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7"/>
  </p:notesMasterIdLst>
  <p:sldIdLst>
    <p:sldId id="401" r:id="rId2"/>
    <p:sldId id="256" r:id="rId3"/>
    <p:sldId id="429" r:id="rId4"/>
    <p:sldId id="260" r:id="rId5"/>
    <p:sldId id="433" r:id="rId6"/>
    <p:sldId id="432" r:id="rId7"/>
    <p:sldId id="431" r:id="rId8"/>
    <p:sldId id="430" r:id="rId9"/>
    <p:sldId id="435" r:id="rId10"/>
    <p:sldId id="258" r:id="rId11"/>
    <p:sldId id="261" r:id="rId12"/>
    <p:sldId id="262" r:id="rId13"/>
    <p:sldId id="263" r:id="rId14"/>
    <p:sldId id="264" r:id="rId15"/>
    <p:sldId id="266" r:id="rId16"/>
    <p:sldId id="267" r:id="rId17"/>
    <p:sldId id="268" r:id="rId18"/>
    <p:sldId id="269" r:id="rId19"/>
    <p:sldId id="442" r:id="rId20"/>
    <p:sldId id="270" r:id="rId21"/>
    <p:sldId id="271" r:id="rId22"/>
    <p:sldId id="272" r:id="rId23"/>
    <p:sldId id="273" r:id="rId24"/>
    <p:sldId id="274" r:id="rId25"/>
    <p:sldId id="437"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1" r:id="rId52"/>
    <p:sldId id="439" r:id="rId53"/>
    <p:sldId id="302" r:id="rId54"/>
    <p:sldId id="303" r:id="rId55"/>
    <p:sldId id="440" r:id="rId56"/>
    <p:sldId id="300" r:id="rId57"/>
    <p:sldId id="305" r:id="rId58"/>
    <p:sldId id="306" r:id="rId59"/>
    <p:sldId id="307" r:id="rId60"/>
    <p:sldId id="441" r:id="rId61"/>
    <p:sldId id="308" r:id="rId62"/>
    <p:sldId id="312" r:id="rId63"/>
    <p:sldId id="313" r:id="rId64"/>
    <p:sldId id="315" r:id="rId65"/>
    <p:sldId id="316" r:id="rId66"/>
    <p:sldId id="317"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8" r:id="rId86"/>
    <p:sldId id="340" r:id="rId87"/>
    <p:sldId id="341" r:id="rId88"/>
    <p:sldId id="342" r:id="rId89"/>
    <p:sldId id="344" r:id="rId90"/>
    <p:sldId id="345" r:id="rId91"/>
    <p:sldId id="346" r:id="rId92"/>
    <p:sldId id="347" r:id="rId93"/>
    <p:sldId id="448" r:id="rId94"/>
    <p:sldId id="443" r:id="rId95"/>
    <p:sldId id="349" r:id="rId96"/>
    <p:sldId id="350" r:id="rId97"/>
    <p:sldId id="351" r:id="rId98"/>
    <p:sldId id="353" r:id="rId99"/>
    <p:sldId id="444" r:id="rId100"/>
    <p:sldId id="354" r:id="rId101"/>
    <p:sldId id="355" r:id="rId102"/>
    <p:sldId id="356" r:id="rId103"/>
    <p:sldId id="358" r:id="rId104"/>
    <p:sldId id="359" r:id="rId105"/>
    <p:sldId id="360" r:id="rId106"/>
    <p:sldId id="361" r:id="rId107"/>
    <p:sldId id="362" r:id="rId108"/>
    <p:sldId id="364" r:id="rId109"/>
    <p:sldId id="365" r:id="rId110"/>
    <p:sldId id="455" r:id="rId111"/>
    <p:sldId id="452" r:id="rId112"/>
    <p:sldId id="453" r:id="rId113"/>
    <p:sldId id="454" r:id="rId114"/>
    <p:sldId id="446" r:id="rId115"/>
    <p:sldId id="388" r:id="rId116"/>
    <p:sldId id="456" r:id="rId117"/>
    <p:sldId id="457" r:id="rId118"/>
    <p:sldId id="438" r:id="rId119"/>
    <p:sldId id="450" r:id="rId120"/>
    <p:sldId id="259" r:id="rId121"/>
    <p:sldId id="449" r:id="rId122"/>
    <p:sldId id="451" r:id="rId123"/>
    <p:sldId id="445" r:id="rId124"/>
    <p:sldId id="458" r:id="rId125"/>
    <p:sldId id="447" r:id="rId1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333300"/>
    <a:srgbClr val="336600"/>
    <a:srgbClr val="CCFF99"/>
    <a:srgbClr val="660033"/>
    <a:srgbClr val="FFFF99"/>
    <a:srgbClr val="003366"/>
    <a:srgbClr val="FFFFCC"/>
    <a:srgbClr val="CCFF66"/>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560" y="-1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presProps" Target="pres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8F36E3-D7AF-410C-9D1C-BC1BE603F9E5}" type="doc">
      <dgm:prSet loTypeId="urn:microsoft.com/office/officeart/2005/8/layout/hierarchy4" loCatId="relationship" qsTypeId="urn:microsoft.com/office/officeart/2005/8/quickstyle/simple1" qsCatId="simple" csTypeId="urn:microsoft.com/office/officeart/2005/8/colors/accent2_1" csCatId="accent2" phldr="1"/>
      <dgm:spPr/>
      <dgm:t>
        <a:bodyPr/>
        <a:lstStyle/>
        <a:p>
          <a:endParaRPr lang="ru-RU"/>
        </a:p>
      </dgm:t>
    </dgm:pt>
    <dgm:pt modelId="{9CDF6860-6F42-46DD-A3AA-28D2D40D0507}">
      <dgm:prSet phldrT="[Текст]"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uz-Cyrl-UZ" sz="4000" b="1" dirty="0" smtClean="0">
              <a:solidFill>
                <a:srgbClr val="0000CC"/>
              </a:solidFill>
              <a:latin typeface="Times New Roman" pitchFamily="18" charset="0"/>
              <a:cs typeface="Times New Roman" pitchFamily="18" charset="0"/>
            </a:rPr>
            <a:t>БУЛАР ҚАТОРИДАГИ ЛОЙИҲАЛАР</a:t>
          </a:r>
          <a:endParaRPr lang="ru-RU" sz="4000" b="1" dirty="0" smtClean="0">
            <a:solidFill>
              <a:srgbClr val="0000CC"/>
            </a:solidFill>
            <a:latin typeface="Times New Roman" pitchFamily="18" charset="0"/>
            <a:cs typeface="Times New Roman" pitchFamily="18" charset="0"/>
          </a:endParaRPr>
        </a:p>
      </dgm:t>
    </dgm:pt>
    <dgm:pt modelId="{30F4F6C5-6142-4292-8E5F-FD1787B4297A}" type="parTrans" cxnId="{D1A52EE6-5153-4AAE-8AE5-EC178728F98A}">
      <dgm:prSet/>
      <dgm:spPr/>
      <dgm:t>
        <a:bodyPr/>
        <a:lstStyle/>
        <a:p>
          <a:endParaRPr lang="ru-RU">
            <a:latin typeface="Times New Roman" pitchFamily="18" charset="0"/>
            <a:cs typeface="Times New Roman" pitchFamily="18" charset="0"/>
          </a:endParaRPr>
        </a:p>
      </dgm:t>
    </dgm:pt>
    <dgm:pt modelId="{D57CA634-7DB8-4029-A818-FC8E42FE9CC1}" type="sibTrans" cxnId="{D1A52EE6-5153-4AAE-8AE5-EC178728F98A}">
      <dgm:prSet/>
      <dgm:spPr/>
      <dgm:t>
        <a:bodyPr/>
        <a:lstStyle/>
        <a:p>
          <a:endParaRPr lang="ru-RU">
            <a:latin typeface="Times New Roman" pitchFamily="18" charset="0"/>
            <a:cs typeface="Times New Roman" pitchFamily="18" charset="0"/>
          </a:endParaRPr>
        </a:p>
      </dgm:t>
    </dgm:pt>
    <dgm:pt modelId="{1B454088-F02A-4C3F-B8CC-69B97065D263}">
      <dgm:prSet phldrT="[Текст]" custT="1"/>
      <dgm:spPr/>
      <dgm:t>
        <a:bodyPr/>
        <a:lstStyle/>
        <a:p>
          <a:pPr marL="0" marR="0" indent="0" defTabSz="2444750" eaLnBrk="1" fontAlgn="auto" latinLnBrk="0" hangingPunct="1">
            <a:lnSpc>
              <a:spcPct val="90000"/>
            </a:lnSpc>
            <a:spcBef>
              <a:spcPct val="0"/>
            </a:spcBef>
            <a:spcAft>
              <a:spcPct val="35000"/>
            </a:spcAft>
            <a:buClrTx/>
            <a:buSzTx/>
            <a:buFontTx/>
            <a:buNone/>
            <a:tabLst/>
            <a:defRPr/>
          </a:pPr>
          <a:r>
            <a:rPr lang="uz-Cyrl-UZ" sz="1800" b="1" dirty="0" smtClean="0">
              <a:solidFill>
                <a:srgbClr val="0000CC"/>
              </a:solidFill>
              <a:latin typeface="Times New Roman" pitchFamily="18" charset="0"/>
              <a:cs typeface="Times New Roman" pitchFamily="18" charset="0"/>
            </a:rPr>
            <a:t>Жанубий Ўртабулоқ – Муборак газни қайта ишлаш заводи газ қувурини ва компрессор станциясини барпо этиш орқали Сомонтепа ва Жанубий Ўртабулоқ конларини тўлиқ жиҳозлаш</a:t>
          </a:r>
          <a:endParaRPr lang="ru-RU" sz="1800" b="1" dirty="0">
            <a:solidFill>
              <a:srgbClr val="0000CC"/>
            </a:solidFill>
            <a:latin typeface="Times New Roman" pitchFamily="18" charset="0"/>
            <a:cs typeface="Times New Roman" pitchFamily="18" charset="0"/>
          </a:endParaRPr>
        </a:p>
      </dgm:t>
    </dgm:pt>
    <dgm:pt modelId="{8CE95F0E-7956-413E-9903-51DC2043D277}" type="parTrans" cxnId="{1FD8640B-177F-4D3E-8728-09624990ACF7}">
      <dgm:prSet/>
      <dgm:spPr/>
      <dgm:t>
        <a:bodyPr/>
        <a:lstStyle/>
        <a:p>
          <a:endParaRPr lang="ru-RU">
            <a:latin typeface="Times New Roman" pitchFamily="18" charset="0"/>
            <a:cs typeface="Times New Roman" pitchFamily="18" charset="0"/>
          </a:endParaRPr>
        </a:p>
      </dgm:t>
    </dgm:pt>
    <dgm:pt modelId="{88BDDE8A-3C08-4A5D-B843-FE9BA01AAB58}" type="sibTrans" cxnId="{1FD8640B-177F-4D3E-8728-09624990ACF7}">
      <dgm:prSet/>
      <dgm:spPr/>
      <dgm:t>
        <a:bodyPr/>
        <a:lstStyle/>
        <a:p>
          <a:endParaRPr lang="ru-RU">
            <a:latin typeface="Times New Roman" pitchFamily="18" charset="0"/>
            <a:cs typeface="Times New Roman" pitchFamily="18" charset="0"/>
          </a:endParaRPr>
        </a:p>
      </dgm:t>
    </dgm:pt>
    <dgm:pt modelId="{1B06BA50-E473-405D-9C44-E747ECCC6019}">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sz="1600" b="1" dirty="0" smtClean="0">
              <a:solidFill>
                <a:srgbClr val="660033"/>
              </a:solidFill>
              <a:latin typeface="Times New Roman" pitchFamily="18" charset="0"/>
              <a:cs typeface="Times New Roman" pitchFamily="18" charset="0"/>
            </a:rPr>
            <a:t>«Ангрен» конини модернизация қилиш орқали Янги Ангрен иссиқлик электр станциясининг 1-5-энергия блокларини йил давомида кўмир билан ишлашга ўтказиш</a:t>
          </a:r>
          <a:endParaRPr lang="ru-RU" sz="1600" b="1" dirty="0" smtClean="0">
            <a:solidFill>
              <a:srgbClr val="660033"/>
            </a:solidFill>
            <a:latin typeface="Times New Roman" pitchFamily="18" charset="0"/>
            <a:cs typeface="Times New Roman" pitchFamily="18" charset="0"/>
          </a:endParaRPr>
        </a:p>
      </dgm:t>
    </dgm:pt>
    <dgm:pt modelId="{C9D2FC14-832C-439A-B3B7-2953B60DA4E2}" type="parTrans" cxnId="{6BFD1252-A5EF-4A67-AFD4-69FBC914F9CE}">
      <dgm:prSet/>
      <dgm:spPr/>
      <dgm:t>
        <a:bodyPr/>
        <a:lstStyle/>
        <a:p>
          <a:endParaRPr lang="ru-RU">
            <a:latin typeface="Times New Roman" pitchFamily="18" charset="0"/>
            <a:cs typeface="Times New Roman" pitchFamily="18" charset="0"/>
          </a:endParaRPr>
        </a:p>
      </dgm:t>
    </dgm:pt>
    <dgm:pt modelId="{B00F4396-70C1-439D-AE46-C01B6BB4A6C3}" type="sibTrans" cxnId="{6BFD1252-A5EF-4A67-AFD4-69FBC914F9CE}">
      <dgm:prSet/>
      <dgm:spPr/>
      <dgm:t>
        <a:bodyPr/>
        <a:lstStyle/>
        <a:p>
          <a:endParaRPr lang="ru-RU">
            <a:latin typeface="Times New Roman" pitchFamily="18" charset="0"/>
            <a:cs typeface="Times New Roman" pitchFamily="18" charset="0"/>
          </a:endParaRPr>
        </a:p>
      </dgm:t>
    </dgm:pt>
    <dgm:pt modelId="{8B384E1C-012F-496B-B9AF-5D7D4779AAD3}">
      <dgm:prSet phldrT="[Текст]"/>
      <dgm:spPr/>
      <dgm:t>
        <a:bodyPr/>
        <a:lstStyle/>
        <a:p>
          <a:r>
            <a:rPr lang="uz-Cyrl-UZ" b="1" dirty="0" smtClean="0">
              <a:solidFill>
                <a:srgbClr val="003300"/>
              </a:solidFill>
              <a:latin typeface="Times New Roman" pitchFamily="18" charset="0"/>
              <a:cs typeface="Times New Roman" pitchFamily="18" charset="0"/>
            </a:rPr>
            <a:t>«Ангрен» махсус индустриал зонаси ҳудудида «Оҳангарон» подстанциясини реконструкция қилиш</a:t>
          </a:r>
          <a:endParaRPr lang="ru-RU" b="1" dirty="0">
            <a:solidFill>
              <a:srgbClr val="003300"/>
            </a:solidFill>
            <a:latin typeface="Times New Roman" pitchFamily="18" charset="0"/>
            <a:cs typeface="Times New Roman" pitchFamily="18" charset="0"/>
          </a:endParaRPr>
        </a:p>
      </dgm:t>
    </dgm:pt>
    <dgm:pt modelId="{28034BF6-94B1-48F9-9CD6-6B1DE9577ED9}" type="parTrans" cxnId="{298B380A-9CB0-4E20-9E6A-08A83908E5CC}">
      <dgm:prSet/>
      <dgm:spPr/>
      <dgm:t>
        <a:bodyPr/>
        <a:lstStyle/>
        <a:p>
          <a:endParaRPr lang="ru-RU">
            <a:latin typeface="Times New Roman" pitchFamily="18" charset="0"/>
            <a:cs typeface="Times New Roman" pitchFamily="18" charset="0"/>
          </a:endParaRPr>
        </a:p>
      </dgm:t>
    </dgm:pt>
    <dgm:pt modelId="{B1F1C308-0174-422A-AC1E-3C0AAA1E7FE0}" type="sibTrans" cxnId="{298B380A-9CB0-4E20-9E6A-08A83908E5CC}">
      <dgm:prSet/>
      <dgm:spPr/>
      <dgm:t>
        <a:bodyPr/>
        <a:lstStyle/>
        <a:p>
          <a:endParaRPr lang="ru-RU">
            <a:latin typeface="Times New Roman" pitchFamily="18" charset="0"/>
            <a:cs typeface="Times New Roman" pitchFamily="18" charset="0"/>
          </a:endParaRPr>
        </a:p>
      </dgm:t>
    </dgm:pt>
    <dgm:pt modelId="{5B49FE49-E225-4A4C-A7C8-121091FC227C}">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b="1" dirty="0" smtClean="0">
              <a:solidFill>
                <a:srgbClr val="C00000"/>
              </a:solidFill>
              <a:latin typeface="Times New Roman" pitchFamily="18" charset="0"/>
              <a:cs typeface="Times New Roman" pitchFamily="18" charset="0"/>
            </a:rPr>
            <a:t>Тошкент иссиқлик электр марказида когенерацион газ турбинали технологияни жорий этиш </a:t>
          </a:r>
          <a:endParaRPr lang="ru-RU" b="1" dirty="0" smtClean="0">
            <a:solidFill>
              <a:srgbClr val="C00000"/>
            </a:solidFill>
            <a:latin typeface="Times New Roman" pitchFamily="18" charset="0"/>
            <a:cs typeface="Times New Roman" pitchFamily="18" charset="0"/>
          </a:endParaRPr>
        </a:p>
        <a:p>
          <a:endParaRPr lang="ru-RU" b="1" dirty="0">
            <a:solidFill>
              <a:srgbClr val="C00000"/>
            </a:solidFill>
            <a:latin typeface="Times New Roman" pitchFamily="18" charset="0"/>
            <a:cs typeface="Times New Roman" pitchFamily="18" charset="0"/>
          </a:endParaRPr>
        </a:p>
      </dgm:t>
    </dgm:pt>
    <dgm:pt modelId="{B5A982D2-8041-4EDE-89A1-8F2F3151BA95}" type="parTrans" cxnId="{99498EBF-578C-44E0-99FF-28EA1D60469F}">
      <dgm:prSet/>
      <dgm:spPr/>
      <dgm:t>
        <a:bodyPr/>
        <a:lstStyle/>
        <a:p>
          <a:endParaRPr lang="ru-RU">
            <a:latin typeface="Times New Roman" pitchFamily="18" charset="0"/>
            <a:cs typeface="Times New Roman" pitchFamily="18" charset="0"/>
          </a:endParaRPr>
        </a:p>
      </dgm:t>
    </dgm:pt>
    <dgm:pt modelId="{D8F24A33-E2C8-4A36-87CF-42CA2F3BDC0B}" type="sibTrans" cxnId="{99498EBF-578C-44E0-99FF-28EA1D60469F}">
      <dgm:prSet/>
      <dgm:spPr/>
      <dgm:t>
        <a:bodyPr/>
        <a:lstStyle/>
        <a:p>
          <a:endParaRPr lang="ru-RU">
            <a:latin typeface="Times New Roman" pitchFamily="18" charset="0"/>
            <a:cs typeface="Times New Roman" pitchFamily="18" charset="0"/>
          </a:endParaRPr>
        </a:p>
      </dgm:t>
    </dgm:pt>
    <dgm:pt modelId="{F4E7FFCA-63C0-4F34-A4A4-74F7D4B200D0}">
      <dgm:prSet phldrT="[Текст]" custT="1"/>
      <dgm:spPr/>
      <dgm:t>
        <a:bodyPr/>
        <a:lstStyle/>
        <a:p>
          <a:r>
            <a:rPr lang="uz-Cyrl-UZ" sz="1600" b="1" dirty="0" smtClean="0">
              <a:solidFill>
                <a:srgbClr val="002060"/>
              </a:solidFill>
              <a:latin typeface="Times New Roman" pitchFamily="18" charset="0"/>
              <a:cs typeface="Times New Roman" pitchFamily="18" charset="0"/>
            </a:rPr>
            <a:t>«Бекобод цемент» очиқ акциядорлик жамиятида янги линия қуриш ҳисобидан фаолият кўрсатаётган цемент ишлаб чиқариш жараёнини модернизация қилиш</a:t>
          </a:r>
          <a:endParaRPr lang="ru-RU" sz="1600" b="1" dirty="0">
            <a:solidFill>
              <a:srgbClr val="002060"/>
            </a:solidFill>
            <a:latin typeface="Times New Roman" pitchFamily="18" charset="0"/>
            <a:cs typeface="Times New Roman" pitchFamily="18" charset="0"/>
          </a:endParaRPr>
        </a:p>
      </dgm:t>
    </dgm:pt>
    <dgm:pt modelId="{5576AC39-77AA-4831-8ADC-66ADEF7C0120}" type="parTrans" cxnId="{F8F98CA0-6ED1-47F2-BFD5-E3FF5A2B8BCA}">
      <dgm:prSet/>
      <dgm:spPr/>
      <dgm:t>
        <a:bodyPr/>
        <a:lstStyle/>
        <a:p>
          <a:endParaRPr lang="ru-RU">
            <a:latin typeface="Times New Roman" pitchFamily="18" charset="0"/>
            <a:cs typeface="Times New Roman" pitchFamily="18" charset="0"/>
          </a:endParaRPr>
        </a:p>
      </dgm:t>
    </dgm:pt>
    <dgm:pt modelId="{3174BFE0-E3AB-4DE2-A1E5-F9F17F56D4D2}" type="sibTrans" cxnId="{F8F98CA0-6ED1-47F2-BFD5-E3FF5A2B8BCA}">
      <dgm:prSet/>
      <dgm:spPr/>
      <dgm:t>
        <a:bodyPr/>
        <a:lstStyle/>
        <a:p>
          <a:endParaRPr lang="ru-RU">
            <a:latin typeface="Times New Roman" pitchFamily="18" charset="0"/>
            <a:cs typeface="Times New Roman" pitchFamily="18" charset="0"/>
          </a:endParaRPr>
        </a:p>
      </dgm:t>
    </dgm:pt>
    <dgm:pt modelId="{5988E3D2-A6B4-4BCA-8EB7-428A9B605DAF}">
      <dgm:prSet custT="1"/>
      <dgm:spPr/>
      <dgm:t>
        <a:bodyPr/>
        <a:lstStyle/>
        <a:p>
          <a:r>
            <a:rPr lang="uz-Cyrl-UZ" sz="1800" b="1" dirty="0" smtClean="0">
              <a:latin typeface="Times New Roman" pitchFamily="18" charset="0"/>
              <a:cs typeface="Times New Roman" pitchFamily="18" charset="0"/>
            </a:rPr>
            <a:t>“Қуюв-механика заводи” шўъба корхонасида металл қуйишни реконструкция қилиш </a:t>
          </a:r>
          <a:endParaRPr lang="ru-RU" sz="1800" b="1" dirty="0">
            <a:latin typeface="Times New Roman" pitchFamily="18" charset="0"/>
            <a:cs typeface="Times New Roman" pitchFamily="18" charset="0"/>
          </a:endParaRPr>
        </a:p>
      </dgm:t>
    </dgm:pt>
    <dgm:pt modelId="{F2B1D009-3867-4917-970A-3E3A9ECBFDA9}" type="parTrans" cxnId="{4BA4F12F-500C-4DFB-A783-3E6EF494CA7A}">
      <dgm:prSet/>
      <dgm:spPr/>
      <dgm:t>
        <a:bodyPr/>
        <a:lstStyle/>
        <a:p>
          <a:endParaRPr lang="ru-RU">
            <a:latin typeface="Times New Roman" pitchFamily="18" charset="0"/>
            <a:cs typeface="Times New Roman" pitchFamily="18" charset="0"/>
          </a:endParaRPr>
        </a:p>
      </dgm:t>
    </dgm:pt>
    <dgm:pt modelId="{01182BD3-1BEA-4968-986A-9DE5033571C7}" type="sibTrans" cxnId="{4BA4F12F-500C-4DFB-A783-3E6EF494CA7A}">
      <dgm:prSet/>
      <dgm:spPr/>
      <dgm:t>
        <a:bodyPr/>
        <a:lstStyle/>
        <a:p>
          <a:endParaRPr lang="ru-RU">
            <a:latin typeface="Times New Roman" pitchFamily="18" charset="0"/>
            <a:cs typeface="Times New Roman" pitchFamily="18" charset="0"/>
          </a:endParaRPr>
        </a:p>
      </dgm:t>
    </dgm:pt>
    <dgm:pt modelId="{C130982C-FABC-453D-8978-F8C0EE3E41FA}" type="pres">
      <dgm:prSet presAssocID="{E28F36E3-D7AF-410C-9D1C-BC1BE603F9E5}" presName="Name0" presStyleCnt="0">
        <dgm:presLayoutVars>
          <dgm:chPref val="1"/>
          <dgm:dir/>
          <dgm:animOne val="branch"/>
          <dgm:animLvl val="lvl"/>
          <dgm:resizeHandles/>
        </dgm:presLayoutVars>
      </dgm:prSet>
      <dgm:spPr/>
      <dgm:t>
        <a:bodyPr/>
        <a:lstStyle/>
        <a:p>
          <a:endParaRPr lang="ru-RU"/>
        </a:p>
      </dgm:t>
    </dgm:pt>
    <dgm:pt modelId="{8ABFFBA8-E37D-41A8-BF27-7156C448F9A1}" type="pres">
      <dgm:prSet presAssocID="{9CDF6860-6F42-46DD-A3AA-28D2D40D0507}" presName="vertOne" presStyleCnt="0"/>
      <dgm:spPr/>
    </dgm:pt>
    <dgm:pt modelId="{6D4FEF9A-A38A-4DA6-AF4E-C65B3C4664AC}" type="pres">
      <dgm:prSet presAssocID="{9CDF6860-6F42-46DD-A3AA-28D2D40D0507}" presName="txOne" presStyleLbl="node0" presStyleIdx="0" presStyleCnt="1" custScaleX="94576" custScaleY="58993">
        <dgm:presLayoutVars>
          <dgm:chPref val="3"/>
        </dgm:presLayoutVars>
      </dgm:prSet>
      <dgm:spPr/>
      <dgm:t>
        <a:bodyPr/>
        <a:lstStyle/>
        <a:p>
          <a:endParaRPr lang="ru-RU"/>
        </a:p>
      </dgm:t>
    </dgm:pt>
    <dgm:pt modelId="{1634EAC7-5544-4ED6-BE84-AE0F874307B0}" type="pres">
      <dgm:prSet presAssocID="{9CDF6860-6F42-46DD-A3AA-28D2D40D0507}" presName="parTransOne" presStyleCnt="0"/>
      <dgm:spPr/>
    </dgm:pt>
    <dgm:pt modelId="{C625DD1F-BD1C-4452-917C-4B306111A0DD}" type="pres">
      <dgm:prSet presAssocID="{9CDF6860-6F42-46DD-A3AA-28D2D40D0507}" presName="horzOne" presStyleCnt="0"/>
      <dgm:spPr/>
    </dgm:pt>
    <dgm:pt modelId="{ADA3702D-D3DD-4D77-8197-D8BEC08547CC}" type="pres">
      <dgm:prSet presAssocID="{1B454088-F02A-4C3F-B8CC-69B97065D263}" presName="vertTwo" presStyleCnt="0"/>
      <dgm:spPr/>
    </dgm:pt>
    <dgm:pt modelId="{C25D373B-F137-40BE-BDFD-A4AED5C91F00}" type="pres">
      <dgm:prSet presAssocID="{1B454088-F02A-4C3F-B8CC-69B97065D263}" presName="txTwo" presStyleLbl="node2" presStyleIdx="0" presStyleCnt="3" custScaleX="85349" custLinFactNeighborX="-4183" custLinFactNeighborY="16132">
        <dgm:presLayoutVars>
          <dgm:chPref val="3"/>
        </dgm:presLayoutVars>
      </dgm:prSet>
      <dgm:spPr/>
      <dgm:t>
        <a:bodyPr/>
        <a:lstStyle/>
        <a:p>
          <a:endParaRPr lang="ru-RU"/>
        </a:p>
      </dgm:t>
    </dgm:pt>
    <dgm:pt modelId="{D05688C7-7CC0-4F22-8560-6DA8EA3F2529}" type="pres">
      <dgm:prSet presAssocID="{1B454088-F02A-4C3F-B8CC-69B97065D263}" presName="parTransTwo" presStyleCnt="0"/>
      <dgm:spPr/>
    </dgm:pt>
    <dgm:pt modelId="{86488D13-C521-4855-A819-283553E14A4E}" type="pres">
      <dgm:prSet presAssocID="{1B454088-F02A-4C3F-B8CC-69B97065D263}" presName="horzTwo" presStyleCnt="0"/>
      <dgm:spPr/>
    </dgm:pt>
    <dgm:pt modelId="{96669C33-A4F4-4157-BCCB-5900D27397A4}" type="pres">
      <dgm:prSet presAssocID="{1B06BA50-E473-405D-9C44-E747ECCC6019}" presName="vertThree" presStyleCnt="0"/>
      <dgm:spPr/>
    </dgm:pt>
    <dgm:pt modelId="{378F7A0B-BF17-445A-A2A9-3457E61AF037}" type="pres">
      <dgm:prSet presAssocID="{1B06BA50-E473-405D-9C44-E747ECCC6019}" presName="txThree" presStyleLbl="node3" presStyleIdx="0" presStyleCnt="3" custScaleX="637991" custLinFactX="30824" custLinFactNeighborX="100000">
        <dgm:presLayoutVars>
          <dgm:chPref val="3"/>
        </dgm:presLayoutVars>
      </dgm:prSet>
      <dgm:spPr/>
      <dgm:t>
        <a:bodyPr/>
        <a:lstStyle/>
        <a:p>
          <a:endParaRPr lang="ru-RU"/>
        </a:p>
      </dgm:t>
    </dgm:pt>
    <dgm:pt modelId="{34CB90FC-6B0B-494B-BA2B-2EB06A88C926}" type="pres">
      <dgm:prSet presAssocID="{1B06BA50-E473-405D-9C44-E747ECCC6019}" presName="horzThree" presStyleCnt="0"/>
      <dgm:spPr/>
    </dgm:pt>
    <dgm:pt modelId="{19B55493-DF7E-401E-8F15-6F9DD4230880}" type="pres">
      <dgm:prSet presAssocID="{B00F4396-70C1-439D-AE46-C01B6BB4A6C3}" presName="sibSpaceThree" presStyleCnt="0"/>
      <dgm:spPr/>
    </dgm:pt>
    <dgm:pt modelId="{C7D28660-2C1A-4DB3-9869-6E311B337A51}" type="pres">
      <dgm:prSet presAssocID="{8B384E1C-012F-496B-B9AF-5D7D4779AAD3}" presName="vertThree" presStyleCnt="0"/>
      <dgm:spPr/>
    </dgm:pt>
    <dgm:pt modelId="{AE326C88-C901-45D6-8535-003B5CDEC1D5}" type="pres">
      <dgm:prSet presAssocID="{8B384E1C-012F-496B-B9AF-5D7D4779AAD3}" presName="txThree" presStyleLbl="node3" presStyleIdx="1" presStyleCnt="3" custScaleX="437499" custLinFactX="100000" custLinFactNeighborX="165942">
        <dgm:presLayoutVars>
          <dgm:chPref val="3"/>
        </dgm:presLayoutVars>
      </dgm:prSet>
      <dgm:spPr/>
      <dgm:t>
        <a:bodyPr/>
        <a:lstStyle/>
        <a:p>
          <a:endParaRPr lang="ru-RU"/>
        </a:p>
      </dgm:t>
    </dgm:pt>
    <dgm:pt modelId="{AEC26BFA-70E0-41C1-89D7-D8DE3C6435D9}" type="pres">
      <dgm:prSet presAssocID="{8B384E1C-012F-496B-B9AF-5D7D4779AAD3}" presName="horzThree" presStyleCnt="0"/>
      <dgm:spPr/>
    </dgm:pt>
    <dgm:pt modelId="{7F8BB47A-A0BB-4148-B10A-83DA81B0E2A9}" type="pres">
      <dgm:prSet presAssocID="{88BDDE8A-3C08-4A5D-B843-FE9BA01AAB58}" presName="sibSpaceTwo" presStyleCnt="0"/>
      <dgm:spPr/>
    </dgm:pt>
    <dgm:pt modelId="{DBD50492-E39C-454C-ABE3-27F6958386AD}" type="pres">
      <dgm:prSet presAssocID="{5B49FE49-E225-4A4C-A7C8-121091FC227C}" presName="vertTwo" presStyleCnt="0"/>
      <dgm:spPr/>
    </dgm:pt>
    <dgm:pt modelId="{876E2778-DCA0-4446-89F2-D2D3C4A732BD}" type="pres">
      <dgm:prSet presAssocID="{5B49FE49-E225-4A4C-A7C8-121091FC227C}" presName="txTwo" presStyleLbl="node2" presStyleIdx="1" presStyleCnt="3" custScaleX="116089" custLinFactNeighborX="-14931" custLinFactNeighborY="15212">
        <dgm:presLayoutVars>
          <dgm:chPref val="3"/>
        </dgm:presLayoutVars>
      </dgm:prSet>
      <dgm:spPr/>
      <dgm:t>
        <a:bodyPr/>
        <a:lstStyle/>
        <a:p>
          <a:endParaRPr lang="ru-RU"/>
        </a:p>
      </dgm:t>
    </dgm:pt>
    <dgm:pt modelId="{ED511324-B70F-4629-990A-4171785EBDA1}" type="pres">
      <dgm:prSet presAssocID="{5B49FE49-E225-4A4C-A7C8-121091FC227C}" presName="parTransTwo" presStyleCnt="0"/>
      <dgm:spPr/>
    </dgm:pt>
    <dgm:pt modelId="{20C55C6C-7403-4AEB-82A5-CA424185B887}" type="pres">
      <dgm:prSet presAssocID="{5B49FE49-E225-4A4C-A7C8-121091FC227C}" presName="horzTwo" presStyleCnt="0"/>
      <dgm:spPr/>
    </dgm:pt>
    <dgm:pt modelId="{657FDB32-4E1E-4939-8977-B837FE0746B9}" type="pres">
      <dgm:prSet presAssocID="{F4E7FFCA-63C0-4F34-A4A4-74F7D4B200D0}" presName="vertThree" presStyleCnt="0"/>
      <dgm:spPr/>
    </dgm:pt>
    <dgm:pt modelId="{94DA4369-C3C0-48BF-921C-27B7BFDEA2CF}" type="pres">
      <dgm:prSet presAssocID="{F4E7FFCA-63C0-4F34-A4A4-74F7D4B200D0}" presName="txThree" presStyleLbl="node3" presStyleIdx="2" presStyleCnt="3" custScaleX="522926" custLinFactX="151195" custLinFactNeighborX="200000">
        <dgm:presLayoutVars>
          <dgm:chPref val="3"/>
        </dgm:presLayoutVars>
      </dgm:prSet>
      <dgm:spPr/>
      <dgm:t>
        <a:bodyPr/>
        <a:lstStyle/>
        <a:p>
          <a:endParaRPr lang="ru-RU"/>
        </a:p>
      </dgm:t>
    </dgm:pt>
    <dgm:pt modelId="{A33A910E-7291-49F2-9223-48118CFDAAC3}" type="pres">
      <dgm:prSet presAssocID="{F4E7FFCA-63C0-4F34-A4A4-74F7D4B200D0}" presName="horzThree" presStyleCnt="0"/>
      <dgm:spPr/>
    </dgm:pt>
    <dgm:pt modelId="{44FA8A95-1A0E-4030-9283-C710409F5ED2}" type="pres">
      <dgm:prSet presAssocID="{D8F24A33-E2C8-4A36-87CF-42CA2F3BDC0B}" presName="sibSpaceTwo" presStyleCnt="0"/>
      <dgm:spPr/>
    </dgm:pt>
    <dgm:pt modelId="{110DB556-8BF2-4C4A-9A78-BC929FC490C8}" type="pres">
      <dgm:prSet presAssocID="{5988E3D2-A6B4-4BCA-8EB7-428A9B605DAF}" presName="vertTwo" presStyleCnt="0"/>
      <dgm:spPr/>
    </dgm:pt>
    <dgm:pt modelId="{B586A759-BC34-4399-805A-7949E68F6287}" type="pres">
      <dgm:prSet presAssocID="{5988E3D2-A6B4-4BCA-8EB7-428A9B605DAF}" presName="txTwo" presStyleLbl="node2" presStyleIdx="2" presStyleCnt="3" custScaleX="444826" custScaleY="99039" custLinFactNeighborX="-42401" custLinFactNeighborY="2140">
        <dgm:presLayoutVars>
          <dgm:chPref val="3"/>
        </dgm:presLayoutVars>
      </dgm:prSet>
      <dgm:spPr/>
      <dgm:t>
        <a:bodyPr/>
        <a:lstStyle/>
        <a:p>
          <a:endParaRPr lang="ru-RU"/>
        </a:p>
      </dgm:t>
    </dgm:pt>
    <dgm:pt modelId="{84FC2DB5-EB2E-47D1-ABB3-C6F4C85BA7FC}" type="pres">
      <dgm:prSet presAssocID="{5988E3D2-A6B4-4BCA-8EB7-428A9B605DAF}" presName="horzTwo" presStyleCnt="0"/>
      <dgm:spPr/>
    </dgm:pt>
  </dgm:ptLst>
  <dgm:cxnLst>
    <dgm:cxn modelId="{99498EBF-578C-44E0-99FF-28EA1D60469F}" srcId="{9CDF6860-6F42-46DD-A3AA-28D2D40D0507}" destId="{5B49FE49-E225-4A4C-A7C8-121091FC227C}" srcOrd="1" destOrd="0" parTransId="{B5A982D2-8041-4EDE-89A1-8F2F3151BA95}" sibTransId="{D8F24A33-E2C8-4A36-87CF-42CA2F3BDC0B}"/>
    <dgm:cxn modelId="{4BA4F12F-500C-4DFB-A783-3E6EF494CA7A}" srcId="{9CDF6860-6F42-46DD-A3AA-28D2D40D0507}" destId="{5988E3D2-A6B4-4BCA-8EB7-428A9B605DAF}" srcOrd="2" destOrd="0" parTransId="{F2B1D009-3867-4917-970A-3E3A9ECBFDA9}" sibTransId="{01182BD3-1BEA-4968-986A-9DE5033571C7}"/>
    <dgm:cxn modelId="{431D3716-D07E-4CEA-801C-A636C333F353}" type="presOf" srcId="{5B49FE49-E225-4A4C-A7C8-121091FC227C}" destId="{876E2778-DCA0-4446-89F2-D2D3C4A732BD}" srcOrd="0" destOrd="0" presId="urn:microsoft.com/office/officeart/2005/8/layout/hierarchy4"/>
    <dgm:cxn modelId="{24FD813B-F83A-425C-80E0-FA078756646D}" type="presOf" srcId="{1B06BA50-E473-405D-9C44-E747ECCC6019}" destId="{378F7A0B-BF17-445A-A2A9-3457E61AF037}" srcOrd="0" destOrd="0" presId="urn:microsoft.com/office/officeart/2005/8/layout/hierarchy4"/>
    <dgm:cxn modelId="{F8F98CA0-6ED1-47F2-BFD5-E3FF5A2B8BCA}" srcId="{5B49FE49-E225-4A4C-A7C8-121091FC227C}" destId="{F4E7FFCA-63C0-4F34-A4A4-74F7D4B200D0}" srcOrd="0" destOrd="0" parTransId="{5576AC39-77AA-4831-8ADC-66ADEF7C0120}" sibTransId="{3174BFE0-E3AB-4DE2-A1E5-F9F17F56D4D2}"/>
    <dgm:cxn modelId="{BB4DBBCF-603E-4E94-8902-FE951B73A14E}" type="presOf" srcId="{8B384E1C-012F-496B-B9AF-5D7D4779AAD3}" destId="{AE326C88-C901-45D6-8535-003B5CDEC1D5}" srcOrd="0" destOrd="0" presId="urn:microsoft.com/office/officeart/2005/8/layout/hierarchy4"/>
    <dgm:cxn modelId="{C19270DC-7D28-49AC-BF23-4C4185D22C61}" type="presOf" srcId="{F4E7FFCA-63C0-4F34-A4A4-74F7D4B200D0}" destId="{94DA4369-C3C0-48BF-921C-27B7BFDEA2CF}" srcOrd="0" destOrd="0" presId="urn:microsoft.com/office/officeart/2005/8/layout/hierarchy4"/>
    <dgm:cxn modelId="{89995F8C-CBC7-4513-B490-ABF67AD672A7}" type="presOf" srcId="{9CDF6860-6F42-46DD-A3AA-28D2D40D0507}" destId="{6D4FEF9A-A38A-4DA6-AF4E-C65B3C4664AC}" srcOrd="0" destOrd="0" presId="urn:microsoft.com/office/officeart/2005/8/layout/hierarchy4"/>
    <dgm:cxn modelId="{08DAF406-1489-45D5-BDED-A838F64AA746}" type="presOf" srcId="{5988E3D2-A6B4-4BCA-8EB7-428A9B605DAF}" destId="{B586A759-BC34-4399-805A-7949E68F6287}" srcOrd="0" destOrd="0" presId="urn:microsoft.com/office/officeart/2005/8/layout/hierarchy4"/>
    <dgm:cxn modelId="{D1A52EE6-5153-4AAE-8AE5-EC178728F98A}" srcId="{E28F36E3-D7AF-410C-9D1C-BC1BE603F9E5}" destId="{9CDF6860-6F42-46DD-A3AA-28D2D40D0507}" srcOrd="0" destOrd="0" parTransId="{30F4F6C5-6142-4292-8E5F-FD1787B4297A}" sibTransId="{D57CA634-7DB8-4029-A818-FC8E42FE9CC1}"/>
    <dgm:cxn modelId="{6BFD1252-A5EF-4A67-AFD4-69FBC914F9CE}" srcId="{1B454088-F02A-4C3F-B8CC-69B97065D263}" destId="{1B06BA50-E473-405D-9C44-E747ECCC6019}" srcOrd="0" destOrd="0" parTransId="{C9D2FC14-832C-439A-B3B7-2953B60DA4E2}" sibTransId="{B00F4396-70C1-439D-AE46-C01B6BB4A6C3}"/>
    <dgm:cxn modelId="{D5BCFFA8-9B2C-467D-B46A-F5A4B8F72DC4}" type="presOf" srcId="{1B454088-F02A-4C3F-B8CC-69B97065D263}" destId="{C25D373B-F137-40BE-BDFD-A4AED5C91F00}" srcOrd="0" destOrd="0" presId="urn:microsoft.com/office/officeart/2005/8/layout/hierarchy4"/>
    <dgm:cxn modelId="{1FD8640B-177F-4D3E-8728-09624990ACF7}" srcId="{9CDF6860-6F42-46DD-A3AA-28D2D40D0507}" destId="{1B454088-F02A-4C3F-B8CC-69B97065D263}" srcOrd="0" destOrd="0" parTransId="{8CE95F0E-7956-413E-9903-51DC2043D277}" sibTransId="{88BDDE8A-3C08-4A5D-B843-FE9BA01AAB58}"/>
    <dgm:cxn modelId="{298B380A-9CB0-4E20-9E6A-08A83908E5CC}" srcId="{1B454088-F02A-4C3F-B8CC-69B97065D263}" destId="{8B384E1C-012F-496B-B9AF-5D7D4779AAD3}" srcOrd="1" destOrd="0" parTransId="{28034BF6-94B1-48F9-9CD6-6B1DE9577ED9}" sibTransId="{B1F1C308-0174-422A-AC1E-3C0AAA1E7FE0}"/>
    <dgm:cxn modelId="{876F780E-E284-49A0-9FE2-AB9D8FC237F5}" type="presOf" srcId="{E28F36E3-D7AF-410C-9D1C-BC1BE603F9E5}" destId="{C130982C-FABC-453D-8978-F8C0EE3E41FA}" srcOrd="0" destOrd="0" presId="urn:microsoft.com/office/officeart/2005/8/layout/hierarchy4"/>
    <dgm:cxn modelId="{966AF36A-4EFE-4902-B7B6-949F25661BEF}" type="presParOf" srcId="{C130982C-FABC-453D-8978-F8C0EE3E41FA}" destId="{8ABFFBA8-E37D-41A8-BF27-7156C448F9A1}" srcOrd="0" destOrd="0" presId="urn:microsoft.com/office/officeart/2005/8/layout/hierarchy4"/>
    <dgm:cxn modelId="{5EEFB4CC-0594-4A37-BB6B-04CEB7111860}" type="presParOf" srcId="{8ABFFBA8-E37D-41A8-BF27-7156C448F9A1}" destId="{6D4FEF9A-A38A-4DA6-AF4E-C65B3C4664AC}" srcOrd="0" destOrd="0" presId="urn:microsoft.com/office/officeart/2005/8/layout/hierarchy4"/>
    <dgm:cxn modelId="{E50F294E-4583-4549-AF09-97B2C6F52C0C}" type="presParOf" srcId="{8ABFFBA8-E37D-41A8-BF27-7156C448F9A1}" destId="{1634EAC7-5544-4ED6-BE84-AE0F874307B0}" srcOrd="1" destOrd="0" presId="urn:microsoft.com/office/officeart/2005/8/layout/hierarchy4"/>
    <dgm:cxn modelId="{C8EB3655-1A8F-4BC4-92B3-0D8FE874E2A1}" type="presParOf" srcId="{8ABFFBA8-E37D-41A8-BF27-7156C448F9A1}" destId="{C625DD1F-BD1C-4452-917C-4B306111A0DD}" srcOrd="2" destOrd="0" presId="urn:microsoft.com/office/officeart/2005/8/layout/hierarchy4"/>
    <dgm:cxn modelId="{54769AB8-C74E-45F8-804F-C2432BF3C790}" type="presParOf" srcId="{C625DD1F-BD1C-4452-917C-4B306111A0DD}" destId="{ADA3702D-D3DD-4D77-8197-D8BEC08547CC}" srcOrd="0" destOrd="0" presId="urn:microsoft.com/office/officeart/2005/8/layout/hierarchy4"/>
    <dgm:cxn modelId="{10CB0367-C1BD-47C8-A486-480702527A7D}" type="presParOf" srcId="{ADA3702D-D3DD-4D77-8197-D8BEC08547CC}" destId="{C25D373B-F137-40BE-BDFD-A4AED5C91F00}" srcOrd="0" destOrd="0" presId="urn:microsoft.com/office/officeart/2005/8/layout/hierarchy4"/>
    <dgm:cxn modelId="{4709024E-8764-4211-94ED-0464BF4BAFA4}" type="presParOf" srcId="{ADA3702D-D3DD-4D77-8197-D8BEC08547CC}" destId="{D05688C7-7CC0-4F22-8560-6DA8EA3F2529}" srcOrd="1" destOrd="0" presId="urn:microsoft.com/office/officeart/2005/8/layout/hierarchy4"/>
    <dgm:cxn modelId="{9ED25637-0A19-4871-AF6C-3590934DB067}" type="presParOf" srcId="{ADA3702D-D3DD-4D77-8197-D8BEC08547CC}" destId="{86488D13-C521-4855-A819-283553E14A4E}" srcOrd="2" destOrd="0" presId="urn:microsoft.com/office/officeart/2005/8/layout/hierarchy4"/>
    <dgm:cxn modelId="{5A4403B4-B369-44B5-A67B-012144A64434}" type="presParOf" srcId="{86488D13-C521-4855-A819-283553E14A4E}" destId="{96669C33-A4F4-4157-BCCB-5900D27397A4}" srcOrd="0" destOrd="0" presId="urn:microsoft.com/office/officeart/2005/8/layout/hierarchy4"/>
    <dgm:cxn modelId="{13BDC5A0-6448-4EB9-B953-8FFF80F4F44F}" type="presParOf" srcId="{96669C33-A4F4-4157-BCCB-5900D27397A4}" destId="{378F7A0B-BF17-445A-A2A9-3457E61AF037}" srcOrd="0" destOrd="0" presId="urn:microsoft.com/office/officeart/2005/8/layout/hierarchy4"/>
    <dgm:cxn modelId="{F82A615A-3FFF-4478-9A2A-061898EB225C}" type="presParOf" srcId="{96669C33-A4F4-4157-BCCB-5900D27397A4}" destId="{34CB90FC-6B0B-494B-BA2B-2EB06A88C926}" srcOrd="1" destOrd="0" presId="urn:microsoft.com/office/officeart/2005/8/layout/hierarchy4"/>
    <dgm:cxn modelId="{D93E8D61-14B5-4639-9978-EC133A4AEC26}" type="presParOf" srcId="{86488D13-C521-4855-A819-283553E14A4E}" destId="{19B55493-DF7E-401E-8F15-6F9DD4230880}" srcOrd="1" destOrd="0" presId="urn:microsoft.com/office/officeart/2005/8/layout/hierarchy4"/>
    <dgm:cxn modelId="{1D7A82C5-FB83-49CD-96EB-8C0AEEB80137}" type="presParOf" srcId="{86488D13-C521-4855-A819-283553E14A4E}" destId="{C7D28660-2C1A-4DB3-9869-6E311B337A51}" srcOrd="2" destOrd="0" presId="urn:microsoft.com/office/officeart/2005/8/layout/hierarchy4"/>
    <dgm:cxn modelId="{A8C4DBCB-5160-4C82-B35E-E76621A45560}" type="presParOf" srcId="{C7D28660-2C1A-4DB3-9869-6E311B337A51}" destId="{AE326C88-C901-45D6-8535-003B5CDEC1D5}" srcOrd="0" destOrd="0" presId="urn:microsoft.com/office/officeart/2005/8/layout/hierarchy4"/>
    <dgm:cxn modelId="{9CDC9BBE-33FA-49B8-BF6C-59F7577AE13E}" type="presParOf" srcId="{C7D28660-2C1A-4DB3-9869-6E311B337A51}" destId="{AEC26BFA-70E0-41C1-89D7-D8DE3C6435D9}" srcOrd="1" destOrd="0" presId="urn:microsoft.com/office/officeart/2005/8/layout/hierarchy4"/>
    <dgm:cxn modelId="{C08B5A50-5781-4EE8-A4A3-0AA658BA627D}" type="presParOf" srcId="{C625DD1F-BD1C-4452-917C-4B306111A0DD}" destId="{7F8BB47A-A0BB-4148-B10A-83DA81B0E2A9}" srcOrd="1" destOrd="0" presId="urn:microsoft.com/office/officeart/2005/8/layout/hierarchy4"/>
    <dgm:cxn modelId="{6F9AC2A0-0FE2-4787-A817-D2D80CEEF482}" type="presParOf" srcId="{C625DD1F-BD1C-4452-917C-4B306111A0DD}" destId="{DBD50492-E39C-454C-ABE3-27F6958386AD}" srcOrd="2" destOrd="0" presId="urn:microsoft.com/office/officeart/2005/8/layout/hierarchy4"/>
    <dgm:cxn modelId="{A54BD4E1-80BE-44B1-894A-ED4246DDAA94}" type="presParOf" srcId="{DBD50492-E39C-454C-ABE3-27F6958386AD}" destId="{876E2778-DCA0-4446-89F2-D2D3C4A732BD}" srcOrd="0" destOrd="0" presId="urn:microsoft.com/office/officeart/2005/8/layout/hierarchy4"/>
    <dgm:cxn modelId="{9CDF6D4E-72F1-4D51-B9F9-A3C7A8E753CA}" type="presParOf" srcId="{DBD50492-E39C-454C-ABE3-27F6958386AD}" destId="{ED511324-B70F-4629-990A-4171785EBDA1}" srcOrd="1" destOrd="0" presId="urn:microsoft.com/office/officeart/2005/8/layout/hierarchy4"/>
    <dgm:cxn modelId="{095B9204-8615-4E96-ACFB-1CB9C9C30344}" type="presParOf" srcId="{DBD50492-E39C-454C-ABE3-27F6958386AD}" destId="{20C55C6C-7403-4AEB-82A5-CA424185B887}" srcOrd="2" destOrd="0" presId="urn:microsoft.com/office/officeart/2005/8/layout/hierarchy4"/>
    <dgm:cxn modelId="{2667F807-1E40-4211-B4E9-FFFB598DD7C2}" type="presParOf" srcId="{20C55C6C-7403-4AEB-82A5-CA424185B887}" destId="{657FDB32-4E1E-4939-8977-B837FE0746B9}" srcOrd="0" destOrd="0" presId="urn:microsoft.com/office/officeart/2005/8/layout/hierarchy4"/>
    <dgm:cxn modelId="{A0F81731-EF77-422D-A125-A8067ECE8D5B}" type="presParOf" srcId="{657FDB32-4E1E-4939-8977-B837FE0746B9}" destId="{94DA4369-C3C0-48BF-921C-27B7BFDEA2CF}" srcOrd="0" destOrd="0" presId="urn:microsoft.com/office/officeart/2005/8/layout/hierarchy4"/>
    <dgm:cxn modelId="{F57825E9-62E9-4A08-91BA-6C3532D15DC5}" type="presParOf" srcId="{657FDB32-4E1E-4939-8977-B837FE0746B9}" destId="{A33A910E-7291-49F2-9223-48118CFDAAC3}" srcOrd="1" destOrd="0" presId="urn:microsoft.com/office/officeart/2005/8/layout/hierarchy4"/>
    <dgm:cxn modelId="{E983189E-D2AB-4AE4-83EE-AAF73F8CB51A}" type="presParOf" srcId="{C625DD1F-BD1C-4452-917C-4B306111A0DD}" destId="{44FA8A95-1A0E-4030-9283-C710409F5ED2}" srcOrd="3" destOrd="0" presId="urn:microsoft.com/office/officeart/2005/8/layout/hierarchy4"/>
    <dgm:cxn modelId="{51B3CC21-91BC-42BF-8F72-530CF90EE6DA}" type="presParOf" srcId="{C625DD1F-BD1C-4452-917C-4B306111A0DD}" destId="{110DB556-8BF2-4C4A-9A78-BC929FC490C8}" srcOrd="4" destOrd="0" presId="urn:microsoft.com/office/officeart/2005/8/layout/hierarchy4"/>
    <dgm:cxn modelId="{125802BA-5D6E-4D62-901D-DCCFF14BE553}" type="presParOf" srcId="{110DB556-8BF2-4C4A-9A78-BC929FC490C8}" destId="{B586A759-BC34-4399-805A-7949E68F6287}" srcOrd="0" destOrd="0" presId="urn:microsoft.com/office/officeart/2005/8/layout/hierarchy4"/>
    <dgm:cxn modelId="{0B7B68FF-9F91-4D4C-B3EB-4D65299ED20D}" type="presParOf" srcId="{110DB556-8BF2-4C4A-9A78-BC929FC490C8}" destId="{84FC2DB5-EB2E-47D1-ABB3-C6F4C85BA7FC}" srcOrd="1" destOrd="0" presId="urn:microsoft.com/office/officeart/2005/8/layout/hierarchy4"/>
  </dgm:cxnLst>
  <dgm:bg>
    <a:solidFill>
      <a:srgbClr val="CCFF33"/>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88F564-FACF-4B80-A5A0-19808AE7F896}" type="datetimeFigureOut">
              <a:rPr lang="ru-RU" smtClean="0"/>
              <a:t>27.01.2014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538E28-D4E7-418F-9F0E-9EDD65981349}" type="slidenum">
              <a:rPr lang="ru-RU" smtClean="0"/>
              <a:t>‹#›</a:t>
            </a:fld>
            <a:endParaRPr lang="ru-RU"/>
          </a:p>
        </p:txBody>
      </p:sp>
    </p:spTree>
    <p:extLst>
      <p:ext uri="{BB962C8B-B14F-4D97-AF65-F5344CB8AC3E}">
        <p14:creationId xmlns:p14="http://schemas.microsoft.com/office/powerpoint/2010/main" val="1166938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D538E28-D4E7-418F-9F0E-9EDD65981349}" type="slidenum">
              <a:rPr lang="ru-RU" smtClean="0"/>
              <a:t>42</a:t>
            </a:fld>
            <a:endParaRPr lang="ru-RU"/>
          </a:p>
        </p:txBody>
      </p:sp>
    </p:spTree>
    <p:extLst>
      <p:ext uri="{BB962C8B-B14F-4D97-AF65-F5344CB8AC3E}">
        <p14:creationId xmlns:p14="http://schemas.microsoft.com/office/powerpoint/2010/main" val="2896121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2D538E28-D4E7-418F-9F0E-9EDD65981349}" type="slidenum">
              <a:rPr lang="ru-RU" smtClean="0"/>
              <a:t>65</a:t>
            </a:fld>
            <a:endParaRPr lang="ru-RU"/>
          </a:p>
        </p:txBody>
      </p:sp>
    </p:spTree>
    <p:extLst>
      <p:ext uri="{BB962C8B-B14F-4D97-AF65-F5344CB8AC3E}">
        <p14:creationId xmlns:p14="http://schemas.microsoft.com/office/powerpoint/2010/main" val="13602095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06E13A4C-7F74-496A-BCB0-A2D09D1E55E8}" type="datetimeFigureOut">
              <a:rPr lang="ru-RU" smtClean="0"/>
              <a:t>27.01.2014</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FA396C3-B927-4413-985D-F7CE7DBB249E}" type="slidenum">
              <a:rPr lang="ru-RU" smtClean="0"/>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6E13A4C-7F74-496A-BCB0-A2D09D1E55E8}" type="datetimeFigureOut">
              <a:rPr lang="ru-RU" smtClean="0"/>
              <a:t>27.01.2014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6E13A4C-7F74-496A-BCB0-A2D09D1E55E8}" type="datetimeFigureOut">
              <a:rPr lang="ru-RU" smtClean="0"/>
              <a:t>27.01.2014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06E13A4C-7F74-496A-BCB0-A2D09D1E55E8}" type="datetimeFigureOut">
              <a:rPr lang="ru-RU" smtClean="0"/>
              <a:t>27.01.2014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FA396C3-B927-4413-985D-F7CE7DBB249E}" type="slidenum">
              <a:rPr lang="ru-RU" smtClean="0"/>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6E13A4C-7F74-496A-BCB0-A2D09D1E55E8}" type="datetimeFigureOut">
              <a:rPr lang="ru-RU" smtClean="0"/>
              <a:t>27.01.2014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06E13A4C-7F74-496A-BCB0-A2D09D1E55E8}" type="datetimeFigureOut">
              <a:rPr lang="ru-RU" smtClean="0"/>
              <a:t>27.01.2014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E13A4C-7F74-496A-BCB0-A2D09D1E55E8}" type="datetimeFigureOut">
              <a:rPr lang="ru-RU" smtClean="0"/>
              <a:t>27.01.2014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06E13A4C-7F74-496A-BCB0-A2D09D1E55E8}" type="datetimeFigureOut">
              <a:rPr lang="ru-RU" smtClean="0"/>
              <a:t>27.01.2014</a:t>
            </a:fld>
            <a:endParaRPr lang="ru-RU"/>
          </a:p>
        </p:txBody>
      </p:sp>
      <p:sp>
        <p:nvSpPr>
          <p:cNvPr id="7" name="Slide Number Placeholder 6"/>
          <p:cNvSpPr>
            <a:spLocks noGrp="1"/>
          </p:cNvSpPr>
          <p:nvPr>
            <p:ph type="sldNum" sz="quarter" idx="12"/>
          </p:nvPr>
        </p:nvSpPr>
        <p:spPr/>
        <p:txBody>
          <a:bodyPr/>
          <a:lstStyle/>
          <a:p>
            <a:fld id="{1FA396C3-B927-4413-985D-F7CE7DBB249E}" type="slidenum">
              <a:rPr lang="ru-RU" smtClean="0"/>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6E13A4C-7F74-496A-BCB0-A2D09D1E55E8}" type="datetimeFigureOut">
              <a:rPr lang="ru-RU" smtClean="0"/>
              <a:t>27.01.2014</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6E13A4C-7F74-496A-BCB0-A2D09D1E55E8}" type="datetimeFigureOut">
              <a:rPr lang="ru-RU" smtClean="0"/>
              <a:t>27.01.2014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6E13A4C-7F74-496A-BCB0-A2D09D1E55E8}" type="datetimeFigureOut">
              <a:rPr lang="ru-RU" smtClean="0"/>
              <a:t>27.01.2014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FA396C3-B927-4413-985D-F7CE7DBB249E}"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06E13A4C-7F74-496A-BCB0-A2D09D1E55E8}" type="datetimeFigureOut">
              <a:rPr lang="ru-RU" smtClean="0"/>
              <a:t>27.01.2014</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FA396C3-B927-4413-985D-F7CE7DBB249E}"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1.xml"/><Relationship Id="rId7" Type="http://schemas.openxmlformats.org/officeDocument/2006/relationships/slide" Target="slide16.xml"/><Relationship Id="rId2" Type="http://schemas.openxmlformats.org/officeDocument/2006/relationships/slide" Target="slide10.xml"/><Relationship Id="rId1" Type="http://schemas.openxmlformats.org/officeDocument/2006/relationships/slideLayout" Target="../slideLayouts/slideLayout2.xml"/><Relationship Id="rId6" Type="http://schemas.openxmlformats.org/officeDocument/2006/relationships/slide" Target="slide15.xml"/><Relationship Id="rId11" Type="http://schemas.openxmlformats.org/officeDocument/2006/relationships/slide" Target="slide21.xml"/><Relationship Id="rId5" Type="http://schemas.openxmlformats.org/officeDocument/2006/relationships/slide" Target="slide14.xml"/><Relationship Id="rId10" Type="http://schemas.openxmlformats.org/officeDocument/2006/relationships/slide" Target="slide19.xml"/><Relationship Id="rId4" Type="http://schemas.openxmlformats.org/officeDocument/2006/relationships/slide" Target="slide12.xml"/><Relationship Id="rId9" Type="http://schemas.openxmlformats.org/officeDocument/2006/relationships/slide" Target="slide18.xml"/></Relationships>
</file>

<file path=ppt/slides/_rels/slide5.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3.xml"/><Relationship Id="rId7" Type="http://schemas.openxmlformats.org/officeDocument/2006/relationships/slide" Target="slide29.xml"/><Relationship Id="rId2" Type="http://schemas.openxmlformats.org/officeDocument/2006/relationships/slide" Target="slide22.xml"/><Relationship Id="rId1" Type="http://schemas.openxmlformats.org/officeDocument/2006/relationships/slideLayout" Target="../slideLayouts/slideLayout2.xml"/><Relationship Id="rId6" Type="http://schemas.openxmlformats.org/officeDocument/2006/relationships/slide" Target="slide28.xml"/><Relationship Id="rId5" Type="http://schemas.openxmlformats.org/officeDocument/2006/relationships/slide" Target="slide27.xml"/><Relationship Id="rId4" Type="http://schemas.openxmlformats.org/officeDocument/2006/relationships/slide" Target="slide25.xml"/><Relationship Id="rId9" Type="http://schemas.openxmlformats.org/officeDocument/2006/relationships/slide" Target="slide34.xml"/></Relationships>
</file>

<file path=ppt/slides/_rels/slide6.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slide" Target="slide36.xml"/><Relationship Id="rId7" Type="http://schemas.openxmlformats.org/officeDocument/2006/relationships/slide" Target="slide45.xml"/><Relationship Id="rId2" Type="http://schemas.openxmlformats.org/officeDocument/2006/relationships/slide" Target="slide35.xml"/><Relationship Id="rId1" Type="http://schemas.openxmlformats.org/officeDocument/2006/relationships/slideLayout" Target="../slideLayouts/slideLayout2.xml"/><Relationship Id="rId6" Type="http://schemas.openxmlformats.org/officeDocument/2006/relationships/slide" Target="slide42.xml"/><Relationship Id="rId5" Type="http://schemas.openxmlformats.org/officeDocument/2006/relationships/slide" Target="slide40.xml"/><Relationship Id="rId4" Type="http://schemas.openxmlformats.org/officeDocument/2006/relationships/slide" Target="slide38.xml"/><Relationship Id="rId9" Type="http://schemas.openxmlformats.org/officeDocument/2006/relationships/slide" Target="slide50.xml"/></Relationships>
</file>

<file path=ppt/slides/_rels/slide7.xml.rels><?xml version="1.0" encoding="UTF-8" standalone="yes"?>
<Relationships xmlns="http://schemas.openxmlformats.org/package/2006/relationships"><Relationship Id="rId8" Type="http://schemas.openxmlformats.org/officeDocument/2006/relationships/slide" Target="slide67.xml"/><Relationship Id="rId3" Type="http://schemas.openxmlformats.org/officeDocument/2006/relationships/slide" Target="slide56.xml"/><Relationship Id="rId7" Type="http://schemas.openxmlformats.org/officeDocument/2006/relationships/slide" Target="slide65.xml"/><Relationship Id="rId2"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63.xml"/><Relationship Id="rId11" Type="http://schemas.openxmlformats.org/officeDocument/2006/relationships/slide" Target="slide74.xml"/><Relationship Id="rId5" Type="http://schemas.openxmlformats.org/officeDocument/2006/relationships/slide" Target="slide61.xml"/><Relationship Id="rId10" Type="http://schemas.openxmlformats.org/officeDocument/2006/relationships/slide" Target="slide72.xml"/><Relationship Id="rId4" Type="http://schemas.openxmlformats.org/officeDocument/2006/relationships/slide" Target="slide58.xml"/><Relationship Id="rId9" Type="http://schemas.openxmlformats.org/officeDocument/2006/relationships/slide" Target="slide69.xml"/></Relationships>
</file>

<file path=ppt/slides/_rels/slide8.xml.rels><?xml version="1.0" encoding="UTF-8" standalone="yes"?>
<Relationships xmlns="http://schemas.openxmlformats.org/package/2006/relationships"><Relationship Id="rId8" Type="http://schemas.openxmlformats.org/officeDocument/2006/relationships/slide" Target="slide88.xml"/><Relationship Id="rId3" Type="http://schemas.openxmlformats.org/officeDocument/2006/relationships/slide" Target="slide80.xml"/><Relationship Id="rId7" Type="http://schemas.openxmlformats.org/officeDocument/2006/relationships/slide" Target="slide86.xml"/><Relationship Id="rId2" Type="http://schemas.openxmlformats.org/officeDocument/2006/relationships/slide" Target="slide77.xml"/><Relationship Id="rId1" Type="http://schemas.openxmlformats.org/officeDocument/2006/relationships/slideLayout" Target="../slideLayouts/slideLayout2.xml"/><Relationship Id="rId6" Type="http://schemas.openxmlformats.org/officeDocument/2006/relationships/slide" Target="slide85.xml"/><Relationship Id="rId11" Type="http://schemas.openxmlformats.org/officeDocument/2006/relationships/slide" Target="slide96.xml"/><Relationship Id="rId5" Type="http://schemas.openxmlformats.org/officeDocument/2006/relationships/slide" Target="slide84.xml"/><Relationship Id="rId10" Type="http://schemas.openxmlformats.org/officeDocument/2006/relationships/slide" Target="slide92.xml"/><Relationship Id="rId4" Type="http://schemas.openxmlformats.org/officeDocument/2006/relationships/slide" Target="slide82.xml"/><Relationship Id="rId9" Type="http://schemas.openxmlformats.org/officeDocument/2006/relationships/slide" Target="slide90.xml"/></Relationships>
</file>

<file path=ppt/slides/_rels/slide9.xml.rels><?xml version="1.0" encoding="UTF-8" standalone="yes"?>
<Relationships xmlns="http://schemas.openxmlformats.org/package/2006/relationships"><Relationship Id="rId8" Type="http://schemas.openxmlformats.org/officeDocument/2006/relationships/slide" Target="slide110.xml"/><Relationship Id="rId3" Type="http://schemas.openxmlformats.org/officeDocument/2006/relationships/slide" Target="slide102.xml"/><Relationship Id="rId7" Type="http://schemas.openxmlformats.org/officeDocument/2006/relationships/slide" Target="slide109.xml"/><Relationship Id="rId2" Type="http://schemas.openxmlformats.org/officeDocument/2006/relationships/slide" Target="slide98.xml"/><Relationship Id="rId1" Type="http://schemas.openxmlformats.org/officeDocument/2006/relationships/slideLayout" Target="../slideLayouts/slideLayout2.xml"/><Relationship Id="rId6" Type="http://schemas.openxmlformats.org/officeDocument/2006/relationships/slide" Target="slide107.xml"/><Relationship Id="rId5" Type="http://schemas.openxmlformats.org/officeDocument/2006/relationships/slide" Target="slide105.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slide" Target="slide111.xm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slide" Target="slide4.xml"/></Relationships>
</file>

<file path=ppt/slides/_rels/slide1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1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14.xml"/><Relationship Id="rId1" Type="http://schemas.openxmlformats.org/officeDocument/2006/relationships/slideLayout" Target="../slideLayouts/slideLayout2.xml"/><Relationship Id="rId4" Type="http://schemas.openxmlformats.org/officeDocument/2006/relationships/slide" Target="slide11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4.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4.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slide" Target="slide5.xml"/></Relationships>
</file>

<file path=ppt/slides/_rels/slide27.xml.rels><?xml version="1.0" encoding="UTF-8" standalone="yes"?>
<Relationships xmlns="http://schemas.openxmlformats.org/package/2006/relationships"><Relationship Id="rId3" Type="http://schemas.openxmlformats.org/officeDocument/2006/relationships/slide" Target="slide123.xml"/><Relationship Id="rId2" Type="http://schemas.openxmlformats.org/officeDocument/2006/relationships/image" Target="../media/image28.jp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slide" Target="slide116.xml"/></Relationships>
</file>

<file path=ppt/slides/_rels/slide2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slide" Target="slide5.xml"/><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slide" Target="slide5.xml"/></Relationships>
</file>

<file path=ppt/slides/_rels/slide31.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9" Type="http://schemas.openxmlformats.org/officeDocument/2006/relationships/image" Target="../media/image48.png"/></Relationships>
</file>

<file path=ppt/slides/_rels/slide3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slide" Target="slide6.xml"/><Relationship Id="rId4" Type="http://schemas.openxmlformats.org/officeDocument/2006/relationships/image" Target="../media/image51.jpeg"/></Relationships>
</file>

<file path=ppt/slides/_rels/slide36.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 Id="rId9" Type="http://schemas.openxmlformats.org/officeDocument/2006/relationships/slide" Target="slide6.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image" Target="../media/image62.jpeg"/><Relationship Id="rId4" Type="http://schemas.openxmlformats.org/officeDocument/2006/relationships/image" Target="../media/image61.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3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1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image" Target="../media/image68.jpeg"/><Relationship Id="rId4" Type="http://schemas.openxmlformats.org/officeDocument/2006/relationships/image" Target="../media/image67.jpeg"/></Relationships>
</file>

<file path=ppt/slides/_rels/slide41.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69.jpg"/><Relationship Id="rId7" Type="http://schemas.openxmlformats.org/officeDocument/2006/relationships/image" Target="../media/image7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 Id="rId9" Type="http://schemas.openxmlformats.org/officeDocument/2006/relationships/slide" Target="slide6.xml"/></Relationships>
</file>

<file path=ppt/slides/_rels/slide4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5" Type="http://schemas.openxmlformats.org/officeDocument/2006/relationships/slide" Target="slide6.xml"/><Relationship Id="rId4" Type="http://schemas.openxmlformats.org/officeDocument/2006/relationships/image" Target="../media/image77.jpeg"/></Relationships>
</file>

<file path=ppt/slides/_rels/slide4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4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80.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1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 Target="slide120.xml"/><Relationship Id="rId2" Type="http://schemas.openxmlformats.org/officeDocument/2006/relationships/image" Target="../media/image81.jp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4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12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83.jpeg"/><Relationship Id="rId7" Type="http://schemas.openxmlformats.org/officeDocument/2006/relationships/image" Target="../media/image87.jpeg"/><Relationship Id="rId2" Type="http://schemas.openxmlformats.org/officeDocument/2006/relationships/image" Target="../media/image82.jpeg"/><Relationship Id="rId1" Type="http://schemas.openxmlformats.org/officeDocument/2006/relationships/slideLayout" Target="../slideLayouts/slideLayout2.xml"/><Relationship Id="rId6" Type="http://schemas.openxmlformats.org/officeDocument/2006/relationships/image" Target="../media/image86.jpeg"/><Relationship Id="rId5" Type="http://schemas.openxmlformats.org/officeDocument/2006/relationships/image" Target="../media/image85.jpeg"/><Relationship Id="rId4" Type="http://schemas.openxmlformats.org/officeDocument/2006/relationships/image" Target="../media/image84.jpeg"/><Relationship Id="rId9" Type="http://schemas.openxmlformats.org/officeDocument/2006/relationships/slide" Target="slide6.xml"/></Relationships>
</file>

<file path=ppt/slides/_rels/slide5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52.xml.rels><?xml version="1.0" encoding="UTF-8" standalone="yes"?>
<Relationships xmlns="http://schemas.openxmlformats.org/package/2006/relationships"><Relationship Id="rId3" Type="http://schemas.openxmlformats.org/officeDocument/2006/relationships/image" Target="../media/image92.gif"/><Relationship Id="rId2" Type="http://schemas.openxmlformats.org/officeDocument/2006/relationships/slide" Target="slide7.xml"/><Relationship Id="rId1" Type="http://schemas.openxmlformats.org/officeDocument/2006/relationships/slideLayout" Target="../slideLayouts/slideLayout2.xml"/><Relationship Id="rId5" Type="http://schemas.openxmlformats.org/officeDocument/2006/relationships/image" Target="../media/image94.jpeg"/><Relationship Id="rId4" Type="http://schemas.openxmlformats.org/officeDocument/2006/relationships/image" Target="../media/image93.jpeg"/></Relationships>
</file>

<file path=ppt/slides/_rels/slide53.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5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60.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04.png"/></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7.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07.jpeg"/></Relationships>
</file>

<file path=ppt/slides/_rels/slide63.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 Target="slide124.xml"/><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09.jpeg"/></Relationships>
</file>

<file path=ppt/slides/_rels/slide64.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10.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12.jpeg"/></Relationships>
</file>

<file path=ppt/slides/_rels/slide6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13.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jpe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6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19.jpeg"/></Relationships>
</file>

<file path=ppt/slides/_rels/slide7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pn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72.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xml"/><Relationship Id="rId4" Type="http://schemas.openxmlformats.org/officeDocument/2006/relationships/slide" Target="slide7.xml"/></Relationships>
</file>

<file path=ppt/slides/_rels/slide7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127.jpeg"/></Relationships>
</file>

<file path=ppt/slides/_rels/slide75.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28.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29.jpeg"/><Relationship Id="rId1" Type="http://schemas.openxmlformats.org/officeDocument/2006/relationships/slideLayout" Target="../slideLayouts/slideLayout2.xml"/><Relationship Id="rId5" Type="http://schemas.openxmlformats.org/officeDocument/2006/relationships/image" Target="../media/image131.jpeg"/><Relationship Id="rId4" Type="http://schemas.openxmlformats.org/officeDocument/2006/relationships/image" Target="../media/image130.jpeg"/></Relationships>
</file>

<file path=ppt/slides/_rels/slide77.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slide" Target="slide8.xml"/><Relationship Id="rId1" Type="http://schemas.openxmlformats.org/officeDocument/2006/relationships/slideLayout" Target="../slideLayouts/slideLayout2.xml"/><Relationship Id="rId4" Type="http://schemas.openxmlformats.org/officeDocument/2006/relationships/image" Target="../media/image133.jpeg"/></Relationships>
</file>

<file path=ppt/slides/_rels/slide78.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3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35.jp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gif"/><Relationship Id="rId1" Type="http://schemas.openxmlformats.org/officeDocument/2006/relationships/slideLayout" Target="../slideLayouts/slideLayout2.xml"/><Relationship Id="rId4" Type="http://schemas.openxmlformats.org/officeDocument/2006/relationships/slide" Target="slide8.xml"/></Relationships>
</file>

<file path=ppt/slides/_rels/slide8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38.jp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40.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41.jp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42.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42.jp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jpeg"/><Relationship Id="rId1" Type="http://schemas.openxmlformats.org/officeDocument/2006/relationships/slideLayout" Target="../slideLayouts/slideLayout2.xml"/><Relationship Id="rId4" Type="http://schemas.openxmlformats.org/officeDocument/2006/relationships/slide" Target="slide8.xml"/></Relationships>
</file>

<file path=ppt/slides/_rels/slide95.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145.jp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46.jp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47.jp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14.xml"/><Relationship Id="rId4" Type="http://schemas.openxmlformats.org/officeDocument/2006/relationships/slide" Target="slide116.xml"/></Relationships>
</file>

<file path=ppt/slides/_rels/slide116.xml.rels><?xml version="1.0" encoding="UTF-8" standalone="yes"?>
<Relationships xmlns="http://schemas.openxmlformats.org/package/2006/relationships"><Relationship Id="rId2" Type="http://schemas.openxmlformats.org/officeDocument/2006/relationships/image" Target="../media/image148.jp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48.jpg"/><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18.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147.jp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147.jp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image" Target="../media/image149.jp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47.jpg"/><Relationship Id="rId1" Type="http://schemas.openxmlformats.org/officeDocument/2006/relationships/slideLayout" Target="../slideLayouts/slideLayout2.xml"/><Relationship Id="rId4" Type="http://schemas.openxmlformats.org/officeDocument/2006/relationships/slide" Target="slide39.xml"/></Relationships>
</file>

<file path=ppt/slides/_rels/slide124.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image" Target="../media/image148.jp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251520" y="260648"/>
            <a:ext cx="8712968" cy="1077218"/>
          </a:xfrm>
          <a:prstGeom prst="rect">
            <a:avLst/>
          </a:prstGeom>
          <a:solidFill>
            <a:schemeClr val="bg1"/>
          </a:solidFill>
        </p:spPr>
        <p:txBody>
          <a:bodyPr wrap="square">
            <a:spAutoFit/>
          </a:bodyPr>
          <a:lstStyle/>
          <a:p>
            <a:pPr algn="ctr"/>
            <a:r>
              <a:rPr lang="uz-Cyrl-UZ" sz="3200" dirty="0" smtClean="0">
                <a:ln w="38100">
                  <a:solidFill>
                    <a:srgbClr val="0000FF"/>
                  </a:solidFill>
                </a:ln>
                <a:solidFill>
                  <a:srgbClr val="0000FF"/>
                </a:solidFill>
                <a:latin typeface="Times New Roman" pitchFamily="18" charset="0"/>
                <a:cs typeface="Times New Roman" pitchFamily="18" charset="0"/>
              </a:rPr>
              <a:t>РЕСПУБЛИКА МАЪНАВИЯТ ВА МАЪРИФАТ </a:t>
            </a:r>
            <a:r>
              <a:rPr lang="uz-Cyrl-UZ" sz="3200" dirty="0" smtClean="0">
                <a:ln w="38100">
                  <a:solidFill>
                    <a:srgbClr val="0000FF"/>
                  </a:solidFill>
                </a:ln>
                <a:solidFill>
                  <a:srgbClr val="0000FF"/>
                </a:solidFill>
                <a:latin typeface="Times New Roman" pitchFamily="18" charset="0"/>
                <a:cs typeface="Times New Roman" pitchFamily="18" charset="0"/>
              </a:rPr>
              <a:t>КЕНГАШИ</a:t>
            </a:r>
            <a:endParaRPr lang="ru-RU" sz="3200" dirty="0">
              <a:ln w="38100">
                <a:solidFill>
                  <a:srgbClr val="D60093"/>
                </a:solidFill>
              </a:ln>
              <a:solidFill>
                <a:srgbClr val="009900"/>
              </a:solidFill>
              <a:latin typeface="Times New Roman" pitchFamily="18" charset="0"/>
              <a:cs typeface="Times New Roman" pitchFamily="18" charset="0"/>
            </a:endParaRPr>
          </a:p>
        </p:txBody>
      </p:sp>
      <p:sp>
        <p:nvSpPr>
          <p:cNvPr id="5" name="Прямоугольник 4"/>
          <p:cNvSpPr/>
          <p:nvPr/>
        </p:nvSpPr>
        <p:spPr>
          <a:xfrm>
            <a:off x="4482244" y="3168258"/>
            <a:ext cx="3762164" cy="2492990"/>
          </a:xfrm>
          <a:prstGeom prst="rect">
            <a:avLst/>
          </a:prstGeom>
          <a:noFill/>
        </p:spPr>
        <p:txBody>
          <a:bodyPr wrap="square">
            <a:spAutoFit/>
          </a:bodyPr>
          <a:lstStyle/>
          <a:p>
            <a:pPr algn="ctr"/>
            <a:r>
              <a:rPr lang="uz-Latn-UZ" sz="4400" b="1" dirty="0" smtClean="0">
                <a:ln w="28575" cmpd="sng">
                  <a:solidFill>
                    <a:schemeClr val="tx1"/>
                  </a:solidFill>
                  <a:prstDash val="solid"/>
                </a:ln>
                <a:solidFill>
                  <a:srgbClr val="00B05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M</a:t>
            </a:r>
            <a:r>
              <a:rPr lang="uz-Cyrl-UZ" sz="4400" b="1" dirty="0" smtClean="0">
                <a:ln w="28575" cmpd="sng">
                  <a:solidFill>
                    <a:schemeClr val="tx1"/>
                  </a:solidFill>
                  <a:prstDash val="solid"/>
                </a:ln>
                <a:solidFill>
                  <a:srgbClr val="00B05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ЕДИА</a:t>
            </a:r>
          </a:p>
          <a:p>
            <a:pPr algn="ctr"/>
            <a:r>
              <a:rPr lang="uz-Cyrl-UZ" sz="4400" b="1" dirty="0" smtClean="0">
                <a:ln w="28575" cmpd="sng">
                  <a:solidFill>
                    <a:schemeClr val="tx1"/>
                  </a:solidFill>
                  <a:prstDash val="solid"/>
                </a:ln>
                <a:solidFill>
                  <a:srgbClr val="00B05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ТАҚДИМОТ</a:t>
            </a:r>
            <a:endParaRPr lang="en-US" sz="4400" b="1" dirty="0" smtClean="0">
              <a:ln w="28575" cmpd="sng">
                <a:solidFill>
                  <a:schemeClr val="tx1"/>
                </a:solidFill>
                <a:prstDash val="solid"/>
              </a:ln>
              <a:solidFill>
                <a:srgbClr val="00B05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endParaRPr>
          </a:p>
          <a:p>
            <a:pPr algn="ctr"/>
            <a:endParaRPr lang="uz-Cyrl-UZ" sz="4400" b="1" dirty="0" smtClean="0">
              <a:ln w="28575" cmpd="sng">
                <a:solidFill>
                  <a:schemeClr val="tx1"/>
                </a:solidFill>
                <a:prstDash val="solid"/>
              </a:ln>
              <a:solidFill>
                <a:sysClr val="windowText" lastClr="00000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endParaRPr>
          </a:p>
          <a:p>
            <a:pPr algn="r"/>
            <a:r>
              <a:rPr lang="uz-Cyrl-UZ" sz="2000" b="1" dirty="0" smtClean="0">
                <a:ln w="28575" cmpd="sng">
                  <a:solidFill>
                    <a:schemeClr val="tx1"/>
                  </a:solidFill>
                  <a:prstDash val="solid"/>
                </a:ln>
                <a:solidFill>
                  <a:sysClr val="windowText" lastClr="00000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 (43) </a:t>
            </a:r>
            <a:r>
              <a:rPr lang="en-US" sz="2000" b="1" dirty="0" smtClean="0">
                <a:ln w="28575" cmpd="sng">
                  <a:solidFill>
                    <a:schemeClr val="tx1"/>
                  </a:solidFill>
                  <a:prstDash val="solid"/>
                </a:ln>
                <a:solidFill>
                  <a:sysClr val="windowText" lastClr="00000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2014/0</a:t>
            </a:r>
            <a:r>
              <a:rPr lang="ru-RU" sz="2000" b="1" dirty="0" smtClean="0">
                <a:ln w="28575" cmpd="sng">
                  <a:solidFill>
                    <a:schemeClr val="tx1"/>
                  </a:solidFill>
                  <a:prstDash val="solid"/>
                </a:ln>
                <a:solidFill>
                  <a:sysClr val="windowText" lastClr="00000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rPr>
              <a:t>4</a:t>
            </a:r>
            <a:endParaRPr lang="ru-RU" sz="7200" b="1" dirty="0">
              <a:ln w="28575" cmpd="sng">
                <a:solidFill>
                  <a:schemeClr val="tx1"/>
                </a:solidFill>
                <a:prstDash val="solid"/>
              </a:ln>
              <a:solidFill>
                <a:sysClr val="windowText" lastClr="000000"/>
              </a:solidFill>
              <a:effectLst>
                <a:glow rad="101600">
                  <a:schemeClr val="accent2">
                    <a:satMod val="175000"/>
                    <a:alpha val="40000"/>
                  </a:schemeClr>
                </a:glow>
                <a:outerShdw blurRad="63500" dir="3600000" algn="tl" rotWithShape="0">
                  <a:srgbClr val="000000">
                    <a:alpha val="70000"/>
                  </a:srgbClr>
                </a:outerShdw>
              </a:effectLst>
              <a:latin typeface="Times New Roman" pitchFamily="18" charset="0"/>
              <a:cs typeface="Times New Roman" pitchFamily="18" charset="0"/>
            </a:endParaRPr>
          </a:p>
        </p:txBody>
      </p:sp>
      <p:sp>
        <p:nvSpPr>
          <p:cNvPr id="6" name="Прямоугольник 5"/>
          <p:cNvSpPr/>
          <p:nvPr/>
        </p:nvSpPr>
        <p:spPr>
          <a:xfrm>
            <a:off x="1656184" y="6351711"/>
            <a:ext cx="5652120" cy="461665"/>
          </a:xfrm>
          <a:prstGeom prst="rect">
            <a:avLst/>
          </a:prstGeom>
          <a:noFill/>
        </p:spPr>
        <p:txBody>
          <a:bodyPr wrap="square">
            <a:spAutoFit/>
          </a:bodyPr>
          <a:lstStyle/>
          <a:p>
            <a:pPr algn="ctr"/>
            <a:r>
              <a:rPr lang="ru-RU" sz="2400" dirty="0" smtClean="0">
                <a:ln w="3175">
                  <a:solidFill>
                    <a:schemeClr val="tx1"/>
                  </a:solidFill>
                </a:ln>
                <a:solidFill>
                  <a:sysClr val="windowText" lastClr="000000"/>
                </a:solidFill>
                <a:latin typeface="Times New Roman" pitchFamily="18" charset="0"/>
                <a:cs typeface="Times New Roman" pitchFamily="18" charset="0"/>
              </a:rPr>
              <a:t>Тошкент-2014</a:t>
            </a:r>
            <a:endParaRPr lang="ru-RU" sz="2400" dirty="0">
              <a:ln w="3175">
                <a:solidFill>
                  <a:schemeClr val="tx1"/>
                </a:solidFill>
              </a:ln>
              <a:solidFill>
                <a:sysClr val="windowText" lastClr="000000"/>
              </a:solidFill>
              <a:latin typeface="Times New Roman" pitchFamily="18" charset="0"/>
              <a:cs typeface="Times New Roman" pitchFamily="18" charset="0"/>
            </a:endParaRPr>
          </a:p>
        </p:txBody>
      </p:sp>
      <p:sp>
        <p:nvSpPr>
          <p:cNvPr id="2" name="Прямоугольник 1"/>
          <p:cNvSpPr/>
          <p:nvPr/>
        </p:nvSpPr>
        <p:spPr>
          <a:xfrm>
            <a:off x="251520" y="1268760"/>
            <a:ext cx="4536504" cy="707886"/>
          </a:xfrm>
          <a:prstGeom prst="rect">
            <a:avLst/>
          </a:prstGeom>
          <a:solidFill>
            <a:schemeClr val="bg1"/>
          </a:solidFill>
        </p:spPr>
        <p:txBody>
          <a:bodyPr wrap="square">
            <a:spAutoFit/>
          </a:bodyPr>
          <a:lstStyle/>
          <a:p>
            <a:pPr lvl="0" algn="ctr"/>
            <a:r>
              <a:rPr lang="uz-Cyrl-UZ" sz="2000" b="1" dirty="0">
                <a:solidFill>
                  <a:srgbClr val="0000CC"/>
                </a:solidFill>
                <a:latin typeface="Times New Roman" pitchFamily="18" charset="0"/>
                <a:cs typeface="Times New Roman" pitchFamily="18" charset="0"/>
              </a:rPr>
              <a:t>МИЛЛИЙ ҒОЯ ВА МАФКУРА ИЛМИЙ-АМАЛИЙ МАРКАЗИ</a:t>
            </a:r>
            <a:endParaRPr lang="ru-RU" sz="2000" b="1" dirty="0">
              <a:solidFill>
                <a:srgbClr val="0000CC"/>
              </a:solidFill>
              <a:latin typeface="Times New Roman" pitchFamily="18" charset="0"/>
              <a:cs typeface="Times New Roman" pitchFamily="18" charset="0"/>
            </a:endParaRPr>
          </a:p>
        </p:txBody>
      </p:sp>
      <p:sp>
        <p:nvSpPr>
          <p:cNvPr id="7" name="Прямоугольник 6"/>
          <p:cNvSpPr/>
          <p:nvPr/>
        </p:nvSpPr>
        <p:spPr>
          <a:xfrm>
            <a:off x="4371740" y="1268760"/>
            <a:ext cx="4592583" cy="707886"/>
          </a:xfrm>
          <a:prstGeom prst="rect">
            <a:avLst/>
          </a:prstGeom>
          <a:solidFill>
            <a:schemeClr val="bg1"/>
          </a:solidFill>
        </p:spPr>
        <p:txBody>
          <a:bodyPr wrap="square">
            <a:spAutoFit/>
          </a:bodyPr>
          <a:lstStyle/>
          <a:p>
            <a:pPr lvl="0" algn="ctr"/>
            <a:r>
              <a:rPr lang="uz-Cyrl-UZ" sz="2000" b="1" dirty="0" smtClean="0">
                <a:solidFill>
                  <a:srgbClr val="0000CC"/>
                </a:solidFill>
                <a:latin typeface="Times New Roman" pitchFamily="18" charset="0"/>
                <a:cs typeface="Times New Roman" pitchFamily="18" charset="0"/>
              </a:rPr>
              <a:t>РЕСПУБЛИКА МАЪНАВИЯТ ТАРҒИБОТ МАРКАЗИ</a:t>
            </a:r>
            <a:endParaRPr lang="ru-RU" sz="20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305103745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rgbClr val="00B0F0"/>
            </a:gs>
            <a:gs pos="65000">
              <a:schemeClr val="bg1"/>
            </a:gs>
            <a:gs pos="30000">
              <a:schemeClr val="bg1"/>
            </a:gs>
            <a:gs pos="100000">
              <a:srgbClr val="00B050"/>
            </a:gs>
          </a:gsLst>
          <a:lin ang="5400000" scaled="0"/>
        </a:gradFill>
        <a:effectLst/>
      </p:bgPr>
    </p:bg>
    <p:spTree>
      <p:nvGrpSpPr>
        <p:cNvPr id="1" name=""/>
        <p:cNvGrpSpPr/>
        <p:nvPr/>
      </p:nvGrpSpPr>
      <p:grpSpPr>
        <a:xfrm>
          <a:off x="0" y="0"/>
          <a:ext cx="0" cy="0"/>
          <a:chOff x="0" y="0"/>
          <a:chExt cx="0" cy="0"/>
        </a:xfrm>
      </p:grpSpPr>
      <p:sp>
        <p:nvSpPr>
          <p:cNvPr id="4" name="Прямоугольник 3"/>
          <p:cNvSpPr/>
          <p:nvPr/>
        </p:nvSpPr>
        <p:spPr>
          <a:xfrm>
            <a:off x="251519" y="1064925"/>
            <a:ext cx="8640961" cy="4524315"/>
          </a:xfrm>
          <a:prstGeom prst="rect">
            <a:avLst/>
          </a:prstGeom>
        </p:spPr>
        <p:txBody>
          <a:bodyPr wrap="square">
            <a:spAutoFit/>
          </a:bodyPr>
          <a:lstStyle/>
          <a:p>
            <a:pPr algn="ctr"/>
            <a:r>
              <a:rPr lang="ru-RU" sz="3600" b="1" dirty="0" smtClean="0">
                <a:ln>
                  <a:solidFill>
                    <a:schemeClr val="tx1"/>
                  </a:solidFill>
                </a:ln>
                <a:solidFill>
                  <a:sysClr val="windowText" lastClr="000000"/>
                </a:solidFill>
                <a:latin typeface="Times New Roman" pitchFamily="18" charset="0"/>
                <a:cs typeface="Times New Roman" pitchFamily="18" charset="0"/>
              </a:rPr>
              <a:t>2014 ЙИЛ ЮҚОРИ ЎСИШ СУРЪАТЛАРИ БИЛАН РИВОЖЛАНИШ, БАРЧА МАВЖУД ИМКОНИЯТЛАРНИ САФАРБАР ЭТИШ, ЎЗИНИ ОҚЛАГАН ИСЛОҲОТЛАР СТРАТЕГИЯСИНИ ИЗЧИЛ ДАВОМ ЭТТИРИШ ЙИЛИ БЎЛАДИ</a:t>
            </a:r>
            <a:endParaRPr lang="ru-RU" sz="2400" b="1" dirty="0" smtClean="0">
              <a:ln>
                <a:solidFill>
                  <a:schemeClr val="tx1"/>
                </a:solidFill>
              </a:ln>
              <a:solidFill>
                <a:sysClr val="windowText" lastClr="000000"/>
              </a:solidFill>
              <a:latin typeface="Times New Roman" pitchFamily="18" charset="0"/>
              <a:cs typeface="Times New Roman" pitchFamily="18" charset="0"/>
            </a:endParaRPr>
          </a:p>
        </p:txBody>
      </p:sp>
      <p:sp>
        <p:nvSpPr>
          <p:cNvPr id="5" name="Прямоугольник 4"/>
          <p:cNvSpPr/>
          <p:nvPr/>
        </p:nvSpPr>
        <p:spPr>
          <a:xfrm>
            <a:off x="2843808" y="6279703"/>
            <a:ext cx="3384376" cy="461665"/>
          </a:xfrm>
          <a:prstGeom prst="rect">
            <a:avLst/>
          </a:prstGeom>
        </p:spPr>
        <p:txBody>
          <a:bodyPr wrap="square">
            <a:spAutoFit/>
          </a:bodyPr>
          <a:lstStyle/>
          <a:p>
            <a:pPr lvl="0" algn="r"/>
            <a:r>
              <a:rPr lang="ru-RU" sz="2400" b="1" dirty="0">
                <a:ln>
                  <a:solidFill>
                    <a:prstClr val="black"/>
                  </a:solidFill>
                </a:ln>
                <a:solidFill>
                  <a:sysClr val="windowText" lastClr="000000"/>
                </a:solidFill>
                <a:latin typeface="Times New Roman" pitchFamily="18" charset="0"/>
                <a:cs typeface="Times New Roman" pitchFamily="18" charset="0"/>
              </a:rPr>
              <a:t>2014 </a:t>
            </a:r>
            <a:r>
              <a:rPr lang="ru-RU" sz="2400" b="1" dirty="0" err="1">
                <a:ln>
                  <a:solidFill>
                    <a:prstClr val="black"/>
                  </a:solidFill>
                </a:ln>
                <a:solidFill>
                  <a:sysClr val="windowText" lastClr="000000"/>
                </a:solidFill>
                <a:latin typeface="Times New Roman" pitchFamily="18" charset="0"/>
                <a:cs typeface="Times New Roman" pitchFamily="18" charset="0"/>
              </a:rPr>
              <a:t>йил</a:t>
            </a:r>
            <a:r>
              <a:rPr lang="ru-RU" sz="2400" b="1" dirty="0">
                <a:ln>
                  <a:solidFill>
                    <a:prstClr val="black"/>
                  </a:solidFill>
                </a:ln>
                <a:solidFill>
                  <a:sysClr val="windowText" lastClr="000000"/>
                </a:solidFill>
                <a:latin typeface="Times New Roman" pitchFamily="18" charset="0"/>
                <a:cs typeface="Times New Roman" pitchFamily="18" charset="0"/>
              </a:rPr>
              <a:t> 17 январь</a:t>
            </a:r>
          </a:p>
        </p:txBody>
      </p:sp>
    </p:spTree>
    <p:extLst>
      <p:ext uri="{BB962C8B-B14F-4D97-AF65-F5344CB8AC3E}">
        <p14:creationId xmlns:p14="http://schemas.microsoft.com/office/powerpoint/2010/main" val="36761591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9552" y="1484784"/>
            <a:ext cx="8064896" cy="4031873"/>
          </a:xfrm>
          <a:prstGeom prst="rect">
            <a:avLst/>
          </a:prstGeom>
        </p:spPr>
        <p:txBody>
          <a:bodyPr wrap="square">
            <a:spAutoFit/>
          </a:bodyPr>
          <a:lstStyle/>
          <a:p>
            <a:pPr algn="ctr"/>
            <a:r>
              <a:rPr lang="ru-RU" sz="3200" b="1" dirty="0" err="1">
                <a:solidFill>
                  <a:srgbClr val="660033"/>
                </a:solidFill>
                <a:latin typeface="Times New Roman" pitchFamily="18" charset="0"/>
                <a:cs typeface="Times New Roman" pitchFamily="18" charset="0"/>
              </a:rPr>
              <a:t>Ўзбекистон</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Республикаси</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Президенти</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Ислом</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Каримовнинг</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мамлакатимизни</a:t>
            </a:r>
            <a:r>
              <a:rPr lang="ru-RU" sz="3200" b="1" dirty="0">
                <a:solidFill>
                  <a:srgbClr val="660033"/>
                </a:solidFill>
                <a:latin typeface="Times New Roman" pitchFamily="18" charset="0"/>
                <a:cs typeface="Times New Roman" pitchFamily="18" charset="0"/>
              </a:rPr>
              <a:t> 2013 </a:t>
            </a:r>
            <a:r>
              <a:rPr lang="ru-RU" sz="3200" b="1" dirty="0" err="1">
                <a:solidFill>
                  <a:srgbClr val="660033"/>
                </a:solidFill>
                <a:latin typeface="Times New Roman" pitchFamily="18" charset="0"/>
                <a:cs typeface="Times New Roman" pitchFamily="18" charset="0"/>
              </a:rPr>
              <a:t>йилда</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ижтимоий-иқтисодий</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ривожлантириш</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якунлари</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ва</a:t>
            </a:r>
            <a:r>
              <a:rPr lang="ru-RU" sz="3200" b="1" dirty="0">
                <a:solidFill>
                  <a:srgbClr val="660033"/>
                </a:solidFill>
                <a:latin typeface="Times New Roman" pitchFamily="18" charset="0"/>
                <a:cs typeface="Times New Roman" pitchFamily="18" charset="0"/>
              </a:rPr>
              <a:t> 2014 </a:t>
            </a:r>
            <a:r>
              <a:rPr lang="ru-RU" sz="3200" b="1" dirty="0" err="1">
                <a:solidFill>
                  <a:srgbClr val="660033"/>
                </a:solidFill>
                <a:latin typeface="Times New Roman" pitchFamily="18" charset="0"/>
                <a:cs typeface="Times New Roman" pitchFamily="18" charset="0"/>
              </a:rPr>
              <a:t>йилга</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мўлжалланган</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иқтисодий</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дастурнинг</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энг</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муҳим</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устувор</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йўналишларига</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бағишланган</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Вазирлар</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Маҳкамасининг</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мажлисидаги</a:t>
            </a:r>
            <a:r>
              <a:rPr lang="ru-RU" sz="3200" b="1" dirty="0">
                <a:solidFill>
                  <a:srgbClr val="660033"/>
                </a:solidFill>
                <a:latin typeface="Times New Roman" pitchFamily="18" charset="0"/>
                <a:cs typeface="Times New Roman" pitchFamily="18" charset="0"/>
              </a:rPr>
              <a:t> </a:t>
            </a:r>
            <a:r>
              <a:rPr lang="ru-RU" sz="3200" b="1" dirty="0" err="1">
                <a:solidFill>
                  <a:srgbClr val="660033"/>
                </a:solidFill>
                <a:latin typeface="Times New Roman" pitchFamily="18" charset="0"/>
                <a:cs typeface="Times New Roman" pitchFamily="18" charset="0"/>
              </a:rPr>
              <a:t>маърузаси</a:t>
            </a:r>
            <a:endParaRPr lang="ru-RU" sz="3200" dirty="0">
              <a:solidFill>
                <a:srgbClr val="660033"/>
              </a:solidFill>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80295831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3477" y="902325"/>
            <a:ext cx="7948963" cy="5262979"/>
          </a:xfrm>
          <a:prstGeom prst="rect">
            <a:avLst/>
          </a:prstGeom>
        </p:spPr>
        <p:txBody>
          <a:bodyPr wrap="square" numCol="1">
            <a:spAutoFit/>
          </a:bodyPr>
          <a:lstStyle/>
          <a:p>
            <a:pPr marL="514350" indent="-514350" algn="just">
              <a:buFont typeface="+mj-lt"/>
              <a:buAutoNum type="arabicPeriod"/>
            </a:pPr>
            <a:r>
              <a:rPr lang="uz-Cyrl-UZ" sz="2800" b="1" dirty="0">
                <a:latin typeface="Times New Roman" pitchFamily="18" charset="0"/>
                <a:cs typeface="Times New Roman" pitchFamily="18" charset="0"/>
                <a:hlinkClick r:id="rId2" action="ppaction://hlinksldjump"/>
              </a:rPr>
              <a:t>2013 йил: юқ</a:t>
            </a:r>
            <a:r>
              <a:rPr lang="ru-RU" sz="2800" b="1" dirty="0">
                <a:latin typeface="Times New Roman" pitchFamily="18" charset="0"/>
                <a:cs typeface="Times New Roman" pitchFamily="18" charset="0"/>
                <a:hlinkClick r:id="rId2" action="ppaction://hlinksldjump"/>
              </a:rPr>
              <a:t>ори </a:t>
            </a:r>
            <a:r>
              <a:rPr lang="ru-RU" sz="2800" b="1" dirty="0" err="1">
                <a:latin typeface="Times New Roman" pitchFamily="18" charset="0"/>
                <a:cs typeface="Times New Roman" pitchFamily="18" charset="0"/>
                <a:hlinkClick r:id="rId2" action="ppaction://hlinksldjump"/>
              </a:rPr>
              <a:t>суръат</a:t>
            </a:r>
            <a:r>
              <a:rPr lang="uz-Cyrl-UZ" sz="2800" b="1" dirty="0">
                <a:latin typeface="Times New Roman" pitchFamily="18" charset="0"/>
                <a:cs typeface="Times New Roman" pitchFamily="18" charset="0"/>
                <a:hlinkClick r:id="rId2" action="ppaction://hlinksldjump"/>
              </a:rPr>
              <a:t> омиллари</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3" action="ppaction://hlinksldjump"/>
              </a:rPr>
              <a:t>ЯИМ ва ишлаб чиқариш суръатлари</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4" action="ppaction://hlinksldjump"/>
              </a:rPr>
              <a:t>Четдан қарз олиш масаласига чуқур ўйлаб ёндашиш натижаси</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5" action="ppaction://hlinksldjump"/>
              </a:rPr>
              <a:t>Солиқ ставкаси туширилди</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6" action="ppaction://hlinksldjump"/>
              </a:rPr>
              <a:t>Ижтимоий соҳа </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7" action="ppaction://hlinksldjump"/>
              </a:rPr>
              <a:t>Мамлакатимиз иқтисодиётида юз бераётган жиддий сифат ўзгаришлари</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8" action="ppaction://hlinksldjump"/>
              </a:rPr>
              <a:t>Саноат </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9" action="ppaction://hlinksldjump"/>
              </a:rPr>
              <a:t>Саноат соҳаларида</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10" action="ppaction://hlinksldjump"/>
              </a:rPr>
              <a:t>Телекоммуникация, маиший электроника</a:t>
            </a:r>
            <a:endParaRPr lang="ru-RU" sz="2800" dirty="0">
              <a:latin typeface="Times New Roman" pitchFamily="18" charset="0"/>
              <a:cs typeface="Times New Roman" pitchFamily="18" charset="0"/>
            </a:endParaRPr>
          </a:p>
          <a:p>
            <a:pPr marL="514350" indent="-514350" algn="just">
              <a:buFont typeface="+mj-lt"/>
              <a:buAutoNum type="arabicPeriod"/>
            </a:pPr>
            <a:r>
              <a:rPr lang="uz-Cyrl-UZ" sz="2800" b="1" dirty="0">
                <a:latin typeface="Times New Roman" pitchFamily="18" charset="0"/>
                <a:cs typeface="Times New Roman" pitchFamily="18" charset="0"/>
                <a:hlinkClick r:id="rId11" action="ppaction://hlinksldjump"/>
              </a:rPr>
              <a:t>Истеъмол товарлари ишлаб чиқариш</a:t>
            </a:r>
            <a:r>
              <a:rPr lang="uz-Cyrl-UZ" sz="2800" b="1"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8" name="Прямоугольник 7"/>
          <p:cNvSpPr/>
          <p:nvPr/>
        </p:nvSpPr>
        <p:spPr>
          <a:xfrm>
            <a:off x="899592"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169693228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902325"/>
            <a:ext cx="7992888" cy="5262979"/>
          </a:xfrm>
          <a:prstGeom prst="rect">
            <a:avLst/>
          </a:prstGeom>
        </p:spPr>
        <p:txBody>
          <a:bodyPr wrap="square">
            <a:spAutoFit/>
          </a:bodyPr>
          <a:lstStyle/>
          <a:p>
            <a:pPr marL="457200" lvl="0" indent="-457200" algn="just">
              <a:buFont typeface="+mj-lt"/>
              <a:buAutoNum type="arabicPeriod" startAt="11"/>
            </a:pPr>
            <a:r>
              <a:rPr lang="uz-Cyrl-UZ" sz="2800" b="1" dirty="0">
                <a:latin typeface="Times New Roman" pitchFamily="18" charset="0"/>
                <a:cs typeface="Times New Roman" pitchFamily="18" charset="0"/>
                <a:hlinkClick r:id="rId2" action="ppaction://hlinksldjump"/>
              </a:rPr>
              <a:t>Фақат ўтган йилнинг ўзида </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3" action="ppaction://hlinksldjump"/>
              </a:rPr>
              <a:t>Кичик бизнес ва хусусий тадбиркорликнинг роли ва ўрни тобора мустаҳкамланиб бораётир</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4" action="ppaction://hlinksldjump"/>
              </a:rPr>
              <a:t>Кичик бизнеснинг катта роли</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5" action="ppaction://hlinksldjump"/>
              </a:rPr>
              <a:t>Мамлакатимизнинг экспорт салоҳияти ошди </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6" action="ppaction://hlinksldjump"/>
              </a:rPr>
              <a:t>Тайёр маҳсулотлар экспорти</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7" action="ppaction://hlinksldjump"/>
              </a:rPr>
              <a:t>Кичик бизнес ва хусусий тадбиркорлик субъектлари экспорт фаолиятини қўллаб-қувватлаш жамғармаси</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8" action="ppaction://hlinksldjump"/>
              </a:rPr>
              <a:t>Қишлоқ хўжалиги</a:t>
            </a:r>
            <a:endParaRPr lang="ru-RU" sz="2800" dirty="0">
              <a:latin typeface="Times New Roman" pitchFamily="18" charset="0"/>
              <a:cs typeface="Times New Roman" pitchFamily="18" charset="0"/>
            </a:endParaRPr>
          </a:p>
          <a:p>
            <a:pPr marL="457200" lvl="0" indent="-457200" algn="just">
              <a:buFont typeface="+mj-lt"/>
              <a:buAutoNum type="arabicPeriod" startAt="11"/>
            </a:pPr>
            <a:r>
              <a:rPr lang="uz-Cyrl-UZ" sz="2800" b="1" dirty="0">
                <a:latin typeface="Times New Roman" pitchFamily="18" charset="0"/>
                <a:cs typeface="Times New Roman" pitchFamily="18" charset="0"/>
                <a:hlinkClick r:id="rId9" action="ppaction://hlinksldjump"/>
              </a:rPr>
              <a:t>Энг </a:t>
            </a:r>
            <a:r>
              <a:rPr lang="uz-Cyrl-UZ" sz="2800" b="1" dirty="0" smtClean="0">
                <a:latin typeface="Times New Roman" pitchFamily="18" charset="0"/>
                <a:cs typeface="Times New Roman" pitchFamily="18" charset="0"/>
                <a:hlinkClick r:id="rId9" action="ppaction://hlinksldjump"/>
              </a:rPr>
              <a:t>муҳими ...  </a:t>
            </a:r>
            <a:endParaRPr lang="ru-RU" sz="2800" dirty="0">
              <a:latin typeface="Times New Roman" pitchFamily="18" charset="0"/>
              <a:cs typeface="Times New Roman" pitchFamily="18" charset="0"/>
            </a:endParaRPr>
          </a:p>
        </p:txBody>
      </p:sp>
      <p:sp>
        <p:nvSpPr>
          <p:cNvPr id="5" name="Прямоугольник 4"/>
          <p:cNvSpPr/>
          <p:nvPr/>
        </p:nvSpPr>
        <p:spPr>
          <a:xfrm>
            <a:off x="899592"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4966903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9552" y="902325"/>
            <a:ext cx="8064896" cy="5262979"/>
          </a:xfrm>
          <a:prstGeom prst="rect">
            <a:avLst/>
          </a:prstGeom>
        </p:spPr>
        <p:txBody>
          <a:bodyPr wrap="square">
            <a:spAutoFit/>
          </a:bodyPr>
          <a:lstStyle/>
          <a:p>
            <a:pPr marL="514350" lvl="0" indent="-514350" algn="just">
              <a:buFont typeface="+mj-lt"/>
              <a:buAutoNum type="arabicPeriod" startAt="19"/>
            </a:pPr>
            <a:r>
              <a:rPr lang="uz-Cyrl-UZ" sz="2800" b="1" dirty="0">
                <a:latin typeface="Times New Roman" pitchFamily="18" charset="0"/>
                <a:cs typeface="Times New Roman" pitchFamily="18" charset="0"/>
                <a:hlinkClick r:id="rId2" action="ppaction://hlinksldjump"/>
              </a:rPr>
              <a:t>2013 йилда миришкор деҳқон ва фермерларимизнинг фидокорона меҳнати билан</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3" action="ppaction://hlinksldjump"/>
              </a:rPr>
              <a:t>Фермерликни йўлга қўйганимиз шарофати </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4" action="ppaction://hlinksldjump"/>
              </a:rPr>
              <a:t>Юртимизда қишлоқ хўжалигини </a:t>
            </a:r>
            <a:r>
              <a:rPr lang="uz-Cyrl-UZ" sz="2800" b="1" dirty="0" smtClean="0">
                <a:latin typeface="Times New Roman" pitchFamily="18" charset="0"/>
                <a:cs typeface="Times New Roman" pitchFamily="18" charset="0"/>
                <a:hlinkClick r:id="rId4" action="ppaction://hlinksldjump"/>
              </a:rPr>
              <a:t>ривожлан-тиришнинг </a:t>
            </a:r>
            <a:r>
              <a:rPr lang="uz-Cyrl-UZ" sz="2800" b="1" dirty="0">
                <a:latin typeface="Times New Roman" pitchFamily="18" charset="0"/>
                <a:cs typeface="Times New Roman" pitchFamily="18" charset="0"/>
                <a:hlinkClick r:id="rId4" action="ppaction://hlinksldjump"/>
              </a:rPr>
              <a:t>келажаги </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5" action="ppaction://hlinksldjump"/>
              </a:rPr>
              <a:t>Ернинг мелиоратив ҳолати</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6" action="ppaction://hlinksldjump"/>
              </a:rPr>
              <a:t>Хизмат кўрсатиш соҳаси</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7" action="ppaction://hlinksldjump"/>
              </a:rPr>
              <a:t>Ўтган йилда банк тизимининг ривожланиши </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8" action="ppaction://hlinksldjump"/>
              </a:rPr>
              <a:t>Банк тизимимизнинг ликвидлиги 65 фоиздан зиёд</a:t>
            </a:r>
            <a:r>
              <a:rPr lang="uz-Cyrl-UZ" sz="2800" b="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marL="514350" lvl="0" indent="-514350" algn="just">
              <a:buFont typeface="+mj-lt"/>
              <a:buAutoNum type="arabicPeriod" startAt="19"/>
            </a:pPr>
            <a:r>
              <a:rPr lang="uz-Cyrl-UZ" sz="2800" b="1" dirty="0">
                <a:latin typeface="Times New Roman" pitchFamily="18" charset="0"/>
                <a:cs typeface="Times New Roman" pitchFamily="18" charset="0"/>
                <a:hlinkClick r:id="rId9" action="ppaction://hlinksldjump"/>
              </a:rPr>
              <a:t>Сармоясиз тараққиёт йўқ. Инвестициялар</a:t>
            </a:r>
            <a:r>
              <a:rPr lang="uz-Cyrl-UZ" sz="2800" b="1" dirty="0" smtClean="0">
                <a:latin typeface="Times New Roman" pitchFamily="18" charset="0"/>
                <a:cs typeface="Times New Roman" pitchFamily="18" charset="0"/>
                <a:hlinkClick r:id="rId9" action="ppaction://hlinksldjump"/>
              </a:rPr>
              <a:t>. </a:t>
            </a:r>
            <a:endParaRPr lang="ru-RU" sz="2800" dirty="0">
              <a:latin typeface="Times New Roman" pitchFamily="18" charset="0"/>
              <a:cs typeface="Times New Roman" pitchFamily="18" charset="0"/>
            </a:endParaRPr>
          </a:p>
        </p:txBody>
      </p:sp>
      <p:sp>
        <p:nvSpPr>
          <p:cNvPr id="5" name="Прямоугольник 4"/>
          <p:cNvSpPr/>
          <p:nvPr/>
        </p:nvSpPr>
        <p:spPr>
          <a:xfrm>
            <a:off x="868060"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7511933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4366" y="580212"/>
            <a:ext cx="8280920" cy="6124754"/>
          </a:xfrm>
          <a:prstGeom prst="rect">
            <a:avLst/>
          </a:prstGeom>
        </p:spPr>
        <p:txBody>
          <a:bodyPr wrap="square">
            <a:spAutoFit/>
          </a:bodyPr>
          <a:lstStyle/>
          <a:p>
            <a:pPr marL="536575" lvl="0" indent="-536575" algn="just">
              <a:buFont typeface="+mj-lt"/>
              <a:buAutoNum type="arabicPeriod" startAt="27"/>
            </a:pPr>
            <a:r>
              <a:rPr lang="uz-Cyrl-UZ" sz="2800" b="1" dirty="0">
                <a:latin typeface="Times New Roman" pitchFamily="18" charset="0"/>
                <a:cs typeface="Times New Roman" pitchFamily="18" charset="0"/>
                <a:hlinkClick r:id="rId2" action="ppaction://hlinksldjump"/>
              </a:rPr>
              <a:t>Жалб этилаётган инвестицияларнинг асосий қисми – 70 фоиздан ортиғи нимага йўналтирилди?</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3" action="ppaction://hlinksldjump"/>
              </a:rPr>
              <a:t>Бу натижаларга қандай қилиб эришилди? </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4" action="ppaction://hlinksldjump"/>
              </a:rPr>
              <a:t>Жамғарма ўз маблағлари билан</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5" action="ppaction://hlinksldjump"/>
              </a:rPr>
              <a:t>Булар қаторидаги лойиҳалар</a:t>
            </a:r>
            <a:r>
              <a:rPr lang="uz-Cyrl-UZ" sz="2800" b="1"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6" action="ppaction://hlinksldjump"/>
              </a:rPr>
              <a:t>«Навоий» эркин индустриал-иқтисодий зонаси </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7" action="ppaction://hlinksldjump"/>
              </a:rPr>
              <a:t>«Ангрен» махсус индустриал зонаси </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8" action="ppaction://hlinksldjump"/>
              </a:rPr>
              <a:t>«Жиззах» махсус индустриал зонаси</a:t>
            </a:r>
            <a:endParaRPr lang="ru-RU" sz="2800" dirty="0">
              <a:latin typeface="Times New Roman" pitchFamily="18" charset="0"/>
              <a:cs typeface="Times New Roman" pitchFamily="18" charset="0"/>
            </a:endParaRPr>
          </a:p>
          <a:p>
            <a:pPr marL="536575" lvl="0" indent="-536575" algn="just">
              <a:buFont typeface="+mj-lt"/>
              <a:buAutoNum type="arabicPeriod" startAt="27"/>
            </a:pPr>
            <a:r>
              <a:rPr lang="uz-Cyrl-UZ" sz="2800" b="1" dirty="0">
                <a:latin typeface="Times New Roman" pitchFamily="18" charset="0"/>
                <a:cs typeface="Times New Roman" pitchFamily="18" charset="0"/>
                <a:hlinkClick r:id="rId9" action="ppaction://hlinksldjump"/>
              </a:rPr>
              <a:t>Йўл-транспорт ва муҳандислик-коммуникация инфратузилмалари </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10" action="ppaction://hlinksldjump"/>
              </a:rPr>
              <a:t>Пўлат йўлларимизда</a:t>
            </a:r>
            <a:endParaRPr lang="ru-RU" sz="2800" dirty="0">
              <a:latin typeface="Times New Roman" pitchFamily="18" charset="0"/>
              <a:cs typeface="Times New Roman" pitchFamily="18" charset="0"/>
            </a:endParaRPr>
          </a:p>
          <a:p>
            <a:pPr marL="536575" lvl="0" indent="-536575">
              <a:buFont typeface="+mj-lt"/>
              <a:buAutoNum type="arabicPeriod" startAt="27"/>
            </a:pPr>
            <a:r>
              <a:rPr lang="uz-Cyrl-UZ" sz="2800" b="1" dirty="0">
                <a:latin typeface="Times New Roman" pitchFamily="18" charset="0"/>
                <a:cs typeface="Times New Roman" pitchFamily="18" charset="0"/>
                <a:hlinkClick r:id="rId11" action="ppaction://hlinksldjump"/>
              </a:rPr>
              <a:t>Тоғни тешиб ўтган темир </a:t>
            </a:r>
            <a:r>
              <a:rPr lang="uz-Cyrl-UZ" sz="2800" b="1" dirty="0" smtClean="0">
                <a:latin typeface="Times New Roman" pitchFamily="18" charset="0"/>
                <a:cs typeface="Times New Roman" pitchFamily="18" charset="0"/>
                <a:hlinkClick r:id="rId11" action="ppaction://hlinksldjump"/>
              </a:rPr>
              <a:t>йўл </a:t>
            </a:r>
            <a:endParaRPr lang="ru-RU" sz="2800" dirty="0">
              <a:latin typeface="Times New Roman" pitchFamily="18" charset="0"/>
              <a:cs typeface="Times New Roman" pitchFamily="18" charset="0"/>
            </a:endParaRPr>
          </a:p>
        </p:txBody>
      </p:sp>
      <p:sp>
        <p:nvSpPr>
          <p:cNvPr id="5" name="Прямоугольник 4"/>
          <p:cNvSpPr/>
          <p:nvPr/>
        </p:nvSpPr>
        <p:spPr>
          <a:xfrm>
            <a:off x="899592"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195438115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92254" y="564446"/>
            <a:ext cx="8184202" cy="6124754"/>
          </a:xfrm>
          <a:prstGeom prst="rect">
            <a:avLst/>
          </a:prstGeom>
        </p:spPr>
        <p:txBody>
          <a:bodyPr wrap="square">
            <a:spAutoFit/>
          </a:bodyPr>
          <a:lstStyle/>
          <a:p>
            <a:pPr marL="536575" lvl="0" indent="-536575" algn="just">
              <a:buFont typeface="+mj-lt"/>
              <a:buAutoNum type="arabicPeriod" startAt="37"/>
            </a:pPr>
            <a:r>
              <a:rPr lang="uz-Cyrl-UZ" sz="2800" b="1" dirty="0">
                <a:latin typeface="Times New Roman" pitchFamily="18" charset="0"/>
                <a:cs typeface="Times New Roman" pitchFamily="18" charset="0"/>
                <a:hlinkClick r:id="rId2" action="ppaction://hlinksldjump"/>
              </a:rPr>
              <a:t>Алоқа ва ахборотлаштириш равнақи </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3" action="ppaction://hlinksldjump"/>
              </a:rPr>
              <a:t>Савдо ва ҳисоботлар – электрон шаклда</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4" action="ppaction://hlinksldjump"/>
              </a:rPr>
              <a:t>Воситачилик ҳақи олинмайди</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5" action="ppaction://hlinksldjump"/>
              </a:rPr>
              <a:t>Янги иш ўринлари ташкил этиш, бандликни таъминлаш</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6" action="ppaction://hlinksldjump"/>
              </a:rPr>
              <a:t>Коллеж битирувчиларини иш билан таъминлаш</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7" action="ppaction://hlinksldjump"/>
              </a:rPr>
              <a:t>Қишлоқлар жамолини очаётган янги уй-жойлар қуриш </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8" action="ppaction://hlinksldjump"/>
              </a:rPr>
              <a:t>2013 йилда </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9" action="ppaction://hlinksldjump"/>
              </a:rPr>
              <a:t>2013 йилда таълим-тарбия соҳасидаги ислоҳотлар</a:t>
            </a:r>
            <a:endParaRPr lang="ru-RU" sz="2800" dirty="0">
              <a:latin typeface="Times New Roman" pitchFamily="18" charset="0"/>
              <a:cs typeface="Times New Roman" pitchFamily="18" charset="0"/>
            </a:endParaRPr>
          </a:p>
          <a:p>
            <a:pPr marL="536575" lvl="0" indent="-536575" algn="just">
              <a:buFont typeface="+mj-lt"/>
              <a:buAutoNum type="arabicPeriod" startAt="37"/>
            </a:pPr>
            <a:r>
              <a:rPr lang="uz-Cyrl-UZ" sz="2800" b="1" dirty="0">
                <a:latin typeface="Times New Roman" pitchFamily="18" charset="0"/>
                <a:cs typeface="Times New Roman" pitchFamily="18" charset="0"/>
                <a:hlinkClick r:id="rId10" action="ppaction://hlinksldjump"/>
              </a:rPr>
              <a:t>Хорижий тилларни ўргатиш</a:t>
            </a:r>
            <a:endParaRPr lang="ru-RU" sz="2800" dirty="0">
              <a:latin typeface="Times New Roman" pitchFamily="18" charset="0"/>
              <a:cs typeface="Times New Roman" pitchFamily="18" charset="0"/>
            </a:endParaRPr>
          </a:p>
          <a:p>
            <a:pPr marL="536575" indent="-536575" algn="just">
              <a:buFont typeface="+mj-lt"/>
              <a:buAutoNum type="arabicPeriod" startAt="37"/>
            </a:pPr>
            <a:r>
              <a:rPr lang="uz-Cyrl-UZ" sz="2800" b="1" dirty="0">
                <a:latin typeface="Times New Roman" pitchFamily="18" charset="0"/>
                <a:cs typeface="Times New Roman" pitchFamily="18" charset="0"/>
                <a:hlinkClick r:id="rId11" action="ppaction://hlinksldjump"/>
              </a:rPr>
              <a:t>Соғлиқни сақлаш</a:t>
            </a:r>
            <a:endParaRPr lang="ru-RU" sz="2800" dirty="0">
              <a:latin typeface="Times New Roman" pitchFamily="18" charset="0"/>
              <a:cs typeface="Times New Roman" pitchFamily="18" charset="0"/>
            </a:endParaRPr>
          </a:p>
        </p:txBody>
      </p:sp>
      <p:sp>
        <p:nvSpPr>
          <p:cNvPr id="5" name="Прямоугольник 4"/>
          <p:cNvSpPr/>
          <p:nvPr/>
        </p:nvSpPr>
        <p:spPr>
          <a:xfrm>
            <a:off x="899592"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9394720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8600" y="687462"/>
            <a:ext cx="8217856" cy="4832092"/>
          </a:xfrm>
          <a:prstGeom prst="rect">
            <a:avLst/>
          </a:prstGeom>
        </p:spPr>
        <p:txBody>
          <a:bodyPr wrap="square">
            <a:spAutoFit/>
          </a:bodyPr>
          <a:lstStyle/>
          <a:p>
            <a:pPr marL="536575" lvl="0" indent="-536575" algn="just">
              <a:buFont typeface="+mj-lt"/>
              <a:buAutoNum type="arabicPeriod" startAt="47"/>
            </a:pPr>
            <a:r>
              <a:rPr lang="uz-Cyrl-UZ" sz="2800" b="1" dirty="0">
                <a:latin typeface="Times New Roman" pitchFamily="18" charset="0"/>
                <a:cs typeface="Times New Roman" pitchFamily="18" charset="0"/>
                <a:hlinkClick r:id="rId2" action="ppaction://hlinksldjump"/>
              </a:rPr>
              <a:t>Болаларимизнинг 92 фоизи </a:t>
            </a:r>
            <a:r>
              <a:rPr lang="uz-Cyrl-UZ" sz="2800" b="1" dirty="0" smtClean="0">
                <a:latin typeface="Times New Roman" pitchFamily="18" charset="0"/>
                <a:cs typeface="Times New Roman" pitchFamily="18" charset="0"/>
                <a:hlinkClick r:id="rId2" action="ppaction://hlinksldjump"/>
              </a:rPr>
              <a:t>ривож-ланиш кўрсаткичлари </a:t>
            </a:r>
            <a:r>
              <a:rPr lang="uz-Cyrl-UZ" sz="2800" b="1" dirty="0">
                <a:latin typeface="Times New Roman" pitchFamily="18" charset="0"/>
                <a:cs typeface="Times New Roman" pitchFamily="18" charset="0"/>
                <a:hlinkClick r:id="rId2" action="ppaction://hlinksldjump"/>
              </a:rPr>
              <a:t>бўйича Жаҳон соғлиқни сақлаш ташкилоти </a:t>
            </a:r>
            <a:r>
              <a:rPr lang="uz-Cyrl-UZ" sz="2800" b="1" dirty="0" smtClean="0">
                <a:latin typeface="Times New Roman" pitchFamily="18" charset="0"/>
                <a:cs typeface="Times New Roman" pitchFamily="18" charset="0"/>
                <a:hlinkClick r:id="rId2" action="ppaction://hlinksldjump"/>
              </a:rPr>
              <a:t>стандартларига </a:t>
            </a:r>
            <a:r>
              <a:rPr lang="uz-Cyrl-UZ" sz="2800" b="1" dirty="0">
                <a:latin typeface="Times New Roman" pitchFamily="18" charset="0"/>
                <a:cs typeface="Times New Roman" pitchFamily="18" charset="0"/>
                <a:hlinkClick r:id="rId2" action="ppaction://hlinksldjump"/>
              </a:rPr>
              <a:t>мос </a:t>
            </a:r>
            <a:endParaRPr lang="ru-RU" sz="2800" dirty="0">
              <a:latin typeface="Times New Roman" pitchFamily="18" charset="0"/>
              <a:cs typeface="Times New Roman" pitchFamily="18" charset="0"/>
            </a:endParaRPr>
          </a:p>
          <a:p>
            <a:pPr marL="536575" lvl="0" indent="-536575" algn="just">
              <a:buFont typeface="+mj-lt"/>
              <a:buAutoNum type="arabicPeriod" startAt="47"/>
            </a:pPr>
            <a:r>
              <a:rPr lang="uz-Cyrl-UZ" sz="2800" b="1" dirty="0">
                <a:latin typeface="Times New Roman" pitchFamily="18" charset="0"/>
                <a:cs typeface="Times New Roman" pitchFamily="18" charset="0"/>
                <a:hlinkClick r:id="rId3" action="ppaction://hlinksldjump"/>
              </a:rPr>
              <a:t>Ҳаёт сифати</a:t>
            </a:r>
            <a:endParaRPr lang="ru-RU" sz="2800" dirty="0">
              <a:latin typeface="Times New Roman" pitchFamily="18" charset="0"/>
              <a:cs typeface="Times New Roman" pitchFamily="18" charset="0"/>
            </a:endParaRPr>
          </a:p>
          <a:p>
            <a:pPr marL="536575" lvl="0" indent="-536575" algn="just">
              <a:buFont typeface="+mj-lt"/>
              <a:buAutoNum type="arabicPeriod" startAt="47"/>
            </a:pPr>
            <a:r>
              <a:rPr lang="uz-Cyrl-UZ" sz="2800" b="1" dirty="0">
                <a:latin typeface="Times New Roman" pitchFamily="18" charset="0"/>
                <a:cs typeface="Times New Roman" pitchFamily="18" charset="0"/>
                <a:hlinkClick r:id="rId4" action="ppaction://hlinksldjump"/>
              </a:rPr>
              <a:t>Оилалар даромадлари таркиби </a:t>
            </a:r>
            <a:r>
              <a:rPr lang="uz-Cyrl-UZ" sz="2800" b="1" dirty="0" smtClean="0">
                <a:latin typeface="Times New Roman" pitchFamily="18" charset="0"/>
                <a:cs typeface="Times New Roman" pitchFamily="18" charset="0"/>
                <a:hlinkClick r:id="rId4" action="ppaction://hlinksldjump"/>
              </a:rPr>
              <a:t>ўзгар-моқда</a:t>
            </a:r>
            <a:endParaRPr lang="ru-RU" sz="2800" dirty="0">
              <a:latin typeface="Times New Roman" pitchFamily="18" charset="0"/>
              <a:cs typeface="Times New Roman" pitchFamily="18" charset="0"/>
            </a:endParaRPr>
          </a:p>
          <a:p>
            <a:pPr marL="536575" lvl="0" indent="-536575" algn="just">
              <a:buFont typeface="+mj-lt"/>
              <a:buAutoNum type="arabicPeriod" startAt="47"/>
            </a:pPr>
            <a:r>
              <a:rPr lang="uz-Cyrl-UZ" sz="2800" b="1" dirty="0">
                <a:latin typeface="Times New Roman" pitchFamily="18" charset="0"/>
                <a:cs typeface="Times New Roman" pitchFamily="18" charset="0"/>
                <a:hlinkClick r:id="rId5" action="ppaction://hlinksldjump"/>
              </a:rPr>
              <a:t>Истеъмол харажатлари</a:t>
            </a:r>
            <a:endParaRPr lang="ru-RU" sz="2800" dirty="0">
              <a:latin typeface="Times New Roman" pitchFamily="18" charset="0"/>
              <a:cs typeface="Times New Roman" pitchFamily="18" charset="0"/>
            </a:endParaRPr>
          </a:p>
          <a:p>
            <a:pPr marL="536575" lvl="0" indent="-536575" algn="just">
              <a:buFont typeface="+mj-lt"/>
              <a:buAutoNum type="arabicPeriod" startAt="47"/>
            </a:pPr>
            <a:r>
              <a:rPr lang="uz-Cyrl-UZ" sz="2800" b="1" dirty="0">
                <a:latin typeface="Times New Roman" pitchFamily="18" charset="0"/>
                <a:cs typeface="Times New Roman" pitchFamily="18" charset="0"/>
                <a:hlinkClick r:id="rId6" action="ppaction://hlinksldjump"/>
              </a:rPr>
              <a:t>Узоқ муддат фойдаланишга </a:t>
            </a:r>
            <a:r>
              <a:rPr lang="uz-Cyrl-UZ" sz="2800" b="1" dirty="0" smtClean="0">
                <a:latin typeface="Times New Roman" pitchFamily="18" charset="0"/>
                <a:cs typeface="Times New Roman" pitchFamily="18" charset="0"/>
                <a:hlinkClick r:id="rId6" action="ppaction://hlinksldjump"/>
              </a:rPr>
              <a:t>мўлжал-ланган </a:t>
            </a:r>
            <a:r>
              <a:rPr lang="uz-Cyrl-UZ" sz="2800" b="1" dirty="0">
                <a:latin typeface="Times New Roman" pitchFamily="18" charset="0"/>
                <a:cs typeface="Times New Roman" pitchFamily="18" charset="0"/>
                <a:hlinkClick r:id="rId6" action="ppaction://hlinksldjump"/>
              </a:rPr>
              <a:t>товарлар</a:t>
            </a:r>
            <a:endParaRPr lang="ru-RU" sz="2800" dirty="0">
              <a:latin typeface="Times New Roman" pitchFamily="18" charset="0"/>
              <a:cs typeface="Times New Roman" pitchFamily="18" charset="0"/>
            </a:endParaRPr>
          </a:p>
          <a:p>
            <a:pPr marL="536575" lvl="0" indent="-536575" algn="just">
              <a:buFont typeface="+mj-lt"/>
              <a:buAutoNum type="arabicPeriod" startAt="47"/>
            </a:pPr>
            <a:r>
              <a:rPr lang="ru-RU" sz="2800" b="1" dirty="0" err="1">
                <a:latin typeface="Times New Roman" pitchFamily="18" charset="0"/>
                <a:cs typeface="Times New Roman" pitchFamily="18" charset="0"/>
                <a:hlinkClick r:id="rId7" action="ppaction://hlinksldjump"/>
              </a:rPr>
              <a:t>Бу</a:t>
            </a:r>
            <a:r>
              <a:rPr lang="ru-RU" sz="2800" b="1" dirty="0">
                <a:latin typeface="Times New Roman" pitchFamily="18" charset="0"/>
                <a:cs typeface="Times New Roman" pitchFamily="18" charset="0"/>
                <a:hlinkClick r:id="rId7" action="ppaction://hlinksldjump"/>
              </a:rPr>
              <a:t> </a:t>
            </a:r>
            <a:r>
              <a:rPr lang="ru-RU" sz="2800" b="1" dirty="0" err="1">
                <a:latin typeface="Times New Roman" pitchFamily="18" charset="0"/>
                <a:cs typeface="Times New Roman" pitchFamily="18" charset="0"/>
                <a:hlinkClick r:id="rId7" action="ppaction://hlinksldjump"/>
              </a:rPr>
              <a:t>кўрсаткичларнинг</a:t>
            </a:r>
            <a:r>
              <a:rPr lang="ru-RU" sz="2800" b="1" dirty="0">
                <a:latin typeface="Times New Roman" pitchFamily="18" charset="0"/>
                <a:cs typeface="Times New Roman" pitchFamily="18" charset="0"/>
                <a:hlinkClick r:id="rId7" action="ppaction://hlinksldjump"/>
              </a:rPr>
              <a:t> </a:t>
            </a:r>
            <a:r>
              <a:rPr lang="ru-RU" sz="2800" b="1" dirty="0" err="1">
                <a:latin typeface="Times New Roman" pitchFamily="18" charset="0"/>
                <a:cs typeface="Times New Roman" pitchFamily="18" charset="0"/>
                <a:hlinkClick r:id="rId7" action="ppaction://hlinksldjump"/>
              </a:rPr>
              <a:t>барчаси</a:t>
            </a:r>
            <a:r>
              <a:rPr lang="ru-RU" sz="2800" b="1" dirty="0">
                <a:latin typeface="Times New Roman" pitchFamily="18" charset="0"/>
                <a:cs typeface="Times New Roman" pitchFamily="18" charset="0"/>
                <a:hlinkClick r:id="rId7" action="ppaction://hlinksldjump"/>
              </a:rPr>
              <a:t> </a:t>
            </a:r>
            <a:r>
              <a:rPr lang="ru-RU" sz="2800" b="1" dirty="0" err="1" smtClean="0">
                <a:latin typeface="Times New Roman" pitchFamily="18" charset="0"/>
                <a:cs typeface="Times New Roman" pitchFamily="18" charset="0"/>
                <a:hlinkClick r:id="rId7" action="ppaction://hlinksldjump"/>
              </a:rPr>
              <a:t>аввало</a:t>
            </a:r>
            <a:r>
              <a:rPr lang="ru-RU" sz="2800" b="1" dirty="0" smtClean="0">
                <a:latin typeface="Times New Roman" pitchFamily="18" charset="0"/>
                <a:cs typeface="Times New Roman" pitchFamily="18" charset="0"/>
                <a:hlinkClick r:id="rId7" action="ppaction://hlinksldjump"/>
              </a:rPr>
              <a:t> </a:t>
            </a:r>
            <a:r>
              <a:rPr lang="ru-RU" sz="2800" b="1" dirty="0" err="1" smtClean="0">
                <a:latin typeface="Times New Roman" pitchFamily="18" charset="0"/>
                <a:cs typeface="Times New Roman" pitchFamily="18" charset="0"/>
                <a:hlinkClick r:id="rId7" action="ppaction://hlinksldjump"/>
              </a:rPr>
              <a:t>нимадан</a:t>
            </a:r>
            <a:r>
              <a:rPr lang="ru-RU" sz="2800" b="1" dirty="0" smtClean="0">
                <a:latin typeface="Times New Roman" pitchFamily="18" charset="0"/>
                <a:cs typeface="Times New Roman" pitchFamily="18" charset="0"/>
                <a:hlinkClick r:id="rId7" action="ppaction://hlinksldjump"/>
              </a:rPr>
              <a:t> </a:t>
            </a:r>
            <a:r>
              <a:rPr lang="ru-RU" sz="2800" b="1" dirty="0" err="1">
                <a:latin typeface="Times New Roman" pitchFamily="18" charset="0"/>
                <a:cs typeface="Times New Roman" pitchFamily="18" charset="0"/>
                <a:hlinkClick r:id="rId7" action="ppaction://hlinksldjump"/>
              </a:rPr>
              <a:t>далолат</a:t>
            </a:r>
            <a:r>
              <a:rPr lang="ru-RU" sz="2800" b="1" dirty="0">
                <a:latin typeface="Times New Roman" pitchFamily="18" charset="0"/>
                <a:cs typeface="Times New Roman" pitchFamily="18" charset="0"/>
                <a:hlinkClick r:id="rId7" action="ppaction://hlinksldjump"/>
              </a:rPr>
              <a:t> </a:t>
            </a:r>
            <a:r>
              <a:rPr lang="ru-RU" sz="2800" b="1" dirty="0" err="1">
                <a:latin typeface="Times New Roman" pitchFamily="18" charset="0"/>
                <a:cs typeface="Times New Roman" pitchFamily="18" charset="0"/>
                <a:hlinkClick r:id="rId7" action="ppaction://hlinksldjump"/>
              </a:rPr>
              <a:t>беради</a:t>
            </a:r>
            <a:r>
              <a:rPr lang="ru-RU" sz="2800" b="1" dirty="0" smtClean="0">
                <a:latin typeface="Times New Roman" pitchFamily="18" charset="0"/>
                <a:cs typeface="Times New Roman" pitchFamily="18" charset="0"/>
                <a:hlinkClick r:id="rId7" action="ppaction://hlinksldjump"/>
              </a:rPr>
              <a:t>?</a:t>
            </a:r>
            <a:endParaRPr lang="ru-RU" sz="2800" b="1" dirty="0" smtClean="0">
              <a:latin typeface="Times New Roman" pitchFamily="18" charset="0"/>
              <a:cs typeface="Times New Roman" pitchFamily="18" charset="0"/>
            </a:endParaRPr>
          </a:p>
          <a:p>
            <a:pPr marL="536575" lvl="0" indent="-536575" algn="just">
              <a:buFont typeface="+mj-lt"/>
              <a:buAutoNum type="arabicPeriod" startAt="47"/>
            </a:pPr>
            <a:r>
              <a:rPr lang="en-US" sz="2800" b="1" dirty="0" smtClean="0">
                <a:latin typeface="Times New Roman" pitchFamily="18" charset="0"/>
                <a:cs typeface="Times New Roman" pitchFamily="18" charset="0"/>
                <a:hlinkClick r:id="rId8" action="ppaction://hlinksldjump"/>
              </a:rPr>
              <a:t>GLOSSARY</a:t>
            </a:r>
            <a:endParaRPr lang="ru-RU" sz="2800" dirty="0">
              <a:latin typeface="Times New Roman" pitchFamily="18" charset="0"/>
              <a:cs typeface="Times New Roman" pitchFamily="18" charset="0"/>
            </a:endParaRPr>
          </a:p>
        </p:txBody>
      </p:sp>
      <p:sp>
        <p:nvSpPr>
          <p:cNvPr id="4" name="Прямоугольник 3"/>
          <p:cNvSpPr/>
          <p:nvPr/>
        </p:nvSpPr>
        <p:spPr>
          <a:xfrm>
            <a:off x="899592" y="5814"/>
            <a:ext cx="7416824" cy="707886"/>
          </a:xfrm>
          <a:prstGeom prst="rect">
            <a:avLst/>
          </a:prstGeom>
          <a:solidFill>
            <a:srgbClr val="CCFF66"/>
          </a:solidFill>
          <a:ln>
            <a:solidFill>
              <a:schemeClr val="tx1"/>
            </a:solidFill>
          </a:ln>
        </p:spPr>
        <p:txBody>
          <a:bodyPr wrap="square">
            <a:spAutoFit/>
          </a:bodyPr>
          <a:lstStyle/>
          <a:p>
            <a:pPr indent="360363" algn="ctr"/>
            <a:r>
              <a:rPr lang="ru-RU" sz="4000" b="1" dirty="0" smtClean="0">
                <a:solidFill>
                  <a:srgbClr val="7030A0"/>
                </a:solidFill>
                <a:latin typeface="Times New Roman" pitchFamily="18" charset="0"/>
                <a:cs typeface="Times New Roman" pitchFamily="18" charset="0"/>
              </a:rPr>
              <a:t>МУНДАРИЖА</a:t>
            </a:r>
            <a:endParaRPr lang="ru-RU" sz="40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407569494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67544" y="697920"/>
            <a:ext cx="8208911" cy="1569660"/>
          </a:xfrm>
          <a:prstGeom prst="rect">
            <a:avLst/>
          </a:prstGeom>
        </p:spPr>
        <p:txBody>
          <a:bodyPr wrap="square">
            <a:spAutoFit/>
          </a:bodyPr>
          <a:lstStyle/>
          <a:p>
            <a:pPr algn="ctr"/>
            <a:r>
              <a:rPr lang="uz-Cyrl-UZ" sz="4800" b="1" dirty="0" smtClean="0">
                <a:ln>
                  <a:solidFill>
                    <a:schemeClr val="bg2">
                      <a:lumMod val="50000"/>
                    </a:schemeClr>
                  </a:solidFill>
                </a:ln>
                <a:solidFill>
                  <a:srgbClr val="002060"/>
                </a:solidFill>
                <a:effectLst>
                  <a:glow rad="101600">
                    <a:schemeClr val="accent1">
                      <a:satMod val="175000"/>
                      <a:alpha val="40000"/>
                    </a:schemeClr>
                  </a:glow>
                </a:effectLst>
                <a:latin typeface="Times New Roman" pitchFamily="18" charset="0"/>
                <a:cs typeface="Times New Roman" pitchFamily="18" charset="0"/>
              </a:rPr>
              <a:t>2013 ЙИЛ: ЮҚ</a:t>
            </a:r>
            <a:r>
              <a:rPr lang="ru-RU" sz="4800" b="1" dirty="0" smtClean="0">
                <a:ln>
                  <a:solidFill>
                    <a:schemeClr val="bg2">
                      <a:lumMod val="50000"/>
                    </a:schemeClr>
                  </a:solidFill>
                </a:ln>
                <a:solidFill>
                  <a:srgbClr val="002060"/>
                </a:solidFill>
                <a:effectLst>
                  <a:glow rad="101600">
                    <a:schemeClr val="accent1">
                      <a:satMod val="175000"/>
                      <a:alpha val="40000"/>
                    </a:schemeClr>
                  </a:glow>
                </a:effectLst>
                <a:latin typeface="Times New Roman" pitchFamily="18" charset="0"/>
                <a:cs typeface="Times New Roman" pitchFamily="18" charset="0"/>
              </a:rPr>
              <a:t>ОРИ СУРЪАТ</a:t>
            </a:r>
            <a:r>
              <a:rPr lang="uz-Cyrl-UZ" sz="4800" b="1" dirty="0" smtClean="0">
                <a:ln>
                  <a:solidFill>
                    <a:schemeClr val="bg2">
                      <a:lumMod val="50000"/>
                    </a:schemeClr>
                  </a:solidFill>
                </a:ln>
                <a:solidFill>
                  <a:srgbClr val="002060"/>
                </a:solidFill>
                <a:effectLst>
                  <a:glow rad="101600">
                    <a:schemeClr val="accent1">
                      <a:satMod val="175000"/>
                      <a:alpha val="40000"/>
                    </a:schemeClr>
                  </a:glow>
                </a:effectLst>
                <a:latin typeface="Times New Roman" pitchFamily="18" charset="0"/>
                <a:cs typeface="Times New Roman" pitchFamily="18" charset="0"/>
              </a:rPr>
              <a:t> ОМИЛЛАРИ</a:t>
            </a:r>
            <a:endParaRPr lang="ru-RU" sz="4800" b="1" dirty="0">
              <a:ln>
                <a:solidFill>
                  <a:schemeClr val="bg2">
                    <a:lumMod val="50000"/>
                  </a:schemeClr>
                </a:solidFill>
              </a:ln>
              <a:solidFill>
                <a:srgbClr val="002060"/>
              </a:solidFill>
              <a:effectLst>
                <a:glow rad="101600">
                  <a:schemeClr val="accent1">
                    <a:satMod val="175000"/>
                    <a:alpha val="40000"/>
                  </a:schemeClr>
                </a:glow>
              </a:effectLst>
              <a:latin typeface="Times New Roman" pitchFamily="18" charset="0"/>
              <a:cs typeface="Times New Roman" pitchFamily="18" charset="0"/>
            </a:endParaRPr>
          </a:p>
        </p:txBody>
      </p:sp>
      <p:sp>
        <p:nvSpPr>
          <p:cNvPr id="3" name="Прямоугольник 2"/>
          <p:cNvSpPr/>
          <p:nvPr/>
        </p:nvSpPr>
        <p:spPr>
          <a:xfrm>
            <a:off x="467543" y="2636912"/>
            <a:ext cx="8208911" cy="3539430"/>
          </a:xfrm>
          <a:prstGeom prst="rect">
            <a:avLst/>
          </a:prstGeom>
          <a:solidFill>
            <a:srgbClr val="CCFF66"/>
          </a:solidFill>
        </p:spPr>
        <p:txBody>
          <a:bodyPr wrap="square">
            <a:spAutoFit/>
          </a:bodyPr>
          <a:lstStyle/>
          <a:p>
            <a:pPr indent="360363" algn="just"/>
            <a:r>
              <a:rPr lang="uz-Cyrl-UZ" sz="3200" b="1" dirty="0">
                <a:solidFill>
                  <a:srgbClr val="C00000"/>
                </a:solidFill>
                <a:latin typeface="Times New Roman" pitchFamily="18" charset="0"/>
                <a:cs typeface="Times New Roman" pitchFamily="18" charset="0"/>
              </a:rPr>
              <a:t>Биз бугун 2013 йилнинг якунлари ҳақида гапирганда, аввало, </a:t>
            </a:r>
            <a:r>
              <a:rPr lang="uz-Cyrl-UZ" sz="3200" b="1" dirty="0" smtClean="0">
                <a:solidFill>
                  <a:srgbClr val="0070C0"/>
                </a:solidFill>
                <a:latin typeface="Times New Roman" pitchFamily="18" charset="0"/>
                <a:cs typeface="Times New Roman" pitchFamily="18" charset="0"/>
              </a:rPr>
              <a:t>ўтган </a:t>
            </a:r>
            <a:r>
              <a:rPr lang="uz-Cyrl-UZ" sz="3200" b="1" dirty="0">
                <a:solidFill>
                  <a:srgbClr val="0070C0"/>
                </a:solidFill>
                <a:latin typeface="Times New Roman" pitchFamily="18" charset="0"/>
                <a:cs typeface="Times New Roman" pitchFamily="18" charset="0"/>
              </a:rPr>
              <a:t>йилда мамлакатимизнинг иқтисодий ва </a:t>
            </a:r>
            <a:r>
              <a:rPr lang="uz-Cyrl-UZ" sz="3200" b="1" dirty="0" smtClean="0">
                <a:solidFill>
                  <a:srgbClr val="0070C0"/>
                </a:solidFill>
                <a:latin typeface="Times New Roman" pitchFamily="18" charset="0"/>
                <a:cs typeface="Times New Roman" pitchFamily="18" charset="0"/>
              </a:rPr>
              <a:t>ижти-моий </a:t>
            </a:r>
            <a:r>
              <a:rPr lang="uz-Cyrl-UZ" sz="3200" b="1" dirty="0">
                <a:solidFill>
                  <a:srgbClr val="0070C0"/>
                </a:solidFill>
                <a:latin typeface="Times New Roman" pitchFamily="18" charset="0"/>
                <a:cs typeface="Times New Roman" pitchFamily="18" charset="0"/>
              </a:rPr>
              <a:t>соҳаларда мутаносибликка </a:t>
            </a:r>
            <a:r>
              <a:rPr lang="uz-Cyrl-UZ" sz="3200" b="1" dirty="0" smtClean="0">
                <a:solidFill>
                  <a:srgbClr val="0070C0"/>
                </a:solidFill>
                <a:latin typeface="Times New Roman" pitchFamily="18" charset="0"/>
                <a:cs typeface="Times New Roman" pitchFamily="18" charset="0"/>
              </a:rPr>
              <a:t>эриш-гани</a:t>
            </a:r>
            <a:r>
              <a:rPr lang="uz-Cyrl-UZ" sz="3200" b="1" dirty="0">
                <a:solidFill>
                  <a:srgbClr val="0070C0"/>
                </a:solidFill>
                <a:latin typeface="Times New Roman" pitchFamily="18" charset="0"/>
                <a:cs typeface="Times New Roman" pitchFamily="18" charset="0"/>
              </a:rPr>
              <a:t>, </a:t>
            </a:r>
            <a:r>
              <a:rPr lang="uz-Cyrl-UZ" sz="3200" b="1" dirty="0" smtClean="0">
                <a:solidFill>
                  <a:srgbClr val="00B050"/>
                </a:solidFill>
                <a:latin typeface="Times New Roman" pitchFamily="18" charset="0"/>
                <a:cs typeface="Times New Roman" pitchFamily="18" charset="0"/>
              </a:rPr>
              <a:t>модернизация</a:t>
            </a:r>
            <a:r>
              <a:rPr lang="uz-Cyrl-UZ" sz="3200" b="1" dirty="0" smtClean="0">
                <a:latin typeface="Times New Roman" pitchFamily="18" charset="0"/>
                <a:cs typeface="Times New Roman" pitchFamily="18" charset="0"/>
              </a:rPr>
              <a:t> </a:t>
            </a:r>
            <a:r>
              <a:rPr lang="uz-Cyrl-UZ" sz="3200" b="1" dirty="0">
                <a:latin typeface="Times New Roman" pitchFamily="18" charset="0"/>
                <a:cs typeface="Times New Roman" pitchFamily="18" charset="0"/>
              </a:rPr>
              <a:t>ва </a:t>
            </a:r>
            <a:r>
              <a:rPr lang="uz-Cyrl-UZ" sz="3200" b="1" dirty="0" smtClean="0">
                <a:solidFill>
                  <a:srgbClr val="002060"/>
                </a:solidFill>
                <a:latin typeface="Times New Roman" pitchFamily="18" charset="0"/>
                <a:cs typeface="Times New Roman" pitchFamily="18" charset="0"/>
                <a:hlinkClick r:id="rId3" action="ppaction://hlinksldjump"/>
              </a:rPr>
              <a:t>диверсификация</a:t>
            </a:r>
            <a:r>
              <a:rPr lang="uz-Cyrl-UZ" sz="3200" b="1" dirty="0" smtClean="0">
                <a:solidFill>
                  <a:srgbClr val="002060"/>
                </a:solidFill>
                <a:latin typeface="Times New Roman" pitchFamily="18" charset="0"/>
                <a:cs typeface="Times New Roman" pitchFamily="18" charset="0"/>
              </a:rPr>
              <a:t> </a:t>
            </a:r>
            <a:r>
              <a:rPr lang="uz-Cyrl-UZ" sz="3200" b="1" dirty="0">
                <a:solidFill>
                  <a:srgbClr val="002060"/>
                </a:solidFill>
                <a:latin typeface="Times New Roman" pitchFamily="18" charset="0"/>
                <a:cs typeface="Times New Roman" pitchFamily="18" charset="0"/>
              </a:rPr>
              <a:t>ҳисобидан юқори суръатлар билан ривожланганини қайд этамиз.</a:t>
            </a:r>
            <a:endParaRPr lang="ru-RU" sz="3200" b="1" dirty="0">
              <a:solidFill>
                <a:srgbClr val="002060"/>
              </a:solidFill>
              <a:latin typeface="Times New Roman" pitchFamily="18" charset="0"/>
              <a:cs typeface="Times New Roman" pitchFamily="18" charset="0"/>
            </a:endParaRPr>
          </a:p>
        </p:txBody>
      </p:sp>
      <p:sp>
        <p:nvSpPr>
          <p:cNvPr id="5" name="Прямоугольник 4">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45227769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3" y="1660332"/>
            <a:ext cx="8208911" cy="5016758"/>
          </a:xfrm>
          <a:prstGeom prst="rect">
            <a:avLst/>
          </a:prstGeom>
        </p:spPr>
        <p:txBody>
          <a:bodyPr wrap="square">
            <a:spAutoFit/>
          </a:bodyPr>
          <a:lstStyle/>
          <a:p>
            <a:pPr marL="285750" lvl="0" indent="-285750" algn="just">
              <a:buFont typeface="Arial" pitchFamily="34" charset="0"/>
              <a:buChar char="•"/>
            </a:pPr>
            <a:r>
              <a:rPr lang="uz-Cyrl-UZ" sz="3200" b="1" dirty="0">
                <a:solidFill>
                  <a:srgbClr val="002060"/>
                </a:solidFill>
                <a:latin typeface="Times New Roman" pitchFamily="18" charset="0"/>
                <a:cs typeface="Times New Roman" pitchFamily="18" charset="0"/>
              </a:rPr>
              <a:t>Мамлакатимиз ялпи ички маҳсулоти </a:t>
            </a:r>
            <a:r>
              <a:rPr lang="uz-Cyrl-UZ" sz="3200" b="1" dirty="0" smtClean="0">
                <a:solidFill>
                  <a:srgbClr val="002060"/>
                </a:solidFill>
                <a:latin typeface="Times New Roman" pitchFamily="18" charset="0"/>
                <a:cs typeface="Times New Roman" pitchFamily="18" charset="0"/>
              </a:rPr>
              <a:t/>
            </a:r>
            <a:br>
              <a:rPr lang="uz-Cyrl-UZ" sz="3200" b="1" dirty="0" smtClean="0">
                <a:solidFill>
                  <a:srgbClr val="002060"/>
                </a:solidFill>
                <a:latin typeface="Times New Roman" pitchFamily="18" charset="0"/>
                <a:cs typeface="Times New Roman" pitchFamily="18" charset="0"/>
              </a:rPr>
            </a:br>
            <a:r>
              <a:rPr lang="uz-Cyrl-UZ" sz="3200" b="1" dirty="0" smtClean="0">
                <a:solidFill>
                  <a:srgbClr val="002060"/>
                </a:solidFill>
                <a:latin typeface="Times New Roman" pitchFamily="18" charset="0"/>
                <a:cs typeface="Times New Roman" pitchFamily="18" charset="0"/>
              </a:rPr>
              <a:t>  </a:t>
            </a:r>
            <a:r>
              <a:rPr lang="uz-Cyrl-UZ" sz="3200" b="1" dirty="0" smtClean="0">
                <a:solidFill>
                  <a:srgbClr val="C00000"/>
                </a:solidFill>
                <a:latin typeface="Times New Roman" pitchFamily="18" charset="0"/>
                <a:cs typeface="Times New Roman" pitchFamily="18" charset="0"/>
              </a:rPr>
              <a:t>фоизга </a:t>
            </a:r>
            <a:r>
              <a:rPr lang="uz-Cyrl-UZ" sz="3200" b="1" dirty="0">
                <a:solidFill>
                  <a:srgbClr val="002060"/>
                </a:solidFill>
                <a:latin typeface="Times New Roman" pitchFamily="18" charset="0"/>
                <a:cs typeface="Times New Roman" pitchFamily="18" charset="0"/>
              </a:rPr>
              <a:t>ўсди, </a:t>
            </a:r>
            <a:endParaRPr lang="ru-RU" sz="3200" b="1" dirty="0">
              <a:solidFill>
                <a:srgbClr val="002060"/>
              </a:solidFill>
              <a:latin typeface="Times New Roman" pitchFamily="18" charset="0"/>
              <a:cs typeface="Times New Roman" pitchFamily="18" charset="0"/>
            </a:endParaRPr>
          </a:p>
          <a:p>
            <a:pPr marL="285750" lvl="0" indent="-285750" algn="just">
              <a:buFont typeface="Arial" pitchFamily="34" charset="0"/>
              <a:buChar char="•"/>
            </a:pPr>
            <a:r>
              <a:rPr lang="uz-Cyrl-UZ" sz="3200" b="1" dirty="0">
                <a:solidFill>
                  <a:srgbClr val="002060"/>
                </a:solidFill>
                <a:latin typeface="Times New Roman" pitchFamily="18" charset="0"/>
                <a:cs typeface="Times New Roman" pitchFamily="18" charset="0"/>
              </a:rPr>
              <a:t>саноат маҳсулотлари ишлаб чиқариш ҳажми </a:t>
            </a:r>
            <a:r>
              <a:rPr lang="uz-Cyrl-UZ" sz="3200" b="1" dirty="0" smtClean="0">
                <a:solidFill>
                  <a:srgbClr val="002060"/>
                </a:solidFill>
                <a:latin typeface="Times New Roman" pitchFamily="18" charset="0"/>
                <a:cs typeface="Times New Roman" pitchFamily="18" charset="0"/>
              </a:rPr>
              <a:t>      </a:t>
            </a:r>
            <a:r>
              <a:rPr lang="uz-Cyrl-UZ" sz="3200" b="1" dirty="0" smtClean="0">
                <a:solidFill>
                  <a:srgbClr val="C00000"/>
                </a:solidFill>
                <a:latin typeface="Times New Roman" pitchFamily="18" charset="0"/>
                <a:cs typeface="Times New Roman" pitchFamily="18" charset="0"/>
              </a:rPr>
              <a:t>фоизга</a:t>
            </a:r>
            <a:r>
              <a:rPr lang="uz-Cyrl-UZ" sz="3200" b="1" dirty="0">
                <a:solidFill>
                  <a:srgbClr val="002060"/>
                </a:solidFill>
                <a:latin typeface="Times New Roman" pitchFamily="18" charset="0"/>
                <a:cs typeface="Times New Roman" pitchFamily="18" charset="0"/>
              </a:rPr>
              <a:t>, </a:t>
            </a:r>
            <a:endParaRPr lang="ru-RU" sz="3200" b="1" dirty="0">
              <a:solidFill>
                <a:srgbClr val="002060"/>
              </a:solidFill>
              <a:latin typeface="Times New Roman" pitchFamily="18" charset="0"/>
              <a:cs typeface="Times New Roman" pitchFamily="18" charset="0"/>
            </a:endParaRPr>
          </a:p>
          <a:p>
            <a:pPr marL="285750" lvl="0" indent="-285750" algn="just">
              <a:buFont typeface="Arial" pitchFamily="34" charset="0"/>
              <a:buChar char="•"/>
            </a:pPr>
            <a:r>
              <a:rPr lang="uz-Cyrl-UZ" sz="3200" b="1" dirty="0">
                <a:solidFill>
                  <a:srgbClr val="002060"/>
                </a:solidFill>
                <a:latin typeface="Times New Roman" pitchFamily="18" charset="0"/>
                <a:cs typeface="Times New Roman" pitchFamily="18" charset="0"/>
              </a:rPr>
              <a:t>қишлоқ хўжалиги </a:t>
            </a:r>
            <a:r>
              <a:rPr lang="uz-Cyrl-UZ" sz="3200" b="1" dirty="0" smtClean="0">
                <a:solidFill>
                  <a:srgbClr val="002060"/>
                </a:solidFill>
                <a:latin typeface="Times New Roman" pitchFamily="18" charset="0"/>
                <a:cs typeface="Times New Roman" pitchFamily="18" charset="0"/>
              </a:rPr>
              <a:t>–        </a:t>
            </a:r>
            <a:r>
              <a:rPr lang="uz-Cyrl-UZ" sz="3200" b="1" dirty="0" smtClean="0">
                <a:solidFill>
                  <a:srgbClr val="C00000"/>
                </a:solidFill>
                <a:latin typeface="Times New Roman" pitchFamily="18" charset="0"/>
                <a:cs typeface="Times New Roman" pitchFamily="18" charset="0"/>
              </a:rPr>
              <a:t>фоизга</a:t>
            </a:r>
            <a:r>
              <a:rPr lang="uz-Cyrl-UZ" sz="3200" b="1" dirty="0">
                <a:solidFill>
                  <a:srgbClr val="002060"/>
                </a:solidFill>
                <a:latin typeface="Times New Roman" pitchFamily="18" charset="0"/>
                <a:cs typeface="Times New Roman" pitchFamily="18" charset="0"/>
              </a:rPr>
              <a:t>, </a:t>
            </a:r>
            <a:endParaRPr lang="ru-RU" sz="3200" b="1" dirty="0">
              <a:solidFill>
                <a:srgbClr val="002060"/>
              </a:solidFill>
              <a:latin typeface="Times New Roman" pitchFamily="18" charset="0"/>
              <a:cs typeface="Times New Roman" pitchFamily="18" charset="0"/>
            </a:endParaRPr>
          </a:p>
          <a:p>
            <a:pPr marL="285750" lvl="0" indent="-285750" algn="just">
              <a:buFont typeface="Arial" pitchFamily="34" charset="0"/>
              <a:buChar char="•"/>
            </a:pPr>
            <a:r>
              <a:rPr lang="uz-Cyrl-UZ" sz="3200" b="1" dirty="0">
                <a:solidFill>
                  <a:srgbClr val="002060"/>
                </a:solidFill>
                <a:latin typeface="Times New Roman" pitchFamily="18" charset="0"/>
                <a:cs typeface="Times New Roman" pitchFamily="18" charset="0"/>
              </a:rPr>
              <a:t>чакана савдо айланмаси </a:t>
            </a:r>
            <a:r>
              <a:rPr lang="uz-Cyrl-UZ" sz="3200" b="1" dirty="0" smtClean="0">
                <a:solidFill>
                  <a:srgbClr val="002060"/>
                </a:solidFill>
                <a:latin typeface="Times New Roman" pitchFamily="18" charset="0"/>
                <a:cs typeface="Times New Roman" pitchFamily="18" charset="0"/>
              </a:rPr>
              <a:t>–      </a:t>
            </a:r>
            <a:r>
              <a:rPr lang="uz-Cyrl-UZ" sz="3200" b="1" dirty="0" smtClean="0">
                <a:solidFill>
                  <a:srgbClr val="C00000"/>
                </a:solidFill>
                <a:latin typeface="Times New Roman" pitchFamily="18" charset="0"/>
                <a:cs typeface="Times New Roman" pitchFamily="18" charset="0"/>
              </a:rPr>
              <a:t>фоизга </a:t>
            </a:r>
            <a:r>
              <a:rPr lang="uz-Cyrl-UZ" sz="3200" b="1" dirty="0">
                <a:solidFill>
                  <a:srgbClr val="002060"/>
                </a:solidFill>
                <a:latin typeface="Times New Roman" pitchFamily="18" charset="0"/>
                <a:cs typeface="Times New Roman" pitchFamily="18" charset="0"/>
              </a:rPr>
              <a:t>ошди. </a:t>
            </a:r>
            <a:endParaRPr lang="ru-RU" sz="3200" b="1" dirty="0">
              <a:solidFill>
                <a:srgbClr val="002060"/>
              </a:solidFill>
              <a:latin typeface="Times New Roman" pitchFamily="18" charset="0"/>
              <a:cs typeface="Times New Roman" pitchFamily="18" charset="0"/>
            </a:endParaRPr>
          </a:p>
          <a:p>
            <a:pPr marL="285750" lvl="0" indent="-285750" algn="just">
              <a:buFont typeface="Arial" pitchFamily="34" charset="0"/>
              <a:buChar char="•"/>
            </a:pPr>
            <a:r>
              <a:rPr lang="ru-RU" sz="3200" b="1" dirty="0">
                <a:solidFill>
                  <a:srgbClr val="002060"/>
                </a:solidFill>
                <a:latin typeface="Times New Roman" pitchFamily="18" charset="0"/>
                <a:cs typeface="Times New Roman" pitchFamily="18" charset="0"/>
              </a:rPr>
              <a:t>Инфляция </a:t>
            </a:r>
            <a:r>
              <a:rPr lang="uz-Cyrl-UZ" sz="3200" b="1" dirty="0" smtClean="0">
                <a:solidFill>
                  <a:srgbClr val="002060"/>
                </a:solidFill>
                <a:latin typeface="Times New Roman" pitchFamily="18" charset="0"/>
                <a:cs typeface="Times New Roman" pitchFamily="18" charset="0"/>
              </a:rPr>
              <a:t>даражаси прогноз кўрсатки-чидан паст бўлди ва      </a:t>
            </a:r>
            <a:r>
              <a:rPr lang="uz-Cyrl-UZ" sz="3200" b="1" dirty="0" smtClean="0">
                <a:solidFill>
                  <a:srgbClr val="C00000"/>
                </a:solidFill>
                <a:latin typeface="Times New Roman" pitchFamily="18" charset="0"/>
                <a:cs typeface="Times New Roman" pitchFamily="18" charset="0"/>
              </a:rPr>
              <a:t>фоизни </a:t>
            </a:r>
            <a:r>
              <a:rPr lang="uz-Cyrl-UZ" sz="3200" b="1" dirty="0" smtClean="0">
                <a:solidFill>
                  <a:srgbClr val="002060"/>
                </a:solidFill>
                <a:latin typeface="Times New Roman" pitchFamily="18" charset="0"/>
                <a:cs typeface="Times New Roman" pitchFamily="18" charset="0"/>
              </a:rPr>
              <a:t>ташкил этди.</a:t>
            </a:r>
            <a:endParaRPr lang="uz-Cyrl-UZ" sz="3200" b="1" dirty="0">
              <a:solidFill>
                <a:srgbClr val="002060"/>
              </a:solidFill>
              <a:latin typeface="Times New Roman" pitchFamily="18" charset="0"/>
              <a:cs typeface="Times New Roman" pitchFamily="18" charset="0"/>
            </a:endParaRPr>
          </a:p>
        </p:txBody>
      </p:sp>
      <p:sp>
        <p:nvSpPr>
          <p:cNvPr id="2" name="Прямоугольник 1"/>
          <p:cNvSpPr/>
          <p:nvPr/>
        </p:nvSpPr>
        <p:spPr>
          <a:xfrm>
            <a:off x="467544" y="590708"/>
            <a:ext cx="8208912" cy="1200329"/>
          </a:xfrm>
          <a:prstGeom prst="rect">
            <a:avLst/>
          </a:prstGeom>
          <a:solidFill>
            <a:schemeClr val="accent2"/>
          </a:solidFill>
        </p:spPr>
        <p:txBody>
          <a:bodyPr wrap="square">
            <a:spAutoFit/>
          </a:bodyPr>
          <a:lstStyle/>
          <a:p>
            <a:pPr algn="ctr"/>
            <a:r>
              <a:rPr lang="uz-Cyrl-UZ" sz="3600" b="1" dirty="0" smtClean="0">
                <a:solidFill>
                  <a:srgbClr val="FFFF99"/>
                </a:solidFill>
                <a:latin typeface="Times New Roman" pitchFamily="18" charset="0"/>
                <a:cs typeface="Times New Roman" pitchFamily="18" charset="0"/>
              </a:rPr>
              <a:t>ЯИМ ВА ИШЛАБ ЧИҚАРИШ СУРЪАТЛАРИ</a:t>
            </a:r>
            <a:endParaRPr lang="ru-RU" sz="3600" b="1" dirty="0">
              <a:solidFill>
                <a:srgbClr val="FFFF99"/>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6" name="Прямоугольник 5"/>
          <p:cNvSpPr/>
          <p:nvPr/>
        </p:nvSpPr>
        <p:spPr>
          <a:xfrm>
            <a:off x="639528" y="2162836"/>
            <a:ext cx="389850" cy="584775"/>
          </a:xfrm>
          <a:prstGeom prst="rect">
            <a:avLst/>
          </a:prstGeom>
        </p:spPr>
        <p:txBody>
          <a:bodyPr wrap="none">
            <a:spAutoFit/>
          </a:bodyPr>
          <a:lstStyle/>
          <a:p>
            <a:r>
              <a:rPr lang="uz-Cyrl-UZ" sz="3200" b="1" dirty="0" smtClean="0">
                <a:solidFill>
                  <a:srgbClr val="C00000"/>
                </a:solidFill>
                <a:latin typeface="Times New Roman" pitchFamily="18" charset="0"/>
                <a:cs typeface="Times New Roman" pitchFamily="18" charset="0"/>
              </a:rPr>
              <a:t>8</a:t>
            </a:r>
            <a:endParaRPr lang="ru-RU" sz="3200" dirty="0"/>
          </a:p>
        </p:txBody>
      </p:sp>
      <p:sp>
        <p:nvSpPr>
          <p:cNvPr id="7" name="Прямоугольник 6"/>
          <p:cNvSpPr/>
          <p:nvPr/>
        </p:nvSpPr>
        <p:spPr>
          <a:xfrm>
            <a:off x="2051720" y="3117267"/>
            <a:ext cx="697627" cy="584775"/>
          </a:xfrm>
          <a:prstGeom prst="rect">
            <a:avLst/>
          </a:prstGeom>
        </p:spPr>
        <p:txBody>
          <a:bodyPr wrap="none">
            <a:spAutoFit/>
          </a:bodyPr>
          <a:lstStyle/>
          <a:p>
            <a:r>
              <a:rPr lang="uz-Cyrl-UZ" sz="3200" b="1" dirty="0" smtClean="0">
                <a:solidFill>
                  <a:srgbClr val="C00000"/>
                </a:solidFill>
                <a:latin typeface="Times New Roman" pitchFamily="18" charset="0"/>
                <a:cs typeface="Times New Roman" pitchFamily="18" charset="0"/>
              </a:rPr>
              <a:t>8,8</a:t>
            </a:r>
            <a:endParaRPr lang="ru-RU" sz="3200" dirty="0"/>
          </a:p>
        </p:txBody>
      </p:sp>
      <p:sp>
        <p:nvSpPr>
          <p:cNvPr id="8" name="Прямоугольник 7"/>
          <p:cNvSpPr/>
          <p:nvPr/>
        </p:nvSpPr>
        <p:spPr>
          <a:xfrm>
            <a:off x="4616968" y="3602996"/>
            <a:ext cx="697627" cy="584775"/>
          </a:xfrm>
          <a:prstGeom prst="rect">
            <a:avLst/>
          </a:prstGeom>
        </p:spPr>
        <p:txBody>
          <a:bodyPr wrap="none">
            <a:spAutoFit/>
          </a:bodyPr>
          <a:lstStyle/>
          <a:p>
            <a:r>
              <a:rPr lang="uz-Cyrl-UZ" sz="3200" b="1" dirty="0" smtClean="0">
                <a:solidFill>
                  <a:srgbClr val="C00000"/>
                </a:solidFill>
                <a:latin typeface="Times New Roman" pitchFamily="18" charset="0"/>
                <a:cs typeface="Times New Roman" pitchFamily="18" charset="0"/>
              </a:rPr>
              <a:t>6,8</a:t>
            </a:r>
            <a:endParaRPr lang="ru-RU" sz="3200" dirty="0"/>
          </a:p>
        </p:txBody>
      </p:sp>
      <p:sp>
        <p:nvSpPr>
          <p:cNvPr id="9" name="Прямоугольник 8"/>
          <p:cNvSpPr/>
          <p:nvPr/>
        </p:nvSpPr>
        <p:spPr>
          <a:xfrm>
            <a:off x="6372200" y="4077072"/>
            <a:ext cx="902811" cy="584775"/>
          </a:xfrm>
          <a:prstGeom prst="rect">
            <a:avLst/>
          </a:prstGeom>
        </p:spPr>
        <p:txBody>
          <a:bodyPr wrap="none">
            <a:spAutoFit/>
          </a:bodyPr>
          <a:lstStyle/>
          <a:p>
            <a:r>
              <a:rPr lang="uz-Cyrl-UZ" sz="3200" b="1" dirty="0" smtClean="0">
                <a:solidFill>
                  <a:srgbClr val="C00000"/>
                </a:solidFill>
                <a:latin typeface="Times New Roman" pitchFamily="18" charset="0"/>
                <a:cs typeface="Times New Roman" pitchFamily="18" charset="0"/>
              </a:rPr>
              <a:t>14,8</a:t>
            </a:r>
            <a:endParaRPr lang="ru-RU" sz="3200" dirty="0"/>
          </a:p>
        </p:txBody>
      </p:sp>
      <p:sp>
        <p:nvSpPr>
          <p:cNvPr id="10" name="Прямоугольник 9"/>
          <p:cNvSpPr/>
          <p:nvPr/>
        </p:nvSpPr>
        <p:spPr>
          <a:xfrm>
            <a:off x="4860032" y="5562202"/>
            <a:ext cx="697627" cy="584775"/>
          </a:xfrm>
          <a:prstGeom prst="rect">
            <a:avLst/>
          </a:prstGeom>
        </p:spPr>
        <p:txBody>
          <a:bodyPr wrap="none">
            <a:spAutoFit/>
          </a:bodyPr>
          <a:lstStyle/>
          <a:p>
            <a:r>
              <a:rPr lang="ru-RU" sz="3200" b="1" dirty="0" smtClean="0">
                <a:solidFill>
                  <a:srgbClr val="C00000"/>
                </a:solidFill>
                <a:latin typeface="Times New Roman" pitchFamily="18" charset="0"/>
                <a:cs typeface="Times New Roman" pitchFamily="18" charset="0"/>
              </a:rPr>
              <a:t>6,8</a:t>
            </a:r>
            <a:endParaRPr lang="ru-RU" sz="3200" dirty="0"/>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 calcmode="lin" valueType="num">
                                      <p:cBhvr>
                                        <p:cTn id="16" dur="1000" fill="hold"/>
                                        <p:tgtEl>
                                          <p:spTgt spid="7"/>
                                        </p:tgtEl>
                                        <p:attrNameLst>
                                          <p:attrName>style.rotation</p:attrName>
                                        </p:attrNameLst>
                                      </p:cBhvr>
                                      <p:tavLst>
                                        <p:tav tm="0">
                                          <p:val>
                                            <p:fltVal val="90"/>
                                          </p:val>
                                        </p:tav>
                                        <p:tav tm="100000">
                                          <p:val>
                                            <p:fltVal val="0"/>
                                          </p:val>
                                        </p:tav>
                                      </p:tavLst>
                                    </p:anim>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fltVal val="0"/>
                                          </p:val>
                                        </p:tav>
                                        <p:tav tm="100000">
                                          <p:val>
                                            <p:strVal val="#ppt_w"/>
                                          </p:val>
                                        </p:tav>
                                      </p:tavLst>
                                    </p:anim>
                                    <p:anim calcmode="lin" valueType="num">
                                      <p:cBhvr>
                                        <p:cTn id="23" dur="1000" fill="hold"/>
                                        <p:tgtEl>
                                          <p:spTgt spid="8"/>
                                        </p:tgtEl>
                                        <p:attrNameLst>
                                          <p:attrName>ppt_h</p:attrName>
                                        </p:attrNameLst>
                                      </p:cBhvr>
                                      <p:tavLst>
                                        <p:tav tm="0">
                                          <p:val>
                                            <p:fltVal val="0"/>
                                          </p:val>
                                        </p:tav>
                                        <p:tav tm="100000">
                                          <p:val>
                                            <p:strVal val="#ppt_h"/>
                                          </p:val>
                                        </p:tav>
                                      </p:tavLst>
                                    </p:anim>
                                    <p:anim calcmode="lin" valueType="num">
                                      <p:cBhvr>
                                        <p:cTn id="24" dur="1000" fill="hold"/>
                                        <p:tgtEl>
                                          <p:spTgt spid="8"/>
                                        </p:tgtEl>
                                        <p:attrNameLst>
                                          <p:attrName>style.rotation</p:attrName>
                                        </p:attrNameLst>
                                      </p:cBhvr>
                                      <p:tavLst>
                                        <p:tav tm="0">
                                          <p:val>
                                            <p:fltVal val="90"/>
                                          </p:val>
                                        </p:tav>
                                        <p:tav tm="100000">
                                          <p:val>
                                            <p:fltVal val="0"/>
                                          </p:val>
                                        </p:tav>
                                      </p:tavLst>
                                    </p:anim>
                                    <p:animEffect transition="in" filter="fade">
                                      <p:cBhvr>
                                        <p:cTn id="25" dur="10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heel(1)">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611560" y="704744"/>
            <a:ext cx="7992888" cy="1938992"/>
          </a:xfrm>
          <a:prstGeom prst="rect">
            <a:avLst/>
          </a:prstGeom>
        </p:spPr>
        <p:txBody>
          <a:bodyPr wrap="square">
            <a:spAutoFit/>
          </a:bodyPr>
          <a:lstStyle/>
          <a:p>
            <a:pPr algn="ctr"/>
            <a:r>
              <a:rPr lang="uz-Cyrl-UZ" sz="4000" b="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Ч</a:t>
            </a:r>
            <a:r>
              <a:rPr lang="ru-RU" sz="4000" b="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ЕТДАН ҚАРЗ ОЛИШ МАСАЛАСИГА ЧУҚУР ЎЙЛАБ ЁНДАШИШ НАТИЖАСИ</a:t>
            </a:r>
            <a:endParaRPr lang="ru-RU" sz="4000" b="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026" name="Picture 2" descr="http://www.offisny.ru/credit.jpeg"/>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7544" y="2727994"/>
            <a:ext cx="4427851" cy="3797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orgtm.ru/sites/default/files/imagecache/250x250/233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8266" y="2727994"/>
            <a:ext cx="3948190" cy="3797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9592" y="942975"/>
            <a:ext cx="8208912" cy="5078313"/>
          </a:xfrm>
          <a:prstGeom prst="rect">
            <a:avLst/>
          </a:prstGeom>
        </p:spPr>
        <p:txBody>
          <a:bodyPr wrap="square">
            <a:spAutoFit/>
          </a:bodyPr>
          <a:lstStyle/>
          <a:p>
            <a:pPr indent="360363" algn="just"/>
            <a:r>
              <a:rPr lang="uz-Cyrl-UZ" sz="3600" b="1" dirty="0">
                <a:ln>
                  <a:solidFill>
                    <a:schemeClr val="bg2">
                      <a:lumMod val="50000"/>
                    </a:schemeClr>
                  </a:solidFill>
                </a:ln>
                <a:solidFill>
                  <a:srgbClr val="00B050"/>
                </a:solidFill>
                <a:latin typeface="Times New Roman" pitchFamily="18" charset="0"/>
                <a:cs typeface="Times New Roman" pitchFamily="18" charset="0"/>
              </a:rPr>
              <a:t>Ўтган йил якунларига кўра, ташқи давлат қарзи ялпи ички маҳсулотга нисбатан </a:t>
            </a:r>
            <a:r>
              <a:rPr lang="uz-Cyrl-UZ" sz="3600" b="1" dirty="0">
                <a:ln>
                  <a:solidFill>
                    <a:schemeClr val="bg2">
                      <a:lumMod val="50000"/>
                    </a:schemeClr>
                  </a:solidFill>
                </a:ln>
                <a:solidFill>
                  <a:srgbClr val="C00000"/>
                </a:solidFill>
                <a:latin typeface="Times New Roman" pitchFamily="18" charset="0"/>
                <a:cs typeface="Times New Roman" pitchFamily="18" charset="0"/>
              </a:rPr>
              <a:t>17 фоизни</a:t>
            </a:r>
            <a:r>
              <a:rPr lang="uz-Cyrl-UZ" sz="3600" b="1" dirty="0">
                <a:ln>
                  <a:solidFill>
                    <a:schemeClr val="bg2">
                      <a:lumMod val="50000"/>
                    </a:schemeClr>
                  </a:solidFill>
                </a:ln>
                <a:solidFill>
                  <a:srgbClr val="00B050"/>
                </a:solidFill>
                <a:latin typeface="Times New Roman" pitchFamily="18" charset="0"/>
                <a:cs typeface="Times New Roman" pitchFamily="18" charset="0"/>
              </a:rPr>
              <a:t>, </a:t>
            </a:r>
            <a:endParaRPr lang="ru-RU" sz="3600" b="1" dirty="0">
              <a:ln>
                <a:solidFill>
                  <a:schemeClr val="bg2">
                    <a:lumMod val="50000"/>
                  </a:schemeClr>
                </a:solidFill>
              </a:ln>
              <a:solidFill>
                <a:srgbClr val="00B050"/>
              </a:solidFill>
              <a:latin typeface="Times New Roman" pitchFamily="18" charset="0"/>
              <a:cs typeface="Times New Roman" pitchFamily="18" charset="0"/>
            </a:endParaRPr>
          </a:p>
          <a:p>
            <a:pPr algn="just"/>
            <a:r>
              <a:rPr lang="uz-Cyrl-UZ" sz="3600" b="1" dirty="0" smtClean="0">
                <a:ln>
                  <a:solidFill>
                    <a:schemeClr val="bg2">
                      <a:lumMod val="50000"/>
                    </a:schemeClr>
                  </a:solidFill>
                </a:ln>
                <a:solidFill>
                  <a:srgbClr val="00B050"/>
                </a:solidFill>
                <a:latin typeface="Times New Roman" pitchFamily="18" charset="0"/>
                <a:cs typeface="Times New Roman" pitchFamily="18" charset="0"/>
              </a:rPr>
              <a:t>	экспорт </a:t>
            </a:r>
            <a:r>
              <a:rPr lang="uz-Cyrl-UZ" sz="3600" b="1" dirty="0">
                <a:ln>
                  <a:solidFill>
                    <a:schemeClr val="bg2">
                      <a:lumMod val="50000"/>
                    </a:schemeClr>
                  </a:solidFill>
                </a:ln>
                <a:solidFill>
                  <a:srgbClr val="00B050"/>
                </a:solidFill>
                <a:latin typeface="Times New Roman" pitchFamily="18" charset="0"/>
                <a:cs typeface="Times New Roman" pitchFamily="18" charset="0"/>
              </a:rPr>
              <a:t>ҳажмига нисбатан қарийб </a:t>
            </a:r>
            <a:r>
              <a:rPr lang="uz-Cyrl-UZ" sz="3600" b="1" dirty="0" smtClean="0">
                <a:ln>
                  <a:solidFill>
                    <a:schemeClr val="bg2">
                      <a:lumMod val="50000"/>
                    </a:schemeClr>
                  </a:solidFill>
                </a:ln>
                <a:solidFill>
                  <a:srgbClr val="C00000"/>
                </a:solidFill>
                <a:latin typeface="Times New Roman" pitchFamily="18" charset="0"/>
                <a:cs typeface="Times New Roman" pitchFamily="18" charset="0"/>
              </a:rPr>
              <a:t>60 </a:t>
            </a:r>
            <a:r>
              <a:rPr lang="uz-Cyrl-UZ" sz="3600" b="1" dirty="0">
                <a:ln>
                  <a:solidFill>
                    <a:schemeClr val="bg2">
                      <a:lumMod val="50000"/>
                    </a:schemeClr>
                  </a:solidFill>
                </a:ln>
                <a:solidFill>
                  <a:srgbClr val="C00000"/>
                </a:solidFill>
                <a:latin typeface="Times New Roman" pitchFamily="18" charset="0"/>
                <a:cs typeface="Times New Roman" pitchFamily="18" charset="0"/>
              </a:rPr>
              <a:t>фоизни </a:t>
            </a:r>
            <a:r>
              <a:rPr lang="uz-Cyrl-UZ" sz="3600" b="1" dirty="0">
                <a:ln>
                  <a:solidFill>
                    <a:schemeClr val="bg2">
                      <a:lumMod val="50000"/>
                    </a:schemeClr>
                  </a:solidFill>
                </a:ln>
                <a:solidFill>
                  <a:srgbClr val="00B050"/>
                </a:solidFill>
                <a:latin typeface="Times New Roman" pitchFamily="18" charset="0"/>
                <a:cs typeface="Times New Roman" pitchFamily="18" charset="0"/>
              </a:rPr>
              <a:t>ташкил этди. </a:t>
            </a:r>
            <a:endParaRPr lang="ru-RU" sz="3600" b="1" dirty="0">
              <a:ln>
                <a:solidFill>
                  <a:schemeClr val="bg2">
                    <a:lumMod val="50000"/>
                  </a:schemeClr>
                </a:solidFill>
              </a:ln>
              <a:solidFill>
                <a:srgbClr val="00B050"/>
              </a:solidFill>
              <a:latin typeface="Times New Roman" pitchFamily="18" charset="0"/>
              <a:cs typeface="Times New Roman" pitchFamily="18" charset="0"/>
            </a:endParaRPr>
          </a:p>
          <a:p>
            <a:pPr indent="360363" algn="just"/>
            <a:r>
              <a:rPr lang="uz-Cyrl-UZ" sz="3600" b="1" dirty="0">
                <a:ln>
                  <a:solidFill>
                    <a:schemeClr val="bg2">
                      <a:lumMod val="50000"/>
                    </a:schemeClr>
                  </a:solidFill>
                </a:ln>
                <a:solidFill>
                  <a:srgbClr val="00B050"/>
                </a:solidFill>
                <a:latin typeface="Times New Roman" pitchFamily="18" charset="0"/>
                <a:cs typeface="Times New Roman" pitchFamily="18" charset="0"/>
              </a:rPr>
              <a:t>Бу авваламбор </a:t>
            </a:r>
            <a:r>
              <a:rPr lang="uz-Cyrl-UZ" sz="3600" b="1" dirty="0">
                <a:ln>
                  <a:solidFill>
                    <a:schemeClr val="bg2">
                      <a:lumMod val="50000"/>
                    </a:schemeClr>
                  </a:solidFill>
                </a:ln>
                <a:solidFill>
                  <a:srgbClr val="00B050"/>
                </a:solidFill>
                <a:latin typeface="Times New Roman" pitchFamily="18" charset="0"/>
                <a:cs typeface="Times New Roman" pitchFamily="18" charset="0"/>
                <a:hlinkClick r:id="rId2" action="ppaction://hlinksldjump"/>
              </a:rPr>
              <a:t>хорижий </a:t>
            </a:r>
            <a:r>
              <a:rPr lang="uz-Cyrl-UZ" sz="3600" b="1" dirty="0" smtClean="0">
                <a:ln>
                  <a:solidFill>
                    <a:schemeClr val="bg2">
                      <a:lumMod val="50000"/>
                    </a:schemeClr>
                  </a:solidFill>
                </a:ln>
                <a:solidFill>
                  <a:srgbClr val="00B050"/>
                </a:solidFill>
                <a:latin typeface="Times New Roman" pitchFamily="18" charset="0"/>
                <a:cs typeface="Times New Roman" pitchFamily="18" charset="0"/>
                <a:hlinkClick r:id="rId2" action="ppaction://hlinksldjump"/>
              </a:rPr>
              <a:t>инвести-циялар </a:t>
            </a:r>
            <a:r>
              <a:rPr lang="uz-Cyrl-UZ" sz="3600" b="1" dirty="0">
                <a:ln>
                  <a:solidFill>
                    <a:schemeClr val="bg2">
                      <a:lumMod val="50000"/>
                    </a:schemeClr>
                  </a:solidFill>
                </a:ln>
                <a:solidFill>
                  <a:srgbClr val="00B050"/>
                </a:solidFill>
                <a:latin typeface="Times New Roman" pitchFamily="18" charset="0"/>
                <a:cs typeface="Times New Roman" pitchFamily="18" charset="0"/>
              </a:rPr>
              <a:t>ва умуман, четдан қарз олиш масаласига чуқур ва ҳар томонлама пухта ўйлаб ёндашиш натижасидир.</a:t>
            </a:r>
            <a:endParaRPr lang="ru-RU" sz="3600" b="1" dirty="0">
              <a:ln>
                <a:solidFill>
                  <a:schemeClr val="bg2">
                    <a:lumMod val="50000"/>
                  </a:schemeClr>
                </a:solidFill>
              </a:ln>
              <a:solidFill>
                <a:srgbClr val="00B050"/>
              </a:solidFill>
              <a:latin typeface="Times New Roman" pitchFamily="18" charset="0"/>
              <a:cs typeface="Times New Roman" pitchFamily="18" charset="0"/>
            </a:endParaRPr>
          </a:p>
        </p:txBody>
      </p:sp>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692696"/>
            <a:ext cx="9144000" cy="1446550"/>
          </a:xfrm>
          <a:prstGeom prst="rect">
            <a:avLst/>
          </a:prstGeom>
          <a:solidFill>
            <a:schemeClr val="bg1"/>
          </a:solidFill>
          <a:ln>
            <a:solidFill>
              <a:schemeClr val="tx1"/>
            </a:solidFill>
          </a:ln>
        </p:spPr>
        <p:txBody>
          <a:bodyPr wrap="square">
            <a:spAutoFit/>
          </a:bodyPr>
          <a:lstStyle/>
          <a:p>
            <a:pPr algn="ctr"/>
            <a:r>
              <a:rPr lang="uz-Cyrl-UZ" sz="4400" b="1" dirty="0" smtClean="0">
                <a:ln>
                  <a:solidFill>
                    <a:srgbClr val="002060"/>
                  </a:solidFill>
                </a:ln>
                <a:solidFill>
                  <a:srgbClr val="00B050"/>
                </a:solidFill>
                <a:effectLst>
                  <a:outerShdw blurRad="38100" dist="38100" dir="2700000" algn="tl">
                    <a:srgbClr val="000000">
                      <a:alpha val="43137"/>
                    </a:srgbClr>
                  </a:outerShdw>
                </a:effectLst>
                <a:latin typeface="Times New Roman" pitchFamily="18" charset="0"/>
                <a:cs typeface="Times New Roman" pitchFamily="18" charset="0"/>
                <a:hlinkClick r:id="rId2" action="ppaction://hlinksldjump"/>
              </a:rPr>
              <a:t>СОЛИҚ СТАВКАСИ </a:t>
            </a:r>
            <a:r>
              <a:rPr lang="uz-Cyrl-UZ" sz="4400" b="1" dirty="0" smtClean="0">
                <a:ln>
                  <a:solidFill>
                    <a:srgbClr val="002060"/>
                  </a:solidFill>
                </a:ln>
                <a:solidFill>
                  <a:srgbClr val="00B050"/>
                </a:solidFill>
                <a:effectLst>
                  <a:outerShdw blurRad="38100" dist="38100" dir="2700000" algn="tl">
                    <a:srgbClr val="000000">
                      <a:alpha val="43137"/>
                    </a:srgbClr>
                  </a:outerShdw>
                </a:effectLst>
                <a:latin typeface="Times New Roman" pitchFamily="18" charset="0"/>
                <a:cs typeface="Times New Roman" pitchFamily="18" charset="0"/>
              </a:rPr>
              <a:t>ТУШИРИЛДИ</a:t>
            </a:r>
            <a:endParaRPr lang="ru-RU" sz="4400" b="1" dirty="0">
              <a:ln>
                <a:solidFill>
                  <a:srgbClr val="002060"/>
                </a:solidFill>
              </a:ln>
              <a:solidFill>
                <a:srgbClr val="00B05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6" name="Прямоугольник 5"/>
          <p:cNvSpPr/>
          <p:nvPr/>
        </p:nvSpPr>
        <p:spPr>
          <a:xfrm>
            <a:off x="481910" y="2523807"/>
            <a:ext cx="8194546" cy="4011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469668" y="1988840"/>
            <a:ext cx="8206787" cy="4524315"/>
          </a:xfrm>
          <a:prstGeom prst="rect">
            <a:avLst/>
          </a:prstGeom>
          <a:solidFill>
            <a:schemeClr val="bg1"/>
          </a:solidFill>
        </p:spPr>
        <p:txBody>
          <a:bodyPr wrap="square">
            <a:spAutoFit/>
          </a:bodyPr>
          <a:lstStyle/>
          <a:p>
            <a:pPr algn="just"/>
            <a:r>
              <a:rPr lang="uz-Cyrl-UZ" sz="3600" b="1" dirty="0">
                <a:latin typeface="Times New Roman" pitchFamily="18" charset="0"/>
                <a:cs typeface="Times New Roman" pitchFamily="18" charset="0"/>
              </a:rPr>
              <a:t>2013 йилда иқтисодиёт соҳасидаги солиқ юки </a:t>
            </a:r>
            <a:r>
              <a:rPr lang="uz-Cyrl-UZ" sz="3600" b="1" dirty="0">
                <a:solidFill>
                  <a:srgbClr val="FF0000"/>
                </a:solidFill>
                <a:latin typeface="Times New Roman" pitchFamily="18" charset="0"/>
                <a:cs typeface="Times New Roman" pitchFamily="18" charset="0"/>
              </a:rPr>
              <a:t>21,5 фоиздан 20,5 фоизга</a:t>
            </a:r>
            <a:r>
              <a:rPr lang="uz-Cyrl-UZ" sz="3600" b="1" dirty="0">
                <a:latin typeface="Times New Roman" pitchFamily="18" charset="0"/>
                <a:cs typeface="Times New Roman" pitchFamily="18" charset="0"/>
              </a:rPr>
              <a:t>, </a:t>
            </a:r>
            <a:r>
              <a:rPr lang="uz-Cyrl-UZ" sz="3600" b="1" dirty="0" smtClean="0">
                <a:latin typeface="Times New Roman" pitchFamily="18" charset="0"/>
                <a:cs typeface="Times New Roman" pitchFamily="18" charset="0"/>
              </a:rPr>
              <a:t>жисмоний </a:t>
            </a:r>
            <a:r>
              <a:rPr lang="uz-Cyrl-UZ" sz="3600" b="1" dirty="0">
                <a:latin typeface="Times New Roman" pitchFamily="18" charset="0"/>
                <a:cs typeface="Times New Roman" pitchFamily="18" charset="0"/>
              </a:rPr>
              <a:t>шахслар учун даромад солиғининг энг кам ставкаси </a:t>
            </a:r>
            <a:r>
              <a:rPr lang="uz-Cyrl-UZ" sz="3600" b="1" dirty="0" smtClean="0">
                <a:latin typeface="Times New Roman" pitchFamily="18" charset="0"/>
                <a:cs typeface="Times New Roman" pitchFamily="18" charset="0"/>
              </a:rPr>
              <a:t/>
            </a:r>
            <a:br>
              <a:rPr lang="uz-Cyrl-UZ" sz="3600" b="1" dirty="0" smtClean="0">
                <a:latin typeface="Times New Roman" pitchFamily="18" charset="0"/>
                <a:cs typeface="Times New Roman" pitchFamily="18" charset="0"/>
              </a:rPr>
            </a:br>
            <a:r>
              <a:rPr lang="uz-Cyrl-UZ" sz="3600" b="1" dirty="0" smtClean="0">
                <a:solidFill>
                  <a:srgbClr val="FF0000"/>
                </a:solidFill>
                <a:latin typeface="Times New Roman" pitchFamily="18" charset="0"/>
                <a:cs typeface="Times New Roman" pitchFamily="18" charset="0"/>
              </a:rPr>
              <a:t>9 </a:t>
            </a:r>
            <a:r>
              <a:rPr lang="uz-Cyrl-UZ" sz="3600" b="1" dirty="0">
                <a:solidFill>
                  <a:srgbClr val="FF0000"/>
                </a:solidFill>
                <a:latin typeface="Times New Roman" pitchFamily="18" charset="0"/>
                <a:cs typeface="Times New Roman" pitchFamily="18" charset="0"/>
              </a:rPr>
              <a:t>фоиздан </a:t>
            </a:r>
            <a:r>
              <a:rPr lang="uz-Cyrl-UZ" sz="3600" b="1" dirty="0" smtClean="0">
                <a:solidFill>
                  <a:srgbClr val="FF0000"/>
                </a:solidFill>
                <a:latin typeface="Times New Roman" pitchFamily="18" charset="0"/>
                <a:cs typeface="Times New Roman" pitchFamily="18" charset="0"/>
              </a:rPr>
              <a:t>8 </a:t>
            </a:r>
            <a:r>
              <a:rPr lang="uz-Cyrl-UZ" sz="3600" b="1" dirty="0">
                <a:solidFill>
                  <a:srgbClr val="FF0000"/>
                </a:solidFill>
                <a:latin typeface="Times New Roman" pitchFamily="18" charset="0"/>
                <a:cs typeface="Times New Roman" pitchFamily="18" charset="0"/>
              </a:rPr>
              <a:t>фоизга </a:t>
            </a:r>
            <a:r>
              <a:rPr lang="uz-Cyrl-UZ" sz="3600" b="1" dirty="0" smtClean="0">
                <a:latin typeface="Times New Roman" pitchFamily="18" charset="0"/>
                <a:cs typeface="Times New Roman" pitchFamily="18" charset="0"/>
              </a:rPr>
              <a:t>туширилганига </a:t>
            </a:r>
            <a:r>
              <a:rPr lang="uz-Cyrl-UZ" sz="3600" b="1" dirty="0">
                <a:latin typeface="Times New Roman" pitchFamily="18" charset="0"/>
                <a:cs typeface="Times New Roman" pitchFamily="18" charset="0"/>
              </a:rPr>
              <a:t>қарамасдан, давлат бюджети ялпи ички маҳсулотга нисбатан </a:t>
            </a:r>
            <a:r>
              <a:rPr lang="uz-Cyrl-UZ" sz="3600" b="1" dirty="0">
                <a:solidFill>
                  <a:srgbClr val="FF0000"/>
                </a:solidFill>
                <a:latin typeface="Times New Roman" pitchFamily="18" charset="0"/>
                <a:cs typeface="Times New Roman" pitchFamily="18" charset="0"/>
              </a:rPr>
              <a:t>0,3 фоиз </a:t>
            </a:r>
            <a:r>
              <a:rPr lang="uz-Cyrl-UZ" sz="3600" b="1" dirty="0" smtClean="0">
                <a:latin typeface="Times New Roman" pitchFamily="18" charset="0"/>
                <a:cs typeface="Times New Roman" pitchFamily="18" charset="0"/>
                <a:hlinkClick r:id="rId4" action="ppaction://hlinksldjump"/>
              </a:rPr>
              <a:t>профицит</a:t>
            </a:r>
            <a:r>
              <a:rPr lang="uz-Cyrl-UZ" sz="3600" b="1" dirty="0" smtClean="0">
                <a:latin typeface="Times New Roman" pitchFamily="18" charset="0"/>
                <a:cs typeface="Times New Roman" pitchFamily="18" charset="0"/>
              </a:rPr>
              <a:t> билан </a:t>
            </a:r>
            <a:r>
              <a:rPr lang="uz-Cyrl-UZ" sz="3600" b="1" dirty="0">
                <a:latin typeface="Times New Roman" pitchFamily="18" charset="0"/>
                <a:cs typeface="Times New Roman" pitchFamily="18" charset="0"/>
              </a:rPr>
              <a:t>бажарилди.</a:t>
            </a:r>
            <a:endParaRPr lang="ru-RU" sz="3600" b="1" dirty="0">
              <a:latin typeface="Times New Roman" pitchFamily="18" charset="0"/>
              <a:cs typeface="Times New Roman" pitchFamily="18" charset="0"/>
            </a:endParaRPr>
          </a:p>
        </p:txBody>
      </p:sp>
      <p:sp>
        <p:nvSpPr>
          <p:cNvPr id="7" name="Прямоугольник 6"/>
          <p:cNvSpPr/>
          <p:nvPr/>
        </p:nvSpPr>
        <p:spPr>
          <a:xfrm>
            <a:off x="469667" y="501571"/>
            <a:ext cx="8206787"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3933056"/>
            <a:ext cx="8064896" cy="2554545"/>
          </a:xfrm>
          <a:prstGeom prst="rect">
            <a:avLst/>
          </a:prstGeom>
        </p:spPr>
        <p:txBody>
          <a:bodyPr wrap="square">
            <a:spAutoFit/>
          </a:bodyPr>
          <a:lstStyle/>
          <a:p>
            <a:pPr indent="361950" algn="just"/>
            <a:r>
              <a:rPr lang="uz-Cyrl-UZ" sz="3200" b="1" dirty="0" smtClean="0">
                <a:latin typeface="Times New Roman" pitchFamily="18" charset="0"/>
                <a:cs typeface="Times New Roman" pitchFamily="18" charset="0"/>
              </a:rPr>
              <a:t>Давлат </a:t>
            </a:r>
            <a:r>
              <a:rPr lang="uz-Cyrl-UZ" sz="3200" b="1" dirty="0">
                <a:latin typeface="Times New Roman" pitchFamily="18" charset="0"/>
                <a:cs typeface="Times New Roman" pitchFamily="18" charset="0"/>
              </a:rPr>
              <a:t>бюджети харажатлари таркибида ижтимоий соҳага </a:t>
            </a:r>
            <a:r>
              <a:rPr lang="uz-Cyrl-UZ" sz="3200" b="1" dirty="0" smtClean="0">
                <a:latin typeface="Times New Roman" pitchFamily="18" charset="0"/>
                <a:cs typeface="Times New Roman" pitchFamily="18" charset="0"/>
              </a:rPr>
              <a:t>йўнал-тирилган </a:t>
            </a:r>
            <a:r>
              <a:rPr lang="uz-Cyrl-UZ" sz="3200" b="1" dirty="0">
                <a:latin typeface="Times New Roman" pitchFamily="18" charset="0"/>
                <a:cs typeface="Times New Roman" pitchFamily="18" charset="0"/>
              </a:rPr>
              <a:t>харажатлар юқори даражада сақланиб қолди ва умумий </a:t>
            </a:r>
            <a:r>
              <a:rPr lang="uz-Cyrl-UZ" sz="3200" b="1" dirty="0" smtClean="0">
                <a:latin typeface="Times New Roman" pitchFamily="18" charset="0"/>
                <a:cs typeface="Times New Roman" pitchFamily="18" charset="0"/>
              </a:rPr>
              <a:t>харажат-ларнинг </a:t>
            </a:r>
            <a:r>
              <a:rPr lang="uz-Cyrl-UZ" sz="3200" b="1" dirty="0">
                <a:solidFill>
                  <a:srgbClr val="0000CC"/>
                </a:solidFill>
                <a:latin typeface="Times New Roman" pitchFamily="18" charset="0"/>
                <a:cs typeface="Times New Roman" pitchFamily="18" charset="0"/>
              </a:rPr>
              <a:t>59,3 фоизини </a:t>
            </a:r>
            <a:r>
              <a:rPr lang="uz-Cyrl-UZ" sz="3200" b="1" dirty="0">
                <a:latin typeface="Times New Roman" pitchFamily="18" charset="0"/>
                <a:cs typeface="Times New Roman" pitchFamily="18" charset="0"/>
              </a:rPr>
              <a:t>ташкил этди.</a:t>
            </a:r>
            <a:endParaRPr lang="ru-RU" sz="3200" b="1" dirty="0">
              <a:latin typeface="Times New Roman" pitchFamily="18" charset="0"/>
              <a:cs typeface="Times New Roman" pitchFamily="18" charset="0"/>
            </a:endParaRPr>
          </a:p>
        </p:txBody>
      </p:sp>
      <p:sp>
        <p:nvSpPr>
          <p:cNvPr id="3" name="Прямоугольник 2">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4" name="Прямоугольник 3"/>
          <p:cNvSpPr/>
          <p:nvPr/>
        </p:nvSpPr>
        <p:spPr>
          <a:xfrm>
            <a:off x="539552" y="766445"/>
            <a:ext cx="8064896" cy="646331"/>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lvl="0" algn="ctr"/>
            <a:r>
              <a:rPr lang="uz-Cyrl-UZ" sz="3600" b="1" dirty="0" smtClean="0">
                <a:solidFill>
                  <a:srgbClr val="0000CC"/>
                </a:solidFill>
                <a:latin typeface="Times New Roman" pitchFamily="18" charset="0"/>
                <a:cs typeface="Times New Roman" pitchFamily="18" charset="0"/>
              </a:rPr>
              <a:t>ИЖТИМОИЙ СОҲА </a:t>
            </a:r>
            <a:endParaRPr lang="ru-RU" sz="3600" b="1" dirty="0">
              <a:solidFill>
                <a:srgbClr val="0000CC"/>
              </a:solidFill>
              <a:latin typeface="Times New Roman" pitchFamily="18" charset="0"/>
              <a:cs typeface="Times New Roman" pitchFamily="18"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0775" t="14144" r="14052" b="11819"/>
          <a:stretch/>
        </p:blipFill>
        <p:spPr bwMode="auto">
          <a:xfrm>
            <a:off x="2087724" y="1523693"/>
            <a:ext cx="4860540" cy="240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3074" name="Picture 2" descr="http://www.uzbox.net/images/news/a47986fa06e76cfa3d3efcca188d138c138976638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1" y="3525355"/>
            <a:ext cx="4361399" cy="32535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http://www.uzbox.net/images/news/7b5a1a445c53dc10e1e13ac391263b40138990209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1456" y="3525355"/>
            <a:ext cx="4341024" cy="32535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75" y="451962"/>
            <a:ext cx="9175750" cy="33353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6012" y="908720"/>
            <a:ext cx="8280920" cy="5693866"/>
          </a:xfrm>
          <a:prstGeom prst="rect">
            <a:avLst/>
          </a:prstGeom>
        </p:spPr>
        <p:txBody>
          <a:bodyPr wrap="square">
            <a:spAutoFit/>
          </a:bodyPr>
          <a:lstStyle/>
          <a:p>
            <a:pPr indent="361950" algn="just"/>
            <a:r>
              <a:rPr lang="uz-Cyrl-UZ" sz="2800" b="1" dirty="0" smtClean="0">
                <a:solidFill>
                  <a:srgbClr val="0070C0"/>
                </a:solidFill>
                <a:latin typeface="Times New Roman" pitchFamily="18" charset="0"/>
                <a:cs typeface="Times New Roman" pitchFamily="18" charset="0"/>
              </a:rPr>
              <a:t>Юртимизда </a:t>
            </a:r>
            <a:r>
              <a:rPr lang="uz-Cyrl-UZ" sz="2800" b="1" dirty="0">
                <a:solidFill>
                  <a:srgbClr val="0070C0"/>
                </a:solidFill>
                <a:latin typeface="Times New Roman" pitchFamily="18" charset="0"/>
                <a:cs typeface="Times New Roman" pitchFamily="18" charset="0"/>
              </a:rPr>
              <a:t>қабул қилинган 2011-2015 йилларда саноатни устувор даражада ривожлантириш дастури ва ишлаб чиқаришни модернизация қилиш, техник ва технологик янгилашга доир тармоқ дастурларининг изчил амалга оширилиши натижасида:</a:t>
            </a:r>
            <a:endParaRPr lang="ru-RU" sz="2800" b="1" dirty="0">
              <a:solidFill>
                <a:srgbClr val="0070C0"/>
              </a:solidFill>
              <a:latin typeface="Times New Roman" pitchFamily="18" charset="0"/>
              <a:cs typeface="Times New Roman" pitchFamily="18" charset="0"/>
            </a:endParaRPr>
          </a:p>
          <a:p>
            <a:pPr indent="361950" algn="just"/>
            <a:r>
              <a:rPr lang="uz-Cyrl-UZ" sz="2800" b="1" dirty="0">
                <a:solidFill>
                  <a:srgbClr val="0070C0"/>
                </a:solidFill>
                <a:latin typeface="Times New Roman" pitchFamily="18" charset="0"/>
                <a:cs typeface="Times New Roman" pitchFamily="18" charset="0"/>
              </a:rPr>
              <a:t>саноат таркибида юқори қўшимча қийматга эга бўлган, рақобатдош маҳсулотлар тайёрлаётган қайта ишлаш тармоқларининг ўрни тобора ортиб бормоқда. Бугунги кунда мамлакатимизда ишлаб чиқарилаётган саноат маҳсулотларининг </a:t>
            </a:r>
            <a:r>
              <a:rPr lang="uz-Cyrl-UZ" sz="2800" b="1" dirty="0">
                <a:solidFill>
                  <a:srgbClr val="C00000"/>
                </a:solidFill>
                <a:latin typeface="Times New Roman" pitchFamily="18" charset="0"/>
                <a:cs typeface="Times New Roman" pitchFamily="18" charset="0"/>
              </a:rPr>
              <a:t>78 фоиздан ортиғи </a:t>
            </a:r>
            <a:r>
              <a:rPr lang="uz-Cyrl-UZ" sz="2800" b="1" dirty="0">
                <a:solidFill>
                  <a:srgbClr val="0070C0"/>
                </a:solidFill>
                <a:latin typeface="Times New Roman" pitchFamily="18" charset="0"/>
                <a:cs typeface="Times New Roman" pitchFamily="18" charset="0"/>
              </a:rPr>
              <a:t>айнан ана шу тармоқлар ҳиссасига тўғри келмоқда.</a:t>
            </a:r>
            <a:endParaRPr lang="ru-RU" sz="2800" b="1" dirty="0">
              <a:solidFill>
                <a:srgbClr val="0070C0"/>
              </a:solidFill>
              <a:latin typeface="Times New Roman" pitchFamily="18" charset="0"/>
              <a:cs typeface="Times New Roman" pitchFamily="18" charset="0"/>
            </a:endParaRPr>
          </a:p>
        </p:txBody>
      </p:sp>
      <p:sp>
        <p:nvSpPr>
          <p:cNvPr id="3" name="Прямоугольник 2">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4" name="Прямоугольник 3"/>
          <p:cNvSpPr/>
          <p:nvPr/>
        </p:nvSpPr>
        <p:spPr>
          <a:xfrm>
            <a:off x="458600" y="4148"/>
            <a:ext cx="4117872" cy="923330"/>
          </a:xfrm>
          <a:prstGeom prst="rect">
            <a:avLst/>
          </a:prstGeom>
          <a:solidFill>
            <a:srgbClr val="CCFF66"/>
          </a:solidFill>
          <a:ln>
            <a:solidFill>
              <a:schemeClr val="tx1"/>
            </a:solidFill>
          </a:ln>
        </p:spPr>
        <p:txBody>
          <a:bodyPr wrap="square">
            <a:spAutoFit/>
          </a:bodyPr>
          <a:lstStyle/>
          <a:p>
            <a:pPr lvl="0" algn="ctr"/>
            <a:r>
              <a:rPr lang="uz-Cyrl-UZ" sz="5400" b="1" dirty="0" smtClean="0">
                <a:solidFill>
                  <a:srgbClr val="002060"/>
                </a:solidFill>
                <a:latin typeface="Times New Roman" pitchFamily="18" charset="0"/>
                <a:cs typeface="Times New Roman" pitchFamily="18" charset="0"/>
              </a:rPr>
              <a:t>САНОАТ </a:t>
            </a:r>
            <a:endParaRPr lang="ru-RU" sz="5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1778" y="622429"/>
            <a:ext cx="8260595" cy="923330"/>
          </a:xfrm>
          <a:prstGeom prst="rect">
            <a:avLst/>
          </a:prstGeom>
        </p:spPr>
        <p:txBody>
          <a:bodyPr wrap="none">
            <a:spAutoFit/>
          </a:bodyPr>
          <a:lstStyle/>
          <a:p>
            <a:r>
              <a:rPr lang="uz-Cyrl-UZ" sz="5400" b="1" dirty="0" smtClean="0">
                <a:solidFill>
                  <a:srgbClr val="C00000"/>
                </a:solidFill>
                <a:latin typeface="Times New Roman" pitchFamily="18" charset="0"/>
                <a:cs typeface="Times New Roman" pitchFamily="18" charset="0"/>
              </a:rPr>
              <a:t>САНОАТ СОҲАЛАРИДА</a:t>
            </a:r>
            <a:endParaRPr lang="ru-RU" sz="5400" b="1" dirty="0">
              <a:solidFill>
                <a:srgbClr val="C00000"/>
              </a:solidFill>
              <a:latin typeface="Times New Roman" pitchFamily="18" charset="0"/>
              <a:cs typeface="Times New Roman" pitchFamily="18" charset="0"/>
            </a:endParaRPr>
          </a:p>
        </p:txBody>
      </p:sp>
      <p:sp>
        <p:nvSpPr>
          <p:cNvPr id="3" name="Прямоугольник 2"/>
          <p:cNvSpPr/>
          <p:nvPr/>
        </p:nvSpPr>
        <p:spPr>
          <a:xfrm>
            <a:off x="467545" y="1484784"/>
            <a:ext cx="8219256" cy="3108543"/>
          </a:xfrm>
          <a:prstGeom prst="rect">
            <a:avLst/>
          </a:prstGeom>
          <a:solidFill>
            <a:srgbClr val="FFCCFF"/>
          </a:solidFill>
        </p:spPr>
        <p:txBody>
          <a:bodyPr wrap="square">
            <a:spAutoFit/>
          </a:bodyPr>
          <a:lstStyle/>
          <a:p>
            <a:pPr indent="441325" algn="just"/>
            <a:r>
              <a:rPr lang="uz-Cyrl-UZ" sz="2800" b="1" dirty="0">
                <a:latin typeface="Times New Roman" pitchFamily="18" charset="0"/>
                <a:cs typeface="Times New Roman" pitchFamily="18" charset="0"/>
              </a:rPr>
              <a:t>2013 йилда юқори технологияларга асосланган машинасозлик ва металлни қайта ишлаш саноати </a:t>
            </a:r>
            <a:r>
              <a:rPr lang="uz-Cyrl-UZ" sz="2800" b="1" dirty="0">
                <a:solidFill>
                  <a:srgbClr val="C00000"/>
                </a:solidFill>
                <a:latin typeface="Times New Roman" pitchFamily="18" charset="0"/>
                <a:cs typeface="Times New Roman" pitchFamily="18" charset="0"/>
              </a:rPr>
              <a:t>121 фоизга, </a:t>
            </a:r>
            <a:endParaRPr lang="ru-RU" sz="2800" b="1" dirty="0">
              <a:solidFill>
                <a:srgbClr val="C00000"/>
              </a:solidFill>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қурилиш материаллари саноати </a:t>
            </a:r>
            <a:r>
              <a:rPr lang="uz-Cyrl-UZ" sz="2800" b="1" dirty="0">
                <a:solidFill>
                  <a:srgbClr val="C00000"/>
                </a:solidFill>
                <a:latin typeface="Times New Roman" pitchFamily="18" charset="0"/>
                <a:cs typeface="Times New Roman" pitchFamily="18" charset="0"/>
              </a:rPr>
              <a:t>113,6 фоизга, </a:t>
            </a:r>
            <a:endParaRPr lang="ru-RU" sz="2800" b="1" dirty="0">
              <a:solidFill>
                <a:srgbClr val="C00000"/>
              </a:solidFill>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енгил саноат </a:t>
            </a:r>
            <a:r>
              <a:rPr lang="uz-Cyrl-UZ" sz="2800" b="1" dirty="0">
                <a:solidFill>
                  <a:srgbClr val="C00000"/>
                </a:solidFill>
                <a:latin typeface="Times New Roman" pitchFamily="18" charset="0"/>
                <a:cs typeface="Times New Roman" pitchFamily="18" charset="0"/>
              </a:rPr>
              <a:t>113 фоизга </a:t>
            </a:r>
            <a:r>
              <a:rPr lang="uz-Cyrl-UZ" sz="2800" b="1" dirty="0">
                <a:latin typeface="Times New Roman" pitchFamily="18" charset="0"/>
                <a:cs typeface="Times New Roman" pitchFamily="18" charset="0"/>
              </a:rPr>
              <a:t>ва </a:t>
            </a:r>
            <a:endParaRPr lang="ru-RU" sz="2800" b="1" dirty="0">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озиқ-овқат саноати </a:t>
            </a:r>
            <a:r>
              <a:rPr lang="uz-Cyrl-UZ" sz="2800" b="1" dirty="0">
                <a:solidFill>
                  <a:srgbClr val="C00000"/>
                </a:solidFill>
                <a:latin typeface="Times New Roman" pitchFamily="18" charset="0"/>
                <a:cs typeface="Times New Roman" pitchFamily="18" charset="0"/>
              </a:rPr>
              <a:t>109 фоизга </a:t>
            </a:r>
            <a:r>
              <a:rPr lang="uz-Cyrl-UZ" sz="2800" b="1" dirty="0">
                <a:latin typeface="Times New Roman" pitchFamily="18" charset="0"/>
                <a:cs typeface="Times New Roman" pitchFamily="18" charset="0"/>
              </a:rPr>
              <a:t>ўсгани мисолида буни яққол кўриш мумкин.</a:t>
            </a:r>
            <a:endParaRPr lang="ru-RU" sz="28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4098" name="Picture 2" descr="http://news.uzreport.uz/foto/2013/07/tmb1/137398076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5" y="4577560"/>
            <a:ext cx="2952327" cy="19706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http://www.haqida.uz/uploads/posts/2013-06/1371713902_qurilish-mollar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4541516"/>
            <a:ext cx="2664296" cy="19982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2" name="Picture 6" descr="http://www.bizplan.uz/upload/iblock/ca0/ca02427057a0cda749d903a825ab3be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4541516"/>
            <a:ext cx="2671418" cy="19982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8020" y="760636"/>
            <a:ext cx="8136904" cy="2308324"/>
          </a:xfrm>
          <a:prstGeom prst="rect">
            <a:avLst/>
          </a:prstGeom>
        </p:spPr>
        <p:txBody>
          <a:bodyPr wrap="square">
            <a:spAutoFit/>
          </a:bodyPr>
          <a:lstStyle/>
          <a:p>
            <a:pPr lvl="0" algn="ctr"/>
            <a:r>
              <a:rPr lang="uz-Cyrl-UZ" sz="4800" b="1" dirty="0" smtClean="0">
                <a:solidFill>
                  <a:srgbClr val="0000CC"/>
                </a:solidFill>
                <a:latin typeface="Times New Roman" pitchFamily="18" charset="0"/>
                <a:cs typeface="Times New Roman" pitchFamily="18" charset="0"/>
              </a:rPr>
              <a:t>ТЕЛЕКОММУНИКАЦИЯ, МАИШИЙ ЭЛЕКТРОНИКА</a:t>
            </a:r>
            <a:endParaRPr lang="ru-RU" sz="4800" b="1" dirty="0">
              <a:solidFill>
                <a:srgbClr val="0000CC"/>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5122" name="Picture 2" descr="http://nav.uz/uploads/posts/2013-05/1368435020_artel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831" y="3068961"/>
            <a:ext cx="2494017" cy="16561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http://nav.uz/uploads/posts/2013-05/1368435099_arte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831" y="4814557"/>
            <a:ext cx="2469307" cy="16387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5"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33478" t="38178" r="29778"/>
          <a:stretch/>
        </p:blipFill>
        <p:spPr bwMode="auto">
          <a:xfrm>
            <a:off x="3203848" y="3068960"/>
            <a:ext cx="5441076" cy="334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8866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755760"/>
            <a:ext cx="7920880" cy="5693866"/>
          </a:xfrm>
          <a:prstGeom prst="rect">
            <a:avLst/>
          </a:prstGeom>
          <a:blipFill>
            <a:blip r:embed="rId2"/>
            <a:stretch>
              <a:fillRect/>
            </a:stretch>
          </a:blipFill>
          <a:ln>
            <a:solidFill>
              <a:schemeClr val="tx1"/>
            </a:solidFill>
          </a:ln>
        </p:spPr>
        <p:txBody>
          <a:bodyPr wrap="square">
            <a:spAutoFit/>
          </a:bodyPr>
          <a:lstStyle/>
          <a:p>
            <a:pPr indent="361950" algn="just"/>
            <a:r>
              <a:rPr lang="ru-RU" sz="2800" b="1" dirty="0" smtClean="0">
                <a:latin typeface="Times New Roman" pitchFamily="18" charset="0"/>
                <a:cs typeface="Times New Roman" pitchFamily="18" charset="0"/>
              </a:rPr>
              <a:t>Телекоммуникация </a:t>
            </a:r>
            <a:r>
              <a:rPr lang="ru-RU" sz="2800" b="1" dirty="0" err="1">
                <a:latin typeface="Times New Roman" pitchFamily="18" charset="0"/>
                <a:cs typeface="Times New Roman" pitchFamily="18" charset="0"/>
              </a:rPr>
              <a:t>ускуналари</a:t>
            </a:r>
            <a:r>
              <a:rPr lang="ru-RU" sz="2800" b="1" dirty="0">
                <a:latin typeface="Times New Roman" pitchFamily="18" charset="0"/>
                <a:cs typeface="Times New Roman" pitchFamily="18" charset="0"/>
              </a:rPr>
              <a:t>, компьютер </a:t>
            </a:r>
            <a:r>
              <a:rPr lang="ru-RU" sz="2800" b="1" dirty="0" err="1">
                <a:latin typeface="Times New Roman" pitchFamily="18" charset="0"/>
                <a:cs typeface="Times New Roman" pitchFamily="18" charset="0"/>
              </a:rPr>
              <a:t>техникаси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мобиль</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телефонлар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кенг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турдаги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маиший</a:t>
            </a:r>
            <a:r>
              <a:rPr lang="ru-RU" sz="2800" b="1" dirty="0">
                <a:latin typeface="Times New Roman" pitchFamily="18" charset="0"/>
                <a:cs typeface="Times New Roman" pitchFamily="18" charset="0"/>
              </a:rPr>
              <a:t> электроника </a:t>
            </a:r>
            <a:r>
              <a:rPr lang="ru-RU" sz="2800" b="1" dirty="0" err="1">
                <a:latin typeface="Times New Roman" pitchFamily="18" charset="0"/>
                <a:cs typeface="Times New Roman" pitchFamily="18" charset="0"/>
              </a:rPr>
              <a:t>маҳсулотлари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ишлаб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чиқарадиган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янги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замонавий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корхоналар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этилмоқда</a:t>
            </a:r>
            <a:r>
              <a:rPr lang="ru-RU" sz="2800" b="1" dirty="0">
                <a:latin typeface="Times New Roman" pitchFamily="18" charset="0"/>
                <a:cs typeface="Times New Roman" pitchFamily="18" charset="0"/>
              </a:rPr>
              <a:t>.</a:t>
            </a:r>
          </a:p>
          <a:p>
            <a:pPr indent="361950" algn="just"/>
            <a:r>
              <a:rPr lang="uz-Cyrl-UZ" sz="2800" b="1" dirty="0">
                <a:latin typeface="Times New Roman" pitchFamily="18" charset="0"/>
                <a:cs typeface="Times New Roman" pitchFamily="18" charset="0"/>
              </a:rPr>
              <a:t>Иқтисодиётимизнинг деярли барча тармоқлари модернизация қилиниб, амалда технологик жиҳатдан янгиланмоқда.</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Ана шундай ўзгаришлар натижасида ЯИМ таркибида саноатнинг улуши ҳозирги вақтда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24,2 </a:t>
            </a:r>
            <a:r>
              <a:rPr lang="uz-Cyrl-UZ" sz="2800" b="1" dirty="0">
                <a:solidFill>
                  <a:srgbClr val="0000CC"/>
                </a:solidFill>
                <a:latin typeface="Times New Roman" pitchFamily="18" charset="0"/>
                <a:cs typeface="Times New Roman" pitchFamily="18" charset="0"/>
              </a:rPr>
              <a:t>фоиздан зиёдни </a:t>
            </a:r>
            <a:r>
              <a:rPr lang="uz-Cyrl-UZ" sz="2800" b="1" dirty="0">
                <a:latin typeface="Times New Roman" pitchFamily="18" charset="0"/>
                <a:cs typeface="Times New Roman" pitchFamily="18" charset="0"/>
              </a:rPr>
              <a:t>ташкил этмоқда. Ҳолбуки, бу кўрсаткич 2000 йилда </a:t>
            </a:r>
            <a:r>
              <a:rPr lang="uz-Cyrl-UZ" sz="2800" b="1" dirty="0">
                <a:solidFill>
                  <a:srgbClr val="0000CC"/>
                </a:solidFill>
                <a:latin typeface="Times New Roman" pitchFamily="18" charset="0"/>
                <a:cs typeface="Times New Roman" pitchFamily="18" charset="0"/>
              </a:rPr>
              <a:t>14,2 фоиздан </a:t>
            </a:r>
            <a:r>
              <a:rPr lang="uz-Cyrl-UZ" sz="2800" b="1" dirty="0">
                <a:latin typeface="Times New Roman" pitchFamily="18" charset="0"/>
                <a:cs typeface="Times New Roman" pitchFamily="18" charset="0"/>
              </a:rPr>
              <a:t>иборат эди.</a:t>
            </a:r>
            <a:endParaRPr lang="ru-RU" sz="28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6151" name="Picture 7" descr="C:\Users\Админ\Pictures\images (3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2370649" cy="15903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http://soliqinfo.uz/wp-content/uploads/2013/01/toqimachili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7407" y="332656"/>
            <a:ext cx="2382865" cy="1584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28250" y="1700808"/>
            <a:ext cx="8876713" cy="5016758"/>
          </a:xfrm>
          <a:prstGeom prst="rect">
            <a:avLst/>
          </a:prstGeom>
          <a:solidFill>
            <a:schemeClr val="bg1"/>
          </a:solidFill>
        </p:spPr>
        <p:style>
          <a:lnRef idx="0">
            <a:scrgbClr r="0" g="0" b="0"/>
          </a:lnRef>
          <a:fillRef idx="1003">
            <a:schemeClr val="lt1"/>
          </a:fillRef>
          <a:effectRef idx="0">
            <a:scrgbClr r="0" g="0" b="0"/>
          </a:effectRef>
          <a:fontRef idx="major"/>
        </p:style>
        <p:txBody>
          <a:bodyPr wrap="square">
            <a:spAutoFit/>
          </a:bodyPr>
          <a:lstStyle/>
          <a:p>
            <a:pPr indent="361950" algn="just"/>
            <a:r>
              <a:rPr lang="uz-Cyrl-UZ" sz="3200" b="1" dirty="0" smtClean="0">
                <a:solidFill>
                  <a:srgbClr val="0000CC"/>
                </a:solidFill>
                <a:latin typeface="Times New Roman" pitchFamily="18" charset="0"/>
                <a:cs typeface="Times New Roman" pitchFamily="18" charset="0"/>
              </a:rPr>
              <a:t>Ўтган </a:t>
            </a:r>
            <a:r>
              <a:rPr lang="uz-Cyrl-UZ" sz="3200" b="1" dirty="0">
                <a:solidFill>
                  <a:srgbClr val="0000CC"/>
                </a:solidFill>
                <a:latin typeface="Times New Roman" pitchFamily="18" charset="0"/>
                <a:cs typeface="Times New Roman" pitchFamily="18" charset="0"/>
              </a:rPr>
              <a:t>йили ана шундай товарлар ишлаб чиқаришнинг ўсиш ҳажми </a:t>
            </a:r>
            <a:r>
              <a:rPr lang="uz-Cyrl-UZ" sz="3200" b="1" dirty="0">
                <a:solidFill>
                  <a:srgbClr val="FF0000"/>
                </a:solidFill>
                <a:latin typeface="Times New Roman" pitchFamily="18" charset="0"/>
                <a:cs typeface="Times New Roman" pitchFamily="18" charset="0"/>
              </a:rPr>
              <a:t>14,4 фоизни </a:t>
            </a:r>
            <a:r>
              <a:rPr lang="uz-Cyrl-UZ" sz="3200" b="1" dirty="0">
                <a:solidFill>
                  <a:srgbClr val="0000CC"/>
                </a:solidFill>
                <a:latin typeface="Times New Roman" pitchFamily="18" charset="0"/>
                <a:cs typeface="Times New Roman" pitchFamily="18" charset="0"/>
              </a:rPr>
              <a:t>ташкил этди ва ялпи саноат ҳажмида уларнинг улуши </a:t>
            </a:r>
            <a:r>
              <a:rPr lang="uz-Cyrl-UZ" sz="3200" b="1" dirty="0">
                <a:solidFill>
                  <a:srgbClr val="FF0000"/>
                </a:solidFill>
                <a:latin typeface="Times New Roman" pitchFamily="18" charset="0"/>
                <a:cs typeface="Times New Roman" pitchFamily="18" charset="0"/>
              </a:rPr>
              <a:t>35,5 фоизга </a:t>
            </a:r>
            <a:r>
              <a:rPr lang="uz-Cyrl-UZ" sz="3200" b="1" dirty="0">
                <a:solidFill>
                  <a:srgbClr val="0000CC"/>
                </a:solidFill>
                <a:latin typeface="Times New Roman" pitchFamily="18" charset="0"/>
                <a:cs typeface="Times New Roman" pitchFamily="18" charset="0"/>
              </a:rPr>
              <a:t>етди. Бундай товарларнинг рақобатдошлиги нафақат ички бозорда, балки ташқи бозорда ҳам тобора ортиб бормоқда.</a:t>
            </a:r>
            <a:endParaRPr lang="ru-RU" sz="3200" b="1" dirty="0">
              <a:solidFill>
                <a:srgbClr val="0000CC"/>
              </a:solidFill>
              <a:latin typeface="Times New Roman" pitchFamily="18" charset="0"/>
              <a:cs typeface="Times New Roman" pitchFamily="18" charset="0"/>
            </a:endParaRPr>
          </a:p>
          <a:p>
            <a:pPr indent="361950" algn="just"/>
            <a:r>
              <a:rPr lang="uz-Cyrl-UZ" sz="3200" b="1" dirty="0" smtClean="0">
                <a:solidFill>
                  <a:srgbClr val="0000CC"/>
                </a:solidFill>
                <a:latin typeface="Times New Roman" pitchFamily="18" charset="0"/>
                <a:cs typeface="Times New Roman" pitchFamily="18" charset="0"/>
              </a:rPr>
              <a:t>Сўнгги </a:t>
            </a:r>
            <a:r>
              <a:rPr lang="uz-Cyrl-UZ" sz="3200" b="1" dirty="0">
                <a:solidFill>
                  <a:srgbClr val="0000CC"/>
                </a:solidFill>
                <a:latin typeface="Times New Roman" pitchFamily="18" charset="0"/>
                <a:cs typeface="Times New Roman" pitchFamily="18" charset="0"/>
              </a:rPr>
              <a:t>3 йилда мамлакатимизда </a:t>
            </a:r>
            <a:r>
              <a:rPr lang="uz-Cyrl-UZ" sz="3200" b="1" dirty="0" smtClean="0">
                <a:solidFill>
                  <a:srgbClr val="0000CC"/>
                </a:solidFill>
                <a:latin typeface="Times New Roman" pitchFamily="18" charset="0"/>
                <a:cs typeface="Times New Roman" pitchFamily="18" charset="0"/>
              </a:rPr>
              <a:t>маҳаллий-лаштирилган </a:t>
            </a:r>
            <a:r>
              <a:rPr lang="uz-Cyrl-UZ" sz="3200" b="1" dirty="0">
                <a:solidFill>
                  <a:srgbClr val="0000CC"/>
                </a:solidFill>
                <a:latin typeface="Times New Roman" pitchFamily="18" charset="0"/>
                <a:cs typeface="Times New Roman" pitchFamily="18" charset="0"/>
              </a:rPr>
              <a:t>маҳсулотлар ишлаб чиқариш ҳажми қарийб </a:t>
            </a:r>
            <a:r>
              <a:rPr lang="uz-Cyrl-UZ" sz="3200" b="1" dirty="0">
                <a:solidFill>
                  <a:srgbClr val="FF0000"/>
                </a:solidFill>
                <a:latin typeface="Times New Roman" pitchFamily="18" charset="0"/>
                <a:cs typeface="Times New Roman" pitchFamily="18" charset="0"/>
              </a:rPr>
              <a:t>икки баробар </a:t>
            </a:r>
            <a:r>
              <a:rPr lang="uz-Cyrl-UZ" sz="3200" b="1" dirty="0">
                <a:solidFill>
                  <a:srgbClr val="0000CC"/>
                </a:solidFill>
                <a:latin typeface="Times New Roman" pitchFamily="18" charset="0"/>
                <a:cs typeface="Times New Roman" pitchFamily="18" charset="0"/>
              </a:rPr>
              <a:t>ошди. </a:t>
            </a:r>
            <a:endParaRPr lang="ru-RU" sz="3200" b="1" dirty="0">
              <a:solidFill>
                <a:srgbClr val="0000CC"/>
              </a:solidFill>
              <a:latin typeface="Times New Roman" pitchFamily="18" charset="0"/>
              <a:cs typeface="Times New Roman" pitchFamily="18" charset="0"/>
            </a:endParaRPr>
          </a:p>
        </p:txBody>
      </p:sp>
      <p:sp>
        <p:nvSpPr>
          <p:cNvPr id="3" name="Прямоугольник 2"/>
          <p:cNvSpPr/>
          <p:nvPr/>
        </p:nvSpPr>
        <p:spPr>
          <a:xfrm>
            <a:off x="3964" y="44624"/>
            <a:ext cx="4968552" cy="1754326"/>
          </a:xfrm>
          <a:prstGeom prst="rect">
            <a:avLst/>
          </a:prstGeom>
          <a:noFill/>
          <a:ln>
            <a:noFill/>
          </a:ln>
        </p:spPr>
        <p:txBody>
          <a:bodyPr wrap="square">
            <a:spAutoFit/>
          </a:bodyPr>
          <a:lstStyle/>
          <a:p>
            <a:pPr lvl="0"/>
            <a:r>
              <a:rPr lang="uz-Cyrl-UZ" sz="3600" b="1" dirty="0" smtClean="0">
                <a:solidFill>
                  <a:srgbClr val="C00000"/>
                </a:solidFill>
                <a:latin typeface="Times New Roman" pitchFamily="18" charset="0"/>
                <a:cs typeface="Times New Roman" pitchFamily="18" charset="0"/>
              </a:rPr>
              <a:t>ИСТЕЪМОЛ ТОВАРЛАРИ ИШЛАБ ЧИҚАРИШ </a:t>
            </a:r>
            <a:endParaRPr lang="ru-RU" sz="3600" b="1" dirty="0">
              <a:solidFill>
                <a:srgbClr val="C00000"/>
              </a:solidFill>
              <a:latin typeface="Times New Roman" pitchFamily="18" charset="0"/>
              <a:cs typeface="Times New Roman" pitchFamily="18" charset="0"/>
            </a:endParaRPr>
          </a:p>
        </p:txBody>
      </p:sp>
      <p:sp>
        <p:nvSpPr>
          <p:cNvPr id="4" name="Прямоугольник 3">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5" name="AutoShape 4" descr="https://encrypted-tbn1.gstatic.com/images?q=tbn:ANd9GcSJ5yqInkf3cSQYVsKIOUq1ifkpPSmVKraZ1egxQxxUCMLNjJ-Gb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https://encrypted-tbn1.gstatic.com/images?q=tbn:ANd9GcSJ5yqInkf3cSQYVsKIOUq1ifkpPSmVKraZ1egxQxxUCMLNjJ-Gb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421463"/>
            <a:ext cx="8208912" cy="4031873"/>
          </a:xfrm>
          <a:prstGeom prst="rect">
            <a:avLst/>
          </a:prstGeom>
        </p:spPr>
        <p:txBody>
          <a:bodyPr wrap="square">
            <a:spAutoFit/>
          </a:bodyPr>
          <a:lstStyle/>
          <a:p>
            <a:pPr indent="361950" algn="just"/>
            <a:r>
              <a:rPr lang="uz-Cyrl-UZ" sz="3200" b="1" dirty="0" smtClean="0">
                <a:solidFill>
                  <a:srgbClr val="FF0000"/>
                </a:solidFill>
                <a:latin typeface="Times New Roman" pitchFamily="18" charset="0"/>
                <a:cs typeface="Times New Roman" pitchFamily="18" charset="0"/>
              </a:rPr>
              <a:t>455 </a:t>
            </a:r>
            <a:r>
              <a:rPr lang="uz-Cyrl-UZ" sz="3200" b="1" dirty="0">
                <a:solidFill>
                  <a:srgbClr val="FF0000"/>
                </a:solidFill>
                <a:latin typeface="Times New Roman" pitchFamily="18" charset="0"/>
                <a:cs typeface="Times New Roman" pitchFamily="18" charset="0"/>
              </a:rPr>
              <a:t>та корхонада </a:t>
            </a:r>
            <a:r>
              <a:rPr lang="uz-Cyrl-UZ" sz="3200" b="1" dirty="0">
                <a:solidFill>
                  <a:srgbClr val="7030A0"/>
                </a:solidFill>
                <a:latin typeface="Times New Roman" pitchFamily="18" charset="0"/>
                <a:cs typeface="Times New Roman" pitchFamily="18" charset="0"/>
              </a:rPr>
              <a:t>маҳаллийлаштириш дастури асосида </a:t>
            </a:r>
            <a:r>
              <a:rPr lang="uz-Cyrl-UZ" sz="3200" b="1" dirty="0">
                <a:solidFill>
                  <a:srgbClr val="FF0000"/>
                </a:solidFill>
                <a:latin typeface="Times New Roman" pitchFamily="18" charset="0"/>
                <a:cs typeface="Times New Roman" pitchFamily="18" charset="0"/>
              </a:rPr>
              <a:t>1 минг 140 та лойиҳа</a:t>
            </a:r>
            <a:r>
              <a:rPr lang="uz-Cyrl-UZ" sz="3200" b="1" dirty="0">
                <a:solidFill>
                  <a:srgbClr val="7030A0"/>
                </a:solidFill>
                <a:latin typeface="Times New Roman" pitchFamily="18" charset="0"/>
                <a:cs typeface="Times New Roman" pitchFamily="18" charset="0"/>
              </a:rPr>
              <a:t> амалга оширилди. </a:t>
            </a:r>
            <a:endParaRPr lang="ru-RU" sz="3200" b="1" dirty="0">
              <a:solidFill>
                <a:srgbClr val="7030A0"/>
              </a:solidFill>
              <a:latin typeface="Times New Roman" pitchFamily="18" charset="0"/>
              <a:cs typeface="Times New Roman" pitchFamily="18" charset="0"/>
            </a:endParaRPr>
          </a:p>
          <a:p>
            <a:pPr indent="361950" algn="just"/>
            <a:r>
              <a:rPr lang="uz-Cyrl-UZ" sz="3200" b="1" dirty="0">
                <a:solidFill>
                  <a:srgbClr val="7030A0"/>
                </a:solidFill>
                <a:latin typeface="Times New Roman" pitchFamily="18" charset="0"/>
                <a:cs typeface="Times New Roman" pitchFamily="18" charset="0"/>
              </a:rPr>
              <a:t>Бунинг натижасида ишлаб чиқариш ҳажми </a:t>
            </a:r>
            <a:r>
              <a:rPr lang="uz-Cyrl-UZ" sz="3200" b="1" dirty="0" smtClean="0">
                <a:solidFill>
                  <a:srgbClr val="FF0000"/>
                </a:solidFill>
                <a:latin typeface="Times New Roman" pitchFamily="18" charset="0"/>
                <a:cs typeface="Times New Roman" pitchFamily="18" charset="0"/>
              </a:rPr>
              <a:t>1,2 </a:t>
            </a:r>
            <a:r>
              <a:rPr lang="uz-Cyrl-UZ" sz="3200" b="1" dirty="0">
                <a:solidFill>
                  <a:srgbClr val="FF0000"/>
                </a:solidFill>
                <a:latin typeface="Times New Roman" pitchFamily="18" charset="0"/>
                <a:cs typeface="Times New Roman" pitchFamily="18" charset="0"/>
              </a:rPr>
              <a:t>баробар кўпайди </a:t>
            </a:r>
            <a:r>
              <a:rPr lang="uz-Cyrl-UZ" sz="3200" b="1" dirty="0">
                <a:solidFill>
                  <a:srgbClr val="7030A0"/>
                </a:solidFill>
                <a:latin typeface="Times New Roman" pitchFamily="18" charset="0"/>
                <a:cs typeface="Times New Roman" pitchFamily="18" charset="0"/>
              </a:rPr>
              <a:t>ва</a:t>
            </a:r>
            <a:endParaRPr lang="ru-RU" sz="3200" b="1" dirty="0">
              <a:solidFill>
                <a:srgbClr val="7030A0"/>
              </a:solidFill>
              <a:latin typeface="Times New Roman" pitchFamily="18" charset="0"/>
              <a:cs typeface="Times New Roman" pitchFamily="18" charset="0"/>
            </a:endParaRPr>
          </a:p>
          <a:p>
            <a:pPr indent="361950" algn="just"/>
            <a:r>
              <a:rPr lang="uz-Cyrl-UZ" sz="3200" b="1" dirty="0">
                <a:solidFill>
                  <a:srgbClr val="7030A0"/>
                </a:solidFill>
                <a:latin typeface="Times New Roman" pitchFamily="18" charset="0"/>
                <a:cs typeface="Times New Roman" pitchFamily="18" charset="0"/>
              </a:rPr>
              <a:t>импорт ўрнини босиш бўйича якуний </a:t>
            </a:r>
            <a:r>
              <a:rPr lang="uz-Cyrl-UZ" sz="3200" b="1" dirty="0" smtClean="0">
                <a:solidFill>
                  <a:srgbClr val="7030A0"/>
                </a:solidFill>
                <a:latin typeface="Times New Roman" pitchFamily="18" charset="0"/>
                <a:cs typeface="Times New Roman" pitchFamily="18" charset="0"/>
              </a:rPr>
              <a:t>самара </a:t>
            </a:r>
            <a:r>
              <a:rPr lang="uz-Cyrl-UZ" sz="3200" b="1" dirty="0" smtClean="0">
                <a:solidFill>
                  <a:srgbClr val="FF0000"/>
                </a:solidFill>
                <a:latin typeface="Times New Roman" pitchFamily="18" charset="0"/>
                <a:cs typeface="Times New Roman" pitchFamily="18" charset="0"/>
              </a:rPr>
              <a:t>5 </a:t>
            </a:r>
            <a:r>
              <a:rPr lang="uz-Cyrl-UZ" sz="3200" b="1" dirty="0">
                <a:solidFill>
                  <a:srgbClr val="FF0000"/>
                </a:solidFill>
                <a:latin typeface="Times New Roman" pitchFamily="18" charset="0"/>
                <a:cs typeface="Times New Roman" pitchFamily="18" charset="0"/>
              </a:rPr>
              <a:t>миллиард 300 миллион АҚШ доллари</a:t>
            </a:r>
            <a:r>
              <a:rPr lang="uz-Cyrl-UZ" sz="3200" b="1" dirty="0">
                <a:solidFill>
                  <a:srgbClr val="7030A0"/>
                </a:solidFill>
                <a:latin typeface="Times New Roman" pitchFamily="18" charset="0"/>
                <a:cs typeface="Times New Roman" pitchFamily="18" charset="0"/>
              </a:rPr>
              <a:t>ни ташкил этди.</a:t>
            </a:r>
            <a:endParaRPr lang="ru-RU" sz="3200" b="1" dirty="0">
              <a:solidFill>
                <a:srgbClr val="7030A0"/>
              </a:solidFill>
              <a:latin typeface="Times New Roman" pitchFamily="18" charset="0"/>
              <a:cs typeface="Times New Roman" pitchFamily="18" charset="0"/>
            </a:endParaRPr>
          </a:p>
        </p:txBody>
      </p:sp>
      <p:sp>
        <p:nvSpPr>
          <p:cNvPr id="3" name="Прямоугольник 2"/>
          <p:cNvSpPr/>
          <p:nvPr/>
        </p:nvSpPr>
        <p:spPr>
          <a:xfrm>
            <a:off x="467544" y="352564"/>
            <a:ext cx="3600400" cy="1754326"/>
          </a:xfrm>
          <a:prstGeom prst="rect">
            <a:avLst/>
          </a:prstGeom>
          <a:blipFill>
            <a:blip r:embed="rId2"/>
            <a:tile tx="0" ty="0" sx="100000" sy="100000" flip="none" algn="tl"/>
          </a:blipFill>
          <a:ln>
            <a:solidFill>
              <a:schemeClr val="tx1"/>
            </a:solidFill>
          </a:ln>
        </p:spPr>
        <p:txBody>
          <a:bodyPr wrap="square">
            <a:spAutoFit/>
          </a:bodyPr>
          <a:lstStyle/>
          <a:p>
            <a:pPr lvl="0" algn="ctr"/>
            <a:r>
              <a:rPr lang="uz-Cyrl-UZ" sz="3600" b="1" dirty="0" smtClean="0">
                <a:ln>
                  <a:solidFill>
                    <a:srgbClr val="00B050"/>
                  </a:solidFill>
                </a:ln>
                <a:solidFill>
                  <a:srgbClr val="00B050"/>
                </a:solidFill>
                <a:latin typeface="Times New Roman" pitchFamily="18" charset="0"/>
                <a:cs typeface="Times New Roman" pitchFamily="18" charset="0"/>
              </a:rPr>
              <a:t>ФАҚАТ ЎТГАН ЙИЛНИНГ ЎЗИДА </a:t>
            </a:r>
            <a:endParaRPr lang="ru-RU" sz="3600" b="1" dirty="0">
              <a:ln>
                <a:solidFill>
                  <a:srgbClr val="00B050"/>
                </a:solidFill>
              </a:ln>
              <a:solidFill>
                <a:srgbClr val="00B050"/>
              </a:solidFill>
              <a:latin typeface="Times New Roman" pitchFamily="18" charset="0"/>
              <a:cs typeface="Times New Roman" pitchFamily="18" charset="0"/>
            </a:endParaRPr>
          </a:p>
        </p:txBody>
      </p:sp>
      <p:pic>
        <p:nvPicPr>
          <p:cNvPr id="7170" name="Picture 2" descr="http://xs.uz/images/stories/mahalliylashtirish1.jpg"/>
          <p:cNvPicPr>
            <a:picLocks noChangeAspect="1" noChangeArrowheads="1"/>
          </p:cNvPicPr>
          <p:nvPr/>
        </p:nvPicPr>
        <p:blipFill rotWithShape="1">
          <a:blip r:embed="rId3">
            <a:extLst>
              <a:ext uri="{28A0092B-C50C-407E-A947-70E740481C1C}">
                <a14:useLocalDpi xmlns:a14="http://schemas.microsoft.com/office/drawing/2010/main" val="0"/>
              </a:ext>
            </a:extLst>
          </a:blip>
          <a:srcRect l="7266" r="9253"/>
          <a:stretch/>
        </p:blipFill>
        <p:spPr bwMode="auto">
          <a:xfrm>
            <a:off x="4067944" y="332656"/>
            <a:ext cx="2474747" cy="19917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http://xs.uz/images/stories/170122013.jpg"/>
          <p:cNvPicPr>
            <a:picLocks noChangeAspect="1" noChangeArrowheads="1"/>
          </p:cNvPicPr>
          <p:nvPr/>
        </p:nvPicPr>
        <p:blipFill rotWithShape="1">
          <a:blip r:embed="rId4">
            <a:extLst>
              <a:ext uri="{28A0092B-C50C-407E-A947-70E740481C1C}">
                <a14:useLocalDpi xmlns:a14="http://schemas.microsoft.com/office/drawing/2010/main" val="0"/>
              </a:ext>
            </a:extLst>
          </a:blip>
          <a:srcRect l="15340" r="10564"/>
          <a:stretch/>
        </p:blipFill>
        <p:spPr bwMode="auto">
          <a:xfrm>
            <a:off x="6475346" y="332656"/>
            <a:ext cx="2201110" cy="19726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92696"/>
            <a:ext cx="8208912" cy="2308324"/>
          </a:xfrm>
          <a:prstGeom prst="rect">
            <a:avLst/>
          </a:prstGeom>
        </p:spPr>
        <p:txBody>
          <a:bodyPr wrap="square">
            <a:spAutoFit/>
          </a:bodyPr>
          <a:lstStyle/>
          <a:p>
            <a:pPr algn="ctr"/>
            <a:r>
              <a:rPr lang="uz-Cyrl-UZ" sz="3600" b="1" dirty="0" smtClean="0">
                <a:solidFill>
                  <a:schemeClr val="accent3">
                    <a:lumMod val="50000"/>
                  </a:schemeClr>
                </a:solidFill>
                <a:effectLst>
                  <a:glow rad="101600">
                    <a:schemeClr val="accent5">
                      <a:lumMod val="60000"/>
                      <a:lumOff val="40000"/>
                      <a:alpha val="60000"/>
                    </a:schemeClr>
                  </a:glow>
                </a:effectLst>
                <a:latin typeface="Times New Roman" pitchFamily="18" charset="0"/>
                <a:cs typeface="Times New Roman" pitchFamily="18" charset="0"/>
              </a:rPr>
              <a:t>КИЧИК БИЗНЕС ВА ХУСУСИЙ ТАДБИРКОРЛИКНИНГ РОЛИ ВА ЎРНИ ТОБОРА МУСТАҲКАМЛАНИБ БОРАЁТИР</a:t>
            </a:r>
            <a:endParaRPr lang="ru-RU" sz="3600" b="1" dirty="0">
              <a:solidFill>
                <a:schemeClr val="accent3">
                  <a:lumMod val="50000"/>
                </a:schemeClr>
              </a:solidFill>
              <a:effectLst>
                <a:glow rad="101600">
                  <a:schemeClr val="accent5">
                    <a:lumMod val="60000"/>
                    <a:lumOff val="40000"/>
                    <a:alpha val="60000"/>
                  </a:schemeClr>
                </a:glow>
              </a:effectLst>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414" t="38178" r="23879"/>
          <a:stretch/>
        </p:blipFill>
        <p:spPr bwMode="auto">
          <a:xfrm>
            <a:off x="1043608" y="2899860"/>
            <a:ext cx="6768752" cy="3619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615454"/>
            <a:ext cx="8064896" cy="5693866"/>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Шунинг ўзи иқтисодиётимизнинг таркибида бўлаётган ижобий ўзгаришлардан далолат беради.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Фақатгина ўтган йилнинг ўзида юртимизда </a:t>
            </a:r>
            <a:r>
              <a:rPr lang="uz-Cyrl-UZ" sz="2800" b="1" dirty="0">
                <a:solidFill>
                  <a:srgbClr val="0000CC"/>
                </a:solidFill>
                <a:latin typeface="Times New Roman" pitchFamily="18" charset="0"/>
                <a:cs typeface="Times New Roman" pitchFamily="18" charset="0"/>
              </a:rPr>
              <a:t>26 мингдан зиёд </a:t>
            </a:r>
            <a:r>
              <a:rPr lang="uz-Cyrl-UZ" sz="2800" b="1" dirty="0">
                <a:latin typeface="Times New Roman" pitchFamily="18" charset="0"/>
                <a:cs typeface="Times New Roman" pitchFamily="18" charset="0"/>
              </a:rPr>
              <a:t>кичик бизнес субъекти иш бошлади, </a:t>
            </a:r>
            <a:endParaRPr lang="ru-RU" sz="2800" b="1" dirty="0">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ушбу секторда фаолият кўрсатаётган корхоналарнинг умумий сони йил охирига келиб </a:t>
            </a:r>
            <a:r>
              <a:rPr lang="uz-Cyrl-UZ" sz="2800" b="1" dirty="0">
                <a:solidFill>
                  <a:srgbClr val="0000CC"/>
                </a:solidFill>
                <a:latin typeface="Times New Roman" pitchFamily="18" charset="0"/>
                <a:cs typeface="Times New Roman" pitchFamily="18" charset="0"/>
              </a:rPr>
              <a:t>190 мингтага етди</a:t>
            </a:r>
            <a:r>
              <a:rPr lang="uz-Cyrl-UZ" sz="2800" b="1" dirty="0">
                <a:latin typeface="Times New Roman" pitchFamily="18" charset="0"/>
                <a:cs typeface="Times New Roman" pitchFamily="18" charset="0"/>
              </a:rPr>
              <a:t>.</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Бугунги кунда мамлакатимиз ялпи ички маҳсулотининг қарийб </a:t>
            </a:r>
            <a:r>
              <a:rPr lang="uz-Cyrl-UZ" sz="2800" b="1" dirty="0">
                <a:solidFill>
                  <a:srgbClr val="0000CC"/>
                </a:solidFill>
                <a:latin typeface="Times New Roman" pitchFamily="18" charset="0"/>
                <a:cs typeface="Times New Roman" pitchFamily="18" charset="0"/>
              </a:rPr>
              <a:t>55,8 фоизи </a:t>
            </a:r>
            <a:r>
              <a:rPr lang="uz-Cyrl-UZ" sz="2800" b="1" dirty="0">
                <a:latin typeface="Times New Roman" pitchFamily="18" charset="0"/>
                <a:cs typeface="Times New Roman" pitchFamily="18" charset="0"/>
              </a:rPr>
              <a:t>айни шу соҳада ишлаб чиқарилмоқда. </a:t>
            </a:r>
            <a:r>
              <a:rPr lang="ru-RU" sz="2800" b="1" dirty="0" err="1">
                <a:latin typeface="Times New Roman" pitchFamily="18" charset="0"/>
                <a:cs typeface="Times New Roman" pitchFamily="18" charset="0"/>
              </a:rPr>
              <a:t>Ваҳоланки</a:t>
            </a:r>
            <a:r>
              <a:rPr lang="ru-RU" sz="2800" b="1" dirty="0">
                <a:latin typeface="Times New Roman" pitchFamily="18" charset="0"/>
                <a:cs typeface="Times New Roman" pitchFamily="18" charset="0"/>
              </a:rPr>
              <a:t>, </a:t>
            </a: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2000 </a:t>
            </a:r>
            <a:r>
              <a:rPr lang="ru-RU" sz="2800" b="1" dirty="0" err="1">
                <a:latin typeface="Times New Roman" pitchFamily="18" charset="0"/>
                <a:cs typeface="Times New Roman" pitchFamily="18" charset="0"/>
              </a:rPr>
              <a:t>йилда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бу</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кўрсаткич</a:t>
            </a:r>
            <a:r>
              <a:rPr lang="ru-RU" sz="2800" b="1" dirty="0">
                <a:latin typeface="Times New Roman" pitchFamily="18" charset="0"/>
                <a:cs typeface="Times New Roman" pitchFamily="18" charset="0"/>
              </a:rPr>
              <a:t> </a:t>
            </a:r>
            <a:r>
              <a:rPr lang="ru-RU" sz="2800" b="1" dirty="0">
                <a:solidFill>
                  <a:srgbClr val="0000CC"/>
                </a:solidFill>
                <a:latin typeface="Times New Roman" pitchFamily="18" charset="0"/>
                <a:cs typeface="Times New Roman" pitchFamily="18" charset="0"/>
              </a:rPr>
              <a:t>31 </a:t>
            </a:r>
            <a:r>
              <a:rPr lang="ru-RU" sz="2800" b="1" dirty="0" err="1">
                <a:solidFill>
                  <a:srgbClr val="0000CC"/>
                </a:solidFill>
                <a:latin typeface="Times New Roman" pitchFamily="18" charset="0"/>
                <a:cs typeface="Times New Roman" pitchFamily="18" charset="0"/>
              </a:rPr>
              <a:t>фоиздан</a:t>
            </a:r>
            <a:r>
              <a:rPr lang="ru-RU" sz="2800" b="1" dirty="0">
                <a:solidFill>
                  <a:srgbClr val="0000CC"/>
                </a:solidFill>
                <a:latin typeface="Times New Roman" pitchFamily="18" charset="0"/>
                <a:cs typeface="Times New Roman" pitchFamily="18" charset="0"/>
              </a:rPr>
              <a:t> </a:t>
            </a:r>
            <a:r>
              <a:rPr lang="ru-RU" sz="2800" b="1" dirty="0" err="1">
                <a:latin typeface="Times New Roman" pitchFamily="18" charset="0"/>
                <a:cs typeface="Times New Roman" pitchFamily="18" charset="0"/>
              </a:rPr>
              <a:t>иборат</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эди</a:t>
            </a:r>
            <a:r>
              <a:rPr lang="ru-RU" sz="2800" b="1" dirty="0">
                <a:latin typeface="Times New Roman" pitchFamily="18" charset="0"/>
                <a:cs typeface="Times New Roman" pitchFamily="18" charset="0"/>
              </a:rPr>
              <a:t>.</a:t>
            </a: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7544" y="548680"/>
            <a:ext cx="8208912" cy="1200329"/>
          </a:xfrm>
          <a:prstGeom prst="rect">
            <a:avLst/>
          </a:prstGeom>
        </p:spPr>
        <p:txBody>
          <a:bodyPr wrap="square">
            <a:spAutoFit/>
          </a:bodyPr>
          <a:lstStyle/>
          <a:p>
            <a:pPr algn="ctr"/>
            <a:r>
              <a:rPr lang="uz-Cyrl-UZ" sz="3600" b="1" dirty="0" smtClean="0">
                <a:solidFill>
                  <a:srgbClr val="0000CC"/>
                </a:solidFill>
                <a:effectLst>
                  <a:glow rad="101600">
                    <a:schemeClr val="accent3">
                      <a:satMod val="175000"/>
                      <a:alpha val="40000"/>
                    </a:schemeClr>
                  </a:glow>
                </a:effectLst>
                <a:latin typeface="Times New Roman" pitchFamily="18" charset="0"/>
                <a:cs typeface="Times New Roman" pitchFamily="18" charset="0"/>
              </a:rPr>
              <a:t>КИЧИК БИЗНЕСНИНГ КАТТА РОЛИ</a:t>
            </a:r>
            <a:endParaRPr lang="ru-RU" sz="3600" b="1" dirty="0">
              <a:solidFill>
                <a:srgbClr val="0000CC"/>
              </a:solidFill>
              <a:effectLst>
                <a:glow rad="101600">
                  <a:schemeClr val="accent3">
                    <a:satMod val="175000"/>
                    <a:alpha val="40000"/>
                  </a:schemeClr>
                </a:glow>
              </a:effectLst>
              <a:latin typeface="Times New Roman" pitchFamily="18" charset="0"/>
              <a:cs typeface="Times New Roman" pitchFamily="18" charset="0"/>
            </a:endParaRPr>
          </a:p>
        </p:txBody>
      </p:sp>
      <p:sp>
        <p:nvSpPr>
          <p:cNvPr id="2" name="Прямоугольник 1"/>
          <p:cNvSpPr/>
          <p:nvPr/>
        </p:nvSpPr>
        <p:spPr>
          <a:xfrm>
            <a:off x="467544" y="1735063"/>
            <a:ext cx="8208912" cy="5078313"/>
          </a:xfrm>
          <a:prstGeom prst="rect">
            <a:avLst/>
          </a:prstGeom>
          <a:solidFill>
            <a:srgbClr val="FFFF99"/>
          </a:solidFill>
          <a:ln>
            <a:solidFill>
              <a:srgbClr val="FF0000"/>
            </a:solidFill>
          </a:ln>
        </p:spPr>
        <p:txBody>
          <a:bodyPr wrap="square">
            <a:spAutoFit/>
          </a:bodyPr>
          <a:lstStyle/>
          <a:p>
            <a:pPr indent="361950" algn="just"/>
            <a:r>
              <a:rPr lang="uz-Cyrl-UZ" sz="3600" b="1" dirty="0">
                <a:solidFill>
                  <a:srgbClr val="0000CC"/>
                </a:solidFill>
                <a:latin typeface="Times New Roman" pitchFamily="18" charset="0"/>
                <a:cs typeface="Times New Roman" pitchFamily="18" charset="0"/>
              </a:rPr>
              <a:t>Айни пайтда ишлаб чиқарилаётган жами саноат маҳсулотларининг </a:t>
            </a:r>
            <a:r>
              <a:rPr lang="uz-Cyrl-UZ" sz="3600" b="1" dirty="0" smtClean="0">
                <a:solidFill>
                  <a:srgbClr val="0000CC"/>
                </a:solidFill>
                <a:latin typeface="Times New Roman" pitchFamily="18" charset="0"/>
                <a:cs typeface="Times New Roman" pitchFamily="18" charset="0"/>
              </a:rPr>
              <a:t/>
            </a:r>
            <a:br>
              <a:rPr lang="uz-Cyrl-UZ" sz="3600" b="1" dirty="0" smtClean="0">
                <a:solidFill>
                  <a:srgbClr val="0000CC"/>
                </a:solidFill>
                <a:latin typeface="Times New Roman" pitchFamily="18" charset="0"/>
                <a:cs typeface="Times New Roman" pitchFamily="18" charset="0"/>
              </a:rPr>
            </a:br>
            <a:r>
              <a:rPr lang="uz-Cyrl-UZ" sz="3600" b="1" dirty="0" smtClean="0">
                <a:solidFill>
                  <a:srgbClr val="FF0000"/>
                </a:solidFill>
                <a:latin typeface="Times New Roman" pitchFamily="18" charset="0"/>
                <a:cs typeface="Times New Roman" pitchFamily="18" charset="0"/>
              </a:rPr>
              <a:t>23 фоизи</a:t>
            </a:r>
            <a:r>
              <a:rPr lang="uz-Cyrl-UZ" sz="3600" b="1" dirty="0" smtClean="0">
                <a:solidFill>
                  <a:srgbClr val="0000CC"/>
                </a:solidFill>
                <a:latin typeface="Times New Roman" pitchFamily="18" charset="0"/>
                <a:cs typeface="Times New Roman" pitchFamily="18" charset="0"/>
              </a:rPr>
              <a:t>, кўрсатилаётган </a:t>
            </a:r>
            <a:r>
              <a:rPr lang="uz-Cyrl-UZ" sz="3600" b="1" dirty="0">
                <a:solidFill>
                  <a:srgbClr val="0000CC"/>
                </a:solidFill>
                <a:latin typeface="Times New Roman" pitchFamily="18" charset="0"/>
                <a:cs typeface="Times New Roman" pitchFamily="18" charset="0"/>
              </a:rPr>
              <a:t>бозор </a:t>
            </a:r>
            <a:r>
              <a:rPr lang="uz-Cyrl-UZ" sz="3600" b="1" dirty="0" smtClean="0">
                <a:solidFill>
                  <a:srgbClr val="0000CC"/>
                </a:solidFill>
                <a:latin typeface="Times New Roman" pitchFamily="18" charset="0"/>
                <a:cs typeface="Times New Roman" pitchFamily="18" charset="0"/>
              </a:rPr>
              <a:t>хизматларининг </a:t>
            </a:r>
            <a:r>
              <a:rPr lang="uz-Cyrl-UZ" sz="3600" b="1" dirty="0">
                <a:solidFill>
                  <a:srgbClr val="0000CC"/>
                </a:solidFill>
                <a:latin typeface="Times New Roman" pitchFamily="18" charset="0"/>
                <a:cs typeface="Times New Roman" pitchFamily="18" charset="0"/>
              </a:rPr>
              <a:t>деярли барчаси, </a:t>
            </a:r>
            <a:endParaRPr lang="ru-RU" sz="3600" b="1" dirty="0">
              <a:solidFill>
                <a:srgbClr val="0000CC"/>
              </a:solidFill>
              <a:latin typeface="Times New Roman" pitchFamily="18" charset="0"/>
              <a:cs typeface="Times New Roman" pitchFamily="18" charset="0"/>
            </a:endParaRPr>
          </a:p>
          <a:p>
            <a:pPr indent="361950" algn="just"/>
            <a:r>
              <a:rPr lang="uz-Cyrl-UZ" sz="3600" b="1" dirty="0">
                <a:solidFill>
                  <a:srgbClr val="0000CC"/>
                </a:solidFill>
                <a:latin typeface="Times New Roman" pitchFamily="18" charset="0"/>
                <a:cs typeface="Times New Roman" pitchFamily="18" charset="0"/>
              </a:rPr>
              <a:t>маҳсулот экспортининг </a:t>
            </a:r>
            <a:r>
              <a:rPr lang="uz-Cyrl-UZ" sz="3600" b="1" dirty="0">
                <a:solidFill>
                  <a:srgbClr val="FF0000"/>
                </a:solidFill>
                <a:latin typeface="Times New Roman" pitchFamily="18" charset="0"/>
                <a:cs typeface="Times New Roman" pitchFamily="18" charset="0"/>
              </a:rPr>
              <a:t>18 фоизи</a:t>
            </a:r>
            <a:r>
              <a:rPr lang="uz-Cyrl-UZ" sz="3600" b="1" dirty="0">
                <a:solidFill>
                  <a:srgbClr val="0000CC"/>
                </a:solidFill>
                <a:latin typeface="Times New Roman" pitchFamily="18" charset="0"/>
                <a:cs typeface="Times New Roman" pitchFamily="18" charset="0"/>
              </a:rPr>
              <a:t>, </a:t>
            </a:r>
            <a:endParaRPr lang="ru-RU" sz="3600" b="1" dirty="0">
              <a:solidFill>
                <a:srgbClr val="0000CC"/>
              </a:solidFill>
              <a:latin typeface="Times New Roman" pitchFamily="18" charset="0"/>
              <a:cs typeface="Times New Roman" pitchFamily="18" charset="0"/>
            </a:endParaRPr>
          </a:p>
          <a:p>
            <a:pPr indent="361950" algn="just"/>
            <a:r>
              <a:rPr lang="uz-Cyrl-UZ" sz="3600" b="1" dirty="0">
                <a:solidFill>
                  <a:srgbClr val="0000CC"/>
                </a:solidFill>
                <a:latin typeface="Times New Roman" pitchFamily="18" charset="0"/>
                <a:cs typeface="Times New Roman" pitchFamily="18" charset="0"/>
              </a:rPr>
              <a:t>иқтисодиёт тармоқларида иш билан банд бўлган аҳолининг </a:t>
            </a:r>
            <a:r>
              <a:rPr lang="uz-Cyrl-UZ" sz="3600" b="1" dirty="0">
                <a:solidFill>
                  <a:srgbClr val="FF0000"/>
                </a:solidFill>
                <a:latin typeface="Times New Roman" pitchFamily="18" charset="0"/>
                <a:cs typeface="Times New Roman" pitchFamily="18" charset="0"/>
              </a:rPr>
              <a:t>75 фоизи </a:t>
            </a:r>
            <a:r>
              <a:rPr lang="uz-Cyrl-UZ" sz="3600" b="1" dirty="0">
                <a:solidFill>
                  <a:srgbClr val="0000CC"/>
                </a:solidFill>
                <a:latin typeface="Times New Roman" pitchFamily="18" charset="0"/>
                <a:cs typeface="Times New Roman" pitchFamily="18" charset="0"/>
              </a:rPr>
              <a:t>кичик бизнес улушига тўғри келмоқда.</a:t>
            </a:r>
            <a:endParaRPr lang="ru-RU" sz="3600" b="1" dirty="0">
              <a:solidFill>
                <a:srgbClr val="0000CC"/>
              </a:solidFill>
              <a:latin typeface="Times New Roman" pitchFamily="18" charset="0"/>
              <a:cs typeface="Times New Roman" pitchFamily="18" charset="0"/>
            </a:endParaRPr>
          </a:p>
        </p:txBody>
      </p:sp>
      <p:sp>
        <p:nvSpPr>
          <p:cNvPr id="6" name="Прямоугольник 5">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4218603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526028"/>
            <a:ext cx="8208912" cy="2554545"/>
          </a:xfrm>
          <a:prstGeom prst="rect">
            <a:avLst/>
          </a:prstGeom>
        </p:spPr>
        <p:txBody>
          <a:bodyPr wrap="square">
            <a:spAutoFit/>
          </a:bodyPr>
          <a:lstStyle/>
          <a:p>
            <a:pPr indent="361950" algn="just"/>
            <a:r>
              <a:rPr lang="uz-Cyrl-UZ" sz="3200" b="1" dirty="0" smtClean="0">
                <a:solidFill>
                  <a:srgbClr val="0000CC"/>
                </a:solidFill>
                <a:latin typeface="Times New Roman" pitchFamily="18" charset="0"/>
                <a:cs typeface="Times New Roman" pitchFamily="18" charset="0"/>
              </a:rPr>
              <a:t>Кичик </a:t>
            </a:r>
            <a:r>
              <a:rPr lang="uz-Cyrl-UZ" sz="3200" b="1" dirty="0">
                <a:solidFill>
                  <a:srgbClr val="0000CC"/>
                </a:solidFill>
                <a:latin typeface="Times New Roman" pitchFamily="18" charset="0"/>
                <a:cs typeface="Times New Roman" pitchFamily="18" charset="0"/>
              </a:rPr>
              <a:t>бизнес иқтисодиётимизни барқарор ривожлантириш, аҳолини иш билан таъминлаш муаммосини ҳал этиш ва халқимиз фаровонлигини </a:t>
            </a:r>
            <a:r>
              <a:rPr lang="uz-Cyrl-UZ" sz="3200" b="1" dirty="0" smtClean="0">
                <a:solidFill>
                  <a:srgbClr val="0000CC"/>
                </a:solidFill>
                <a:latin typeface="Times New Roman" pitchFamily="18" charset="0"/>
                <a:cs typeface="Times New Roman" pitchFamily="18" charset="0"/>
              </a:rPr>
              <a:t>юксалти-ришда </a:t>
            </a:r>
            <a:r>
              <a:rPr lang="uz-Cyrl-UZ" sz="3200" b="1" dirty="0">
                <a:solidFill>
                  <a:srgbClr val="0000CC"/>
                </a:solidFill>
                <a:latin typeface="Times New Roman" pitchFamily="18" charset="0"/>
                <a:cs typeface="Times New Roman" pitchFamily="18" charset="0"/>
              </a:rPr>
              <a:t>тобора катта роль ўйнамоқда.</a:t>
            </a:r>
            <a:endParaRPr lang="ru-RU" sz="3200" b="1" dirty="0">
              <a:solidFill>
                <a:srgbClr val="0000CC"/>
              </a:solidFill>
              <a:latin typeface="Times New Roman" pitchFamily="18" charset="0"/>
              <a:cs typeface="Times New Roman" pitchFamily="18" charset="0"/>
            </a:endParaRPr>
          </a:p>
        </p:txBody>
      </p:sp>
      <p:pic>
        <p:nvPicPr>
          <p:cNvPr id="8194" name="Picture 2" descr="https://encrypted-tbn0.gstatic.com/images?q=tbn:ANd9GcSw9lqgsI4U5t6NjTZWmBVqlv9ZV5ee83BLpnCLfDkvN-fJhB5aAw"/>
          <p:cNvPicPr>
            <a:picLocks noChangeAspect="1" noChangeArrowheads="1"/>
          </p:cNvPicPr>
          <p:nvPr/>
        </p:nvPicPr>
        <p:blipFill rotWithShape="1">
          <a:blip r:embed="rId2">
            <a:extLst>
              <a:ext uri="{28A0092B-C50C-407E-A947-70E740481C1C}">
                <a14:useLocalDpi xmlns:a14="http://schemas.microsoft.com/office/drawing/2010/main" val="0"/>
              </a:ext>
            </a:extLst>
          </a:blip>
          <a:srcRect l="8758" t="7519" r="7895" b="12349"/>
          <a:stretch/>
        </p:blipFill>
        <p:spPr bwMode="auto">
          <a:xfrm>
            <a:off x="611560" y="2984375"/>
            <a:ext cx="4320480" cy="340003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THK0SqgNMdgBJNvQP7zeD_wLpGF8SN9J9nC_RfaaJsXrcKd22XDQ"/>
          <p:cNvPicPr>
            <a:picLocks noChangeAspect="1" noChangeArrowheads="1"/>
          </p:cNvPicPr>
          <p:nvPr/>
        </p:nvPicPr>
        <p:blipFill rotWithShape="1">
          <a:blip r:embed="rId3">
            <a:extLst>
              <a:ext uri="{28A0092B-C50C-407E-A947-70E740481C1C}">
                <a14:useLocalDpi xmlns:a14="http://schemas.microsoft.com/office/drawing/2010/main" val="0"/>
              </a:ext>
            </a:extLst>
          </a:blip>
          <a:srcRect b="7823"/>
          <a:stretch/>
        </p:blipFill>
        <p:spPr bwMode="auto">
          <a:xfrm>
            <a:off x="4913707" y="2996952"/>
            <a:ext cx="3593481" cy="331236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7504" y="530677"/>
            <a:ext cx="8888515" cy="954107"/>
          </a:xfrm>
          <a:prstGeom prst="rect">
            <a:avLst/>
          </a:prstGeom>
          <a:ln>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uz-Cyrl-UZ" sz="2800" b="1" dirty="0" smtClean="0">
                <a:solidFill>
                  <a:srgbClr val="FF0000"/>
                </a:solidFill>
                <a:latin typeface="Times New Roman" pitchFamily="18" charset="0"/>
                <a:cs typeface="Times New Roman" pitchFamily="18" charset="0"/>
              </a:rPr>
              <a:t>МАМЛАКАТИМИЗНИНГ ЭКСПОРТ САЛОҲИЯТИ ОШДИ </a:t>
            </a:r>
            <a:endParaRPr lang="ru-RU" sz="2800" b="1" dirty="0">
              <a:solidFill>
                <a:srgbClr val="FF0000"/>
              </a:solidFill>
              <a:latin typeface="Times New Roman" pitchFamily="18" charset="0"/>
              <a:cs typeface="Times New Roman" pitchFamily="18" charset="0"/>
            </a:endParaRPr>
          </a:p>
        </p:txBody>
      </p:sp>
      <p:sp>
        <p:nvSpPr>
          <p:cNvPr id="3" name="Прямоугольник 2"/>
          <p:cNvSpPr/>
          <p:nvPr/>
        </p:nvSpPr>
        <p:spPr>
          <a:xfrm>
            <a:off x="123270" y="1412776"/>
            <a:ext cx="8856983" cy="5509200"/>
          </a:xfrm>
          <a:prstGeom prst="rect">
            <a:avLst/>
          </a:prstGeom>
          <a:ln>
            <a:solidFill>
              <a:schemeClr val="tx1"/>
            </a:solidFill>
          </a:ln>
        </p:spPr>
        <p:txBody>
          <a:bodyPr wrap="square">
            <a:spAutoFit/>
          </a:bodyPr>
          <a:lstStyle/>
          <a:p>
            <a:pPr indent="361950" algn="just"/>
            <a:r>
              <a:rPr lang="uz-Cyrl-UZ" sz="3200" b="1" dirty="0">
                <a:solidFill>
                  <a:schemeClr val="bg1"/>
                </a:solidFill>
                <a:latin typeface="Times New Roman" pitchFamily="18" charset="0"/>
                <a:cs typeface="Times New Roman" pitchFamily="18" charset="0"/>
              </a:rPr>
              <a:t>Жаҳон бозоридаги </a:t>
            </a:r>
            <a:r>
              <a:rPr lang="uz-Cyrl-UZ" sz="3200" b="1" dirty="0">
                <a:solidFill>
                  <a:schemeClr val="bg1"/>
                </a:solidFill>
                <a:latin typeface="Times New Roman" pitchFamily="18" charset="0"/>
                <a:cs typeface="Times New Roman" pitchFamily="18" charset="0"/>
                <a:hlinkClick r:id="rId3" action="ppaction://hlinksldjump"/>
              </a:rPr>
              <a:t>конъюнктура</a:t>
            </a:r>
            <a:r>
              <a:rPr lang="uz-Cyrl-UZ" sz="3200" b="1" dirty="0">
                <a:solidFill>
                  <a:schemeClr val="bg1"/>
                </a:solidFill>
                <a:latin typeface="Times New Roman" pitchFamily="18" charset="0"/>
                <a:cs typeface="Times New Roman" pitchFamily="18" charset="0"/>
              </a:rPr>
              <a:t>нинг беқарорлигига қарамасдан, 2013 йилда экспорт ҳажмининг ўсиши </a:t>
            </a:r>
            <a:r>
              <a:rPr lang="uz-Cyrl-UZ" sz="3200" b="1" dirty="0">
                <a:solidFill>
                  <a:srgbClr val="FFFF00"/>
                </a:solidFill>
                <a:latin typeface="Times New Roman" pitchFamily="18" charset="0"/>
                <a:cs typeface="Times New Roman" pitchFamily="18" charset="0"/>
              </a:rPr>
              <a:t>10,9 фоиздан </a:t>
            </a:r>
            <a:r>
              <a:rPr lang="uz-Cyrl-UZ" sz="3200" b="1" dirty="0">
                <a:solidFill>
                  <a:schemeClr val="bg1"/>
                </a:solidFill>
                <a:latin typeface="Times New Roman" pitchFamily="18" charset="0"/>
                <a:cs typeface="Times New Roman" pitchFamily="18" charset="0"/>
              </a:rPr>
              <a:t>иборат бўлди.</a:t>
            </a:r>
            <a:endParaRPr lang="ru-RU" sz="3200" b="1" dirty="0">
              <a:solidFill>
                <a:schemeClr val="bg1"/>
              </a:solidFill>
              <a:latin typeface="Times New Roman" pitchFamily="18" charset="0"/>
              <a:cs typeface="Times New Roman" pitchFamily="18" charset="0"/>
            </a:endParaRPr>
          </a:p>
          <a:p>
            <a:pPr indent="361950" algn="just"/>
            <a:r>
              <a:rPr lang="ru-RU" sz="3200" b="1" dirty="0" err="1">
                <a:solidFill>
                  <a:schemeClr val="bg1"/>
                </a:solidFill>
                <a:latin typeface="Times New Roman" pitchFamily="18" charset="0"/>
                <a:cs typeface="Times New Roman" pitchFamily="18" charset="0"/>
              </a:rPr>
              <a:t>Ташқи</a:t>
            </a:r>
            <a:r>
              <a:rPr lang="ru-RU" sz="3200" b="1" dirty="0">
                <a:solidFill>
                  <a:schemeClr val="bg1"/>
                </a:solidFill>
                <a:latin typeface="Times New Roman" pitchFamily="18" charset="0"/>
                <a:cs typeface="Times New Roman" pitchFamily="18" charset="0"/>
              </a:rPr>
              <a:t> </a:t>
            </a:r>
            <a:r>
              <a:rPr lang="ru-RU" sz="3200" b="1" dirty="0" err="1">
                <a:solidFill>
                  <a:schemeClr val="bg1"/>
                </a:solidFill>
                <a:latin typeface="Times New Roman" pitchFamily="18" charset="0"/>
                <a:cs typeface="Times New Roman" pitchFamily="18" charset="0"/>
              </a:rPr>
              <a:t>савдо</a:t>
            </a:r>
            <a:r>
              <a:rPr lang="ru-RU" sz="3200" b="1" dirty="0">
                <a:solidFill>
                  <a:schemeClr val="bg1"/>
                </a:solidFill>
                <a:latin typeface="Times New Roman" pitchFamily="18" charset="0"/>
                <a:cs typeface="Times New Roman" pitchFamily="18" charset="0"/>
              </a:rPr>
              <a:t> </a:t>
            </a:r>
            <a:r>
              <a:rPr lang="ru-RU" sz="3200" b="1" dirty="0" err="1">
                <a:solidFill>
                  <a:schemeClr val="bg1"/>
                </a:solidFill>
                <a:latin typeface="Times New Roman" pitchFamily="18" charset="0"/>
                <a:cs typeface="Times New Roman" pitchFamily="18" charset="0"/>
              </a:rPr>
              <a:t>фаолиятидаги</a:t>
            </a:r>
            <a:r>
              <a:rPr lang="ru-RU" sz="3200" b="1" dirty="0">
                <a:solidFill>
                  <a:schemeClr val="bg1"/>
                </a:solidFill>
                <a:latin typeface="Times New Roman" pitchFamily="18" charset="0"/>
                <a:cs typeface="Times New Roman" pitchFamily="18" charset="0"/>
              </a:rPr>
              <a:t> </a:t>
            </a:r>
            <a:r>
              <a:rPr lang="ru-RU" sz="3200" b="1" dirty="0" err="1">
                <a:solidFill>
                  <a:schemeClr val="bg1"/>
                </a:solidFill>
                <a:latin typeface="Times New Roman" pitchFamily="18" charset="0"/>
                <a:cs typeface="Times New Roman" pitchFamily="18" charset="0"/>
                <a:hlinkClick r:id="rId4" action="ppaction://hlinksldjump"/>
              </a:rPr>
              <a:t>ижобий</a:t>
            </a:r>
            <a:r>
              <a:rPr lang="ru-RU" sz="3200" b="1" dirty="0">
                <a:solidFill>
                  <a:schemeClr val="bg1"/>
                </a:solidFill>
                <a:latin typeface="Times New Roman" pitchFamily="18" charset="0"/>
                <a:cs typeface="Times New Roman" pitchFamily="18" charset="0"/>
                <a:hlinkClick r:id="rId4" action="ppaction://hlinksldjump"/>
              </a:rPr>
              <a:t> сальдо </a:t>
            </a:r>
            <a:r>
              <a:rPr lang="ru-RU" sz="3200" b="1" dirty="0" smtClean="0">
                <a:solidFill>
                  <a:schemeClr val="bg1"/>
                </a:solidFill>
                <a:latin typeface="Times New Roman" pitchFamily="18" charset="0"/>
                <a:cs typeface="Times New Roman" pitchFamily="18" charset="0"/>
              </a:rPr>
              <a:t/>
            </a:r>
            <a:br>
              <a:rPr lang="ru-RU" sz="3200" b="1" dirty="0" smtClean="0">
                <a:solidFill>
                  <a:schemeClr val="bg1"/>
                </a:solidFill>
                <a:latin typeface="Times New Roman" pitchFamily="18" charset="0"/>
                <a:cs typeface="Times New Roman" pitchFamily="18" charset="0"/>
              </a:rPr>
            </a:br>
            <a:r>
              <a:rPr lang="ru-RU" sz="3200" b="1" dirty="0" smtClean="0">
                <a:solidFill>
                  <a:srgbClr val="FFFF00"/>
                </a:solidFill>
                <a:latin typeface="Times New Roman" pitchFamily="18" charset="0"/>
                <a:cs typeface="Times New Roman" pitchFamily="18" charset="0"/>
              </a:rPr>
              <a:t>1 </a:t>
            </a:r>
            <a:r>
              <a:rPr lang="ru-RU" sz="3200" b="1" dirty="0">
                <a:solidFill>
                  <a:srgbClr val="FFFF00"/>
                </a:solidFill>
                <a:latin typeface="Times New Roman" pitchFamily="18" charset="0"/>
                <a:cs typeface="Times New Roman" pitchFamily="18" charset="0"/>
              </a:rPr>
              <a:t>миллиард 300 миллион </a:t>
            </a:r>
            <a:r>
              <a:rPr lang="ru-RU" sz="3200" b="1" dirty="0" err="1">
                <a:solidFill>
                  <a:srgbClr val="FFFF00"/>
                </a:solidFill>
                <a:latin typeface="Times New Roman" pitchFamily="18" charset="0"/>
                <a:cs typeface="Times New Roman" pitchFamily="18" charset="0"/>
              </a:rPr>
              <a:t>доллар</a:t>
            </a:r>
            <a:r>
              <a:rPr lang="ru-RU" sz="3200" b="1" dirty="0" err="1">
                <a:solidFill>
                  <a:schemeClr val="bg1"/>
                </a:solidFill>
                <a:latin typeface="Times New Roman" pitchFamily="18" charset="0"/>
                <a:cs typeface="Times New Roman" pitchFamily="18" charset="0"/>
              </a:rPr>
              <a:t>ни</a:t>
            </a:r>
            <a:r>
              <a:rPr lang="ru-RU" sz="3200" b="1" dirty="0">
                <a:solidFill>
                  <a:schemeClr val="bg1"/>
                </a:solidFill>
                <a:latin typeface="Times New Roman" pitchFamily="18" charset="0"/>
                <a:cs typeface="Times New Roman" pitchFamily="18" charset="0"/>
              </a:rPr>
              <a:t> </a:t>
            </a:r>
            <a:r>
              <a:rPr lang="ru-RU" sz="3200" b="1" dirty="0" err="1">
                <a:solidFill>
                  <a:schemeClr val="bg1"/>
                </a:solidFill>
                <a:latin typeface="Times New Roman" pitchFamily="18" charset="0"/>
                <a:cs typeface="Times New Roman" pitchFamily="18" charset="0"/>
              </a:rPr>
              <a:t>ташкил</a:t>
            </a:r>
            <a:r>
              <a:rPr lang="ru-RU" sz="3200" b="1" dirty="0">
                <a:solidFill>
                  <a:schemeClr val="bg1"/>
                </a:solidFill>
                <a:latin typeface="Times New Roman" pitchFamily="18" charset="0"/>
                <a:cs typeface="Times New Roman" pitchFamily="18" charset="0"/>
              </a:rPr>
              <a:t> </a:t>
            </a:r>
            <a:r>
              <a:rPr lang="ru-RU" sz="3200" b="1" dirty="0" err="1">
                <a:solidFill>
                  <a:schemeClr val="bg1"/>
                </a:solidFill>
                <a:latin typeface="Times New Roman" pitchFamily="18" charset="0"/>
                <a:cs typeface="Times New Roman" pitchFamily="18" charset="0"/>
              </a:rPr>
              <a:t>этди</a:t>
            </a:r>
            <a:r>
              <a:rPr lang="ru-RU" sz="3200" b="1" dirty="0">
                <a:solidFill>
                  <a:schemeClr val="bg1"/>
                </a:solidFill>
                <a:latin typeface="Times New Roman" pitchFamily="18" charset="0"/>
                <a:cs typeface="Times New Roman" pitchFamily="18" charset="0"/>
              </a:rPr>
              <a:t>. </a:t>
            </a:r>
          </a:p>
          <a:p>
            <a:pPr indent="361950" algn="just"/>
            <a:r>
              <a:rPr lang="uz-Cyrl-UZ" sz="3200" b="1" dirty="0">
                <a:solidFill>
                  <a:schemeClr val="bg1"/>
                </a:solidFill>
                <a:latin typeface="Times New Roman" pitchFamily="18" charset="0"/>
                <a:cs typeface="Times New Roman" pitchFamily="18" charset="0"/>
              </a:rPr>
              <a:t>2013 йилда қимматбаҳо металлар нархининг кескин пасайганига қарамасдан, </a:t>
            </a:r>
            <a:r>
              <a:rPr lang="uz-Cyrl-UZ" sz="3200" b="1" dirty="0" smtClean="0">
                <a:solidFill>
                  <a:schemeClr val="bg1"/>
                </a:solidFill>
                <a:latin typeface="Times New Roman" pitchFamily="18" charset="0"/>
                <a:cs typeface="Times New Roman" pitchFamily="18" charset="0"/>
              </a:rPr>
              <a:t>мамлака-тимиз </a:t>
            </a:r>
            <a:r>
              <a:rPr lang="uz-Cyrl-UZ" sz="3200" b="1" dirty="0">
                <a:solidFill>
                  <a:schemeClr val="bg1"/>
                </a:solidFill>
                <a:latin typeface="Times New Roman" pitchFamily="18" charset="0"/>
                <a:cs typeface="Times New Roman" pitchFamily="18" charset="0"/>
              </a:rPr>
              <a:t>олтин-валюта захираси ўтган йил </a:t>
            </a:r>
            <a:r>
              <a:rPr lang="uz-Cyrl-UZ" sz="3200" b="1" dirty="0" smtClean="0">
                <a:solidFill>
                  <a:schemeClr val="bg1"/>
                </a:solidFill>
                <a:latin typeface="Times New Roman" pitchFamily="18" charset="0"/>
                <a:cs typeface="Times New Roman" pitchFamily="18" charset="0"/>
              </a:rPr>
              <a:t>давомида </a:t>
            </a:r>
            <a:r>
              <a:rPr lang="uz-Cyrl-UZ" sz="3200" b="1" dirty="0" smtClean="0">
                <a:solidFill>
                  <a:srgbClr val="FFFF00"/>
                </a:solidFill>
                <a:latin typeface="Times New Roman" pitchFamily="18" charset="0"/>
                <a:cs typeface="Times New Roman" pitchFamily="18" charset="0"/>
              </a:rPr>
              <a:t>2 </a:t>
            </a:r>
            <a:r>
              <a:rPr lang="uz-Cyrl-UZ" sz="3200" b="1" dirty="0">
                <a:solidFill>
                  <a:srgbClr val="FFFF00"/>
                </a:solidFill>
                <a:latin typeface="Times New Roman" pitchFamily="18" charset="0"/>
                <a:cs typeface="Times New Roman" pitchFamily="18" charset="0"/>
              </a:rPr>
              <a:t>фоизга </a:t>
            </a:r>
            <a:r>
              <a:rPr lang="uz-Cyrl-UZ" sz="3200" b="1" dirty="0">
                <a:solidFill>
                  <a:schemeClr val="bg1"/>
                </a:solidFill>
                <a:latin typeface="Times New Roman" pitchFamily="18" charset="0"/>
                <a:cs typeface="Times New Roman" pitchFamily="18" charset="0"/>
              </a:rPr>
              <a:t>кўпайди.</a:t>
            </a:r>
            <a:endParaRPr lang="ru-RU" sz="3200" b="1" dirty="0">
              <a:solidFill>
                <a:schemeClr val="bg1"/>
              </a:solidFill>
              <a:latin typeface="Times New Roman" pitchFamily="18" charset="0"/>
              <a:cs typeface="Times New Roman" pitchFamily="18" charset="0"/>
            </a:endParaRPr>
          </a:p>
        </p:txBody>
      </p:sp>
      <p:sp>
        <p:nvSpPr>
          <p:cNvPr id="5" name="Прямоугольник 4">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3330" y="655821"/>
            <a:ext cx="7848871" cy="646331"/>
          </a:xfrm>
          <a:prstGeom prst="rect">
            <a:avLst/>
          </a:prstGeom>
        </p:spPr>
        <p:txBody>
          <a:bodyPr wrap="square">
            <a:spAutoFit/>
          </a:bodyPr>
          <a:lstStyle/>
          <a:p>
            <a:r>
              <a:rPr lang="uz-Cyrl-UZ" sz="3600" b="1" dirty="0" smtClean="0">
                <a:solidFill>
                  <a:srgbClr val="0070C0"/>
                </a:solidFill>
                <a:latin typeface="Times New Roman" pitchFamily="18" charset="0"/>
                <a:cs typeface="Times New Roman" pitchFamily="18" charset="0"/>
              </a:rPr>
              <a:t>ТАЙЁР МАҲСУЛОТ  ЭКСПОРТИ</a:t>
            </a:r>
            <a:endParaRPr lang="ru-RU" sz="3600" b="1" dirty="0">
              <a:solidFill>
                <a:srgbClr val="0070C0"/>
              </a:solidFill>
              <a:latin typeface="Times New Roman" pitchFamily="18" charset="0"/>
              <a:cs typeface="Times New Roman" pitchFamily="18" charset="0"/>
            </a:endParaRPr>
          </a:p>
        </p:txBody>
      </p:sp>
      <p:sp>
        <p:nvSpPr>
          <p:cNvPr id="3" name="Прямоугольник 2"/>
          <p:cNvSpPr/>
          <p:nvPr/>
        </p:nvSpPr>
        <p:spPr>
          <a:xfrm>
            <a:off x="499076" y="1333946"/>
            <a:ext cx="8177380" cy="5262979"/>
          </a:xfrm>
          <a:prstGeom prst="rect">
            <a:avLst/>
          </a:prstGeom>
        </p:spPr>
        <p:txBody>
          <a:bodyPr wrap="square">
            <a:spAutoFit/>
          </a:bodyPr>
          <a:lstStyle/>
          <a:p>
            <a:pPr indent="361950" algn="just"/>
            <a:r>
              <a:rPr lang="uz-Cyrl-UZ" sz="2800" b="1" dirty="0">
                <a:solidFill>
                  <a:srgbClr val="660033"/>
                </a:solidFill>
                <a:latin typeface="Times New Roman" pitchFamily="18" charset="0"/>
                <a:cs typeface="Times New Roman" pitchFamily="18" charset="0"/>
              </a:rPr>
              <a:t>Сўнгги йилларда экспорт таркибида рақобатдош тайёр маҳсулотлар улуши барқарор суръатлар билан ўсиб бораётгани яққол кўзга ташланмоқда. </a:t>
            </a:r>
            <a:endParaRPr lang="ru-RU" sz="2800" b="1" dirty="0">
              <a:solidFill>
                <a:srgbClr val="660033"/>
              </a:solidFill>
              <a:latin typeface="Times New Roman" pitchFamily="18" charset="0"/>
              <a:cs typeface="Times New Roman" pitchFamily="18" charset="0"/>
            </a:endParaRPr>
          </a:p>
          <a:p>
            <a:pPr indent="361950" algn="just"/>
            <a:r>
              <a:rPr lang="uz-Cyrl-UZ" sz="2800" b="1" dirty="0">
                <a:solidFill>
                  <a:srgbClr val="660033"/>
                </a:solidFill>
                <a:latin typeface="Times New Roman" pitchFamily="18" charset="0"/>
                <a:cs typeface="Times New Roman" pitchFamily="18" charset="0"/>
              </a:rPr>
              <a:t>2013 йилда умумий экспорт ҳажмининг </a:t>
            </a:r>
            <a:r>
              <a:rPr lang="uz-Cyrl-UZ" sz="2800" b="1" dirty="0" smtClean="0">
                <a:solidFill>
                  <a:srgbClr val="660033"/>
                </a:solidFill>
                <a:latin typeface="Times New Roman" pitchFamily="18" charset="0"/>
                <a:cs typeface="Times New Roman" pitchFamily="18" charset="0"/>
              </a:rPr>
              <a:t/>
            </a:r>
            <a:br>
              <a:rPr lang="uz-Cyrl-UZ" sz="2800" b="1" dirty="0" smtClean="0">
                <a:solidFill>
                  <a:srgbClr val="660033"/>
                </a:solidFill>
                <a:latin typeface="Times New Roman" pitchFamily="18" charset="0"/>
                <a:cs typeface="Times New Roman" pitchFamily="18" charset="0"/>
              </a:rPr>
            </a:br>
            <a:r>
              <a:rPr lang="uz-Cyrl-UZ" sz="2800" b="1" dirty="0" smtClean="0">
                <a:solidFill>
                  <a:srgbClr val="0070C0"/>
                </a:solidFill>
                <a:latin typeface="Times New Roman" pitchFamily="18" charset="0"/>
                <a:cs typeface="Times New Roman" pitchFamily="18" charset="0"/>
              </a:rPr>
              <a:t>72 </a:t>
            </a:r>
            <a:r>
              <a:rPr lang="uz-Cyrl-UZ" sz="2800" b="1" dirty="0">
                <a:solidFill>
                  <a:srgbClr val="0070C0"/>
                </a:solidFill>
                <a:latin typeface="Times New Roman" pitchFamily="18" charset="0"/>
                <a:cs typeface="Times New Roman" pitchFamily="18" charset="0"/>
              </a:rPr>
              <a:t>фоиздан </a:t>
            </a:r>
            <a:r>
              <a:rPr lang="uz-Cyrl-UZ" sz="2800" b="1" dirty="0">
                <a:solidFill>
                  <a:srgbClr val="660033"/>
                </a:solidFill>
                <a:latin typeface="Times New Roman" pitchFamily="18" charset="0"/>
                <a:cs typeface="Times New Roman" pitchFamily="18" charset="0"/>
              </a:rPr>
              <a:t>ортиғи тайёр товарлар ҳиссасига тўғри келгани иқтисодиётимиз диверсификация қилинаётганининг яққол далили бўлди.</a:t>
            </a:r>
            <a:endParaRPr lang="ru-RU" sz="2800" b="1" dirty="0">
              <a:solidFill>
                <a:srgbClr val="660033"/>
              </a:solidFill>
              <a:latin typeface="Times New Roman" pitchFamily="18" charset="0"/>
              <a:cs typeface="Times New Roman" pitchFamily="18" charset="0"/>
            </a:endParaRPr>
          </a:p>
          <a:p>
            <a:pPr indent="361950" algn="just"/>
            <a:r>
              <a:rPr lang="uz-Cyrl-UZ" sz="2800" b="1" dirty="0">
                <a:solidFill>
                  <a:srgbClr val="660033"/>
                </a:solidFill>
                <a:latin typeface="Times New Roman" pitchFamily="18" charset="0"/>
                <a:cs typeface="Times New Roman" pitchFamily="18" charset="0"/>
              </a:rPr>
              <a:t>Маҳсулот экспорт қиладиган корхоналарни қўллаб-қувватлашга оид чора-тадбирларнинг амалга оширилгани экспорт фаолиятига </a:t>
            </a:r>
            <a:r>
              <a:rPr lang="uz-Cyrl-UZ" sz="2800" b="1" dirty="0">
                <a:solidFill>
                  <a:srgbClr val="0070C0"/>
                </a:solidFill>
                <a:latin typeface="Times New Roman" pitchFamily="18" charset="0"/>
                <a:cs typeface="Times New Roman" pitchFamily="18" charset="0"/>
              </a:rPr>
              <a:t>450 дан зиёд </a:t>
            </a:r>
            <a:r>
              <a:rPr lang="uz-Cyrl-UZ" sz="2800" b="1" dirty="0">
                <a:solidFill>
                  <a:srgbClr val="660033"/>
                </a:solidFill>
                <a:latin typeface="Times New Roman" pitchFamily="18" charset="0"/>
                <a:cs typeface="Times New Roman" pitchFamily="18" charset="0"/>
              </a:rPr>
              <a:t>янги корхонани жалб этиш имконини берди. </a:t>
            </a:r>
            <a:endParaRPr lang="ru-RU" sz="2800" b="1" dirty="0">
              <a:solidFill>
                <a:srgbClr val="660033"/>
              </a:solidFill>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548680"/>
            <a:ext cx="8208912" cy="2862322"/>
          </a:xfrm>
          <a:prstGeom prst="rect">
            <a:avLst/>
          </a:prstGeom>
        </p:spPr>
        <p:txBody>
          <a:bodyPr wrap="square">
            <a:spAutoFit/>
          </a:bodyPr>
          <a:lstStyle/>
          <a:p>
            <a:pPr algn="ctr"/>
            <a:r>
              <a:rPr lang="uz-Cyrl-UZ" sz="4400" b="1" dirty="0" smtClean="0">
                <a:solidFill>
                  <a:srgbClr val="660033"/>
                </a:solidFill>
                <a:latin typeface="Times New Roman" pitchFamily="18" charset="0"/>
                <a:cs typeface="Times New Roman" pitchFamily="18" charset="0"/>
              </a:rPr>
              <a:t>КИЧИК БИЗНЕС ВА ХУСУСИЙ ТАДБИРКОРЛИК СУБЪЕКТЛАРИ </a:t>
            </a:r>
            <a:br>
              <a:rPr lang="uz-Cyrl-UZ" sz="4400" b="1" dirty="0" smtClean="0">
                <a:solidFill>
                  <a:srgbClr val="660033"/>
                </a:solidFill>
                <a:latin typeface="Times New Roman" pitchFamily="18" charset="0"/>
                <a:cs typeface="Times New Roman" pitchFamily="18" charset="0"/>
              </a:rPr>
            </a:br>
            <a:r>
              <a:rPr lang="uz-Cyrl-UZ" sz="2400" b="1" dirty="0" smtClean="0">
                <a:solidFill>
                  <a:srgbClr val="660033"/>
                </a:solidFill>
                <a:latin typeface="Times New Roman" pitchFamily="18" charset="0"/>
                <a:cs typeface="Times New Roman" pitchFamily="18" charset="0"/>
              </a:rPr>
              <a:t>ЭКСПОРТ ФАОЛИЯТИНИ ҚЎЛЛАБ-ҚУВВАТЛАШ ЖАМҒАРМАСИ</a:t>
            </a:r>
            <a:endParaRPr lang="ru-RU" sz="2800" b="1" dirty="0">
              <a:solidFill>
                <a:srgbClr val="660033"/>
              </a:solidFill>
              <a:latin typeface="Times New Roman" pitchFamily="18" charset="0"/>
              <a:cs typeface="Times New Roman" pitchFamily="18" charset="0"/>
            </a:endParaRPr>
          </a:p>
        </p:txBody>
      </p:sp>
      <p:pic>
        <p:nvPicPr>
          <p:cNvPr id="9218" name="Picture 2" descr="http://iqtisod.zn.uz/files/297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3411002"/>
            <a:ext cx="2176355" cy="1458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http://xs.uz/images/stories/bustonchinnisi.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5" y="3411002"/>
            <a:ext cx="2233095" cy="14829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4" name="Picture 8" descr="http://xs.uz/images/stories/afr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6872" y="4881705"/>
            <a:ext cx="2369305" cy="15733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6" name="Picture 10" descr="http://soliq.uz/upload/iblock/f13/f13bf0bb963f1d13e6225fbb71f5eb1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3785" y="4893917"/>
            <a:ext cx="2344075" cy="15611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8" name="Picture 12" descr="http://xs.uz/images/stories/hususi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16119" y="3411002"/>
            <a:ext cx="3360337" cy="30440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Прямоугольник 8">
            <a:hlinkClick r:id="rId7"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276414"/>
            <a:ext cx="8784976" cy="6347892"/>
          </a:xfrm>
          <a:prstGeom prst="rect">
            <a:avLst/>
          </a:prstGeom>
          <a:blipFill>
            <a:blip r:embed="rId3"/>
            <a:stretch>
              <a:fillRect/>
            </a:stretch>
          </a:blipFill>
        </p:spPr>
        <p:txBody>
          <a:bodyPr wrap="square">
            <a:spAutoFit/>
          </a:bodyPr>
          <a:lstStyle/>
          <a:p>
            <a:pPr indent="361950" algn="just"/>
            <a:endParaRPr lang="uz-Cyrl-UZ" sz="1050" b="1" dirty="0" smtClean="0">
              <a:latin typeface="Times New Roman" pitchFamily="18" charset="0"/>
              <a:cs typeface="Times New Roman" pitchFamily="18" charset="0"/>
            </a:endParaRPr>
          </a:p>
          <a:p>
            <a:pPr indent="361950" algn="just"/>
            <a:r>
              <a:rPr lang="uz-Cyrl-UZ" sz="3200" b="1" dirty="0" smtClean="0">
                <a:latin typeface="Times New Roman" pitchFamily="18" charset="0"/>
                <a:cs typeface="Times New Roman" pitchFamily="18" charset="0"/>
              </a:rPr>
              <a:t>Бу </a:t>
            </a:r>
            <a:r>
              <a:rPr lang="uz-Cyrl-UZ" sz="3200" b="1" dirty="0">
                <a:latin typeface="Times New Roman" pitchFamily="18" charset="0"/>
                <a:cs typeface="Times New Roman" pitchFamily="18" charset="0"/>
              </a:rPr>
              <a:t>жамғарма </a:t>
            </a:r>
            <a:r>
              <a:rPr lang="uz-Cyrl-UZ" sz="3200" b="1" dirty="0">
                <a:solidFill>
                  <a:srgbClr val="0000CC"/>
                </a:solidFill>
                <a:latin typeface="Times New Roman" pitchFamily="18" charset="0"/>
                <a:cs typeface="Times New Roman" pitchFamily="18" charset="0"/>
              </a:rPr>
              <a:t>Ташқи иқтисодий фаолият миллий банки</a:t>
            </a:r>
            <a:r>
              <a:rPr lang="uz-Cyrl-UZ" sz="3200" b="1" dirty="0">
                <a:latin typeface="Times New Roman" pitchFamily="18" charset="0"/>
                <a:cs typeface="Times New Roman" pitchFamily="18" charset="0"/>
              </a:rPr>
              <a:t> ҳузурида тузилган. Барча ҳудудларда ўз филиалларига эга.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Ушбу жамғарманинг асосий вазифаси мамлакатимизда ишлаб чиқарилаётган маҳсулотларни экспорт қилишда зарур ҳуқуқий, молиявий ва ташкилий ёрдам кўрсатишдан иборат.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Жамғарманинг ўтган қисқа даврда </a:t>
            </a:r>
            <a:r>
              <a:rPr lang="uz-Cyrl-UZ" sz="3200" b="1" dirty="0">
                <a:solidFill>
                  <a:srgbClr val="0000CC"/>
                </a:solidFill>
                <a:latin typeface="Times New Roman" pitchFamily="18" charset="0"/>
                <a:cs typeface="Times New Roman" pitchFamily="18" charset="0"/>
              </a:rPr>
              <a:t>153 та </a:t>
            </a:r>
            <a:r>
              <a:rPr lang="uz-Cyrl-UZ" sz="3200" b="1" dirty="0">
                <a:latin typeface="Times New Roman" pitchFamily="18" charset="0"/>
                <a:cs typeface="Times New Roman" pitchFamily="18" charset="0"/>
              </a:rPr>
              <a:t>тадбиркорлик субъектига умумий қиймати </a:t>
            </a:r>
            <a:r>
              <a:rPr lang="uz-Cyrl-UZ" sz="3200" b="1" dirty="0" smtClean="0">
                <a:latin typeface="Times New Roman" pitchFamily="18" charset="0"/>
                <a:cs typeface="Times New Roman" pitchFamily="18" charset="0"/>
              </a:rPr>
              <a:t/>
            </a:r>
            <a:br>
              <a:rPr lang="uz-Cyrl-UZ" sz="3200" b="1" dirty="0" smtClean="0">
                <a:latin typeface="Times New Roman" pitchFamily="18" charset="0"/>
                <a:cs typeface="Times New Roman" pitchFamily="18" charset="0"/>
              </a:rPr>
            </a:br>
            <a:r>
              <a:rPr lang="uz-Cyrl-UZ" sz="3200" b="1" dirty="0" smtClean="0">
                <a:solidFill>
                  <a:srgbClr val="0000CC"/>
                </a:solidFill>
                <a:latin typeface="Times New Roman" pitchFamily="18" charset="0"/>
                <a:cs typeface="Times New Roman" pitchFamily="18" charset="0"/>
              </a:rPr>
              <a:t>56 </a:t>
            </a:r>
            <a:r>
              <a:rPr lang="uz-Cyrl-UZ" sz="3200" b="1" dirty="0">
                <a:solidFill>
                  <a:srgbClr val="0000CC"/>
                </a:solidFill>
                <a:latin typeface="Times New Roman" pitchFamily="18" charset="0"/>
                <a:cs typeface="Times New Roman" pitchFamily="18" charset="0"/>
              </a:rPr>
              <a:t>миллион доллардан зиёд </a:t>
            </a:r>
            <a:r>
              <a:rPr lang="uz-Cyrl-UZ" sz="3200" b="1" dirty="0">
                <a:latin typeface="Times New Roman" pitchFamily="18" charset="0"/>
                <a:cs typeface="Times New Roman" pitchFamily="18" charset="0"/>
              </a:rPr>
              <a:t>бўлган экспорт шартномаларини тузишда ёрдам кўрсатди</a:t>
            </a:r>
            <a:r>
              <a:rPr lang="uz-Cyrl-UZ" sz="3200" b="1" dirty="0" smtClean="0">
                <a:latin typeface="Times New Roman" pitchFamily="18" charset="0"/>
                <a:cs typeface="Times New Roman" pitchFamily="18" charset="0"/>
              </a:rPr>
              <a:t>.</a:t>
            </a:r>
          </a:p>
          <a:p>
            <a:pPr indent="361950" algn="just"/>
            <a:endParaRPr lang="ru-RU" sz="1200" b="1" dirty="0">
              <a:latin typeface="Times New Roman" pitchFamily="18" charset="0"/>
              <a:cs typeface="Times New Roman" pitchFamily="18" charset="0"/>
            </a:endParaRPr>
          </a:p>
        </p:txBody>
      </p:sp>
      <p:sp>
        <p:nvSpPr>
          <p:cNvPr id="4" name="Прямоугольник 3">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0375" y="692696"/>
            <a:ext cx="8216081" cy="1938992"/>
          </a:xfrm>
          <a:prstGeom prst="rect">
            <a:avLst/>
          </a:prstGeom>
        </p:spPr>
        <p:txBody>
          <a:bodyPr wrap="square">
            <a:spAutoFit/>
          </a:bodyPr>
          <a:lstStyle/>
          <a:p>
            <a:pPr algn="ctr"/>
            <a:r>
              <a:rPr lang="uz-Cyrl-UZ" sz="6000" b="1" dirty="0" smtClean="0">
                <a:ln>
                  <a:solidFill>
                    <a:srgbClr val="00B050"/>
                  </a:solidFill>
                </a:ln>
                <a:solidFill>
                  <a:srgbClr val="0070C0"/>
                </a:solidFill>
                <a:effectLst>
                  <a:glow rad="139700">
                    <a:schemeClr val="accent1">
                      <a:satMod val="175000"/>
                      <a:alpha val="40000"/>
                    </a:schemeClr>
                  </a:glow>
                </a:effectLst>
                <a:latin typeface="Times New Roman" pitchFamily="18" charset="0"/>
                <a:cs typeface="Times New Roman" pitchFamily="18" charset="0"/>
              </a:rPr>
              <a:t>ҚИШЛОҚ ХЎЖАЛИГИ</a:t>
            </a:r>
            <a:endParaRPr lang="ru-RU" sz="6000" b="1" dirty="0">
              <a:ln>
                <a:solidFill>
                  <a:srgbClr val="00B050"/>
                </a:solidFill>
              </a:ln>
              <a:solidFill>
                <a:srgbClr val="0070C0"/>
              </a:solidFill>
              <a:effectLst>
                <a:glow rad="139700">
                  <a:schemeClr val="accent1">
                    <a:satMod val="175000"/>
                    <a:alpha val="40000"/>
                  </a:schemeClr>
                </a:glow>
              </a:effectLst>
              <a:latin typeface="Times New Roman" pitchFamily="18" charset="0"/>
              <a:cs typeface="Times New Roman" pitchFamily="18" charset="0"/>
            </a:endParaRPr>
          </a:p>
        </p:txBody>
      </p:sp>
      <p:sp>
        <p:nvSpPr>
          <p:cNvPr id="4" name="AutoShape 2" descr="data:image/jpeg;base64,/9j/4AAQSkZJRgABAQAAAQABAAD/2wCEAAkGBxQTEhQUExQWFhQXGBsaGRgYFxseGRwaGh8dGB0cHh8cHCggGBolHRccIjEhJSkrLi4uFx8zODMsNygtLisBCgoKDg0OGxAQGy0lHyUsLCw2LywvNSwsLCwsLCwsLCwsLCwsLCwsLCwsLCwsLCwsLCwsLCwsLCwsLCwsLCwsLP/AABEIALABHwMBIgACEQEDEQH/xAAcAAACAwEBAQEAAAAAAAAAAAAEBQMGBwIBAAj/xABIEAABAwIEAwUEBwUGBAYDAAABAgMRACEEBRIxBkFREyJhcYEykaGxBxRCUsHR8GJyguHxI5KissLSFSRDsxYzU3OT4hdEVP/EABoBAAIDAQEAAAAAAAAAAAAAAAIDAAEEBQb/xAAvEQACAgEEAQIEBQQDAAAAAAABAgARAwQSITFBE1EFInGRMmGBocEUI0LwFVKx/9oADAMBAAIRAxEAPwDca+rlTgG5A9aj+tI++n0IqrEkkr00K5j2wRKwJtew+NTDEo+8n3ihBB4kktfVCvEACQQbxY16Hx1orEklrh1MgiuTiE9eU+lefWUyBO4n0/RqiRJFOAdUcO3pQFEoGoayne/IHrULWJX2vfSEAXIS4s77EjswCCY5+m9T5G6260rTcJWtN/BRA+AFR5g0hpOrRJn7xEnz5WqlJCy6swlWYNyZSmQJO+3npgbG29q4/wCMICgnuAkmL2tFyYtuKDDgBUnSLjUSXDcm2mCJsEi58K5CEgiIHaDUs9oO6QBA2vvzjnV2ZdCPsA+FokdSPcSKJpJw8+SFgkElU2IMA7Axz7tO6imUZ9ULerWqfZhOnzvP4VNXlFKntfV9X1SSA5o3KZHKleGxRqwLSCCDsbVUMWhbSykKNut5HI0rIl8iEDHDeIJJtReGemaqicxcB5VK1mqhe9IKm4dipaG3L+cj8aBxZBUQeR/n+NJ3c4VYybGfZO/uoR7Nlaib3/ZP5UBRjLBAhWLdgK8yPeKXfXdTRkH2fmKi+vlWoGTz9k0DhnzBEKvI5dT40S4+OZGeFP4lXZk9Uj417gU94j1/ClqnVdkLGNPUcq9OIUNJg+8Ve3iCDHamwVTFrDbn/Svk4ktiQJSLx9oDYx1GxikjmMWIEWJncUMvMF2kK5jcfnQHETD3wZTWrFPbhLnfvI3gEeMEbULmqQkACwM+6dz61PicYqyo26mlinSpetXp4Dl+dOokgn2qDclTck3gEQPhWlfRq5/ZvJ6LB94/lWZMG3r+vnWgfRqu76Z3CT8xT1iXlS+kEzj3rj7G3/to/XrVXxbEJ1RzHxpnn+PDuJdXNiRE9AkJHrahcQJaUehTWljWJZiUf3mm1oaSNkp91S6qhUq9fdpWSpqnGMulXlPuo5pCFIB0pvB2H5UCtUj9frnUuTuf2cfdJHuqoUnOEbJWNCbgHYdI/CvE4ZEgxF0myjzlJ5+Nda++PEEe69cLNj5H4GRUoSSRODRCbHmk95X5+FQN4VENEzYlJ76vLr1FFlftehoMq7qx91WofBX51KkkPBWGCDixe2JWNzEGFCxP7VMs9SOzTIkBSTBFjQXDiv8Amcanqppf99Ef6aY50mUJB+8KYksnifYDBJ0A6RJvt1r3DI1awRcH4/oVG2+QLlRHgRXuIfbZSVKUUjfe5imQYJr0ujkSkz/CQf8AUafA2qgYTi5rFYjs2mzDZP8Aaj2SCI0k9Zg+hq1nGlGGcXzQ2tQ/hBP4Uo/iMMdSl8eccKQ4pjDq06bLWN55pT0jYmqJ/wAXenVrcnfVKvnXGUNl0qfUCs6jAtM7lXetuatCsWrsdjr29kTHypbZaNTUmn3LZjDhLjpYUEYhWts21HdJ6zzFaclUiRcHnWB5nhChPbJBTB7ySBsefdtvWycIvBWDw5BmUD4WpoIIsTO6FTRhuZZkhkArmCYECdhP4UrznS6ntGzOiyvIwR7p+JqDjXEo7NKdQ167DnEEGlGBzSEuApspvRvzAgH3WoGejRjUxb0sdyHECDNdIVRbmDVpBAkEAjyI/C49KCVKd6hXzEdGp04qhyb+lSlVDz3qCpc4NlGoGzBPnU6vaND8zQwpwf8Ay1DoTURnSPCKlUqyxa9cINoipKngPeHlQb4iT0NEtKvtsIoZ4+1Vy4HjBqB6bxQb1h6Sfwo99UiaVYhe8frxq5JLhxsKu30duw8vxb+RFUfCK7wm/hVv4FJTiRPNKhHxpqdxbjiZ2VSVHqf186OS0exM7KUI9JHzpad/CasuHYCsG0Y5r9YX+H41p1BrGPrMeEXmP6zT3DURcqtcccRPYVLYYbC1LJuqSBEWgESTNS5DmqnGUqf0Nu7KTMeREnpym1YWcDszUF8yxNLnUK8yx2FrHWD+B+VBMYpMkyCBvF7z4c67wi9TsovY+ceRvaaH1FsC4VRw4qNJ8a8WvvJ8/mIqF1dqjectPQijJlAQxpVk+Ue6oZhZH3h8q8K7H3ih3nbzUuXUmyAxi3P2mUf4CU/jTvMkyEg9armVOxjEeKFj8asGMEqb6SSb8gCelMxniQ9QLHYtGHQp1ZAAEidh4msizfOncwdXJKWAYjmrz/LYV79ND7r2ISzr/sUpSsIjdZ1AlR8AIAqsZFj4b0haAUgatXqPL+tOBF1BKnbcvmSYtLS0AyloESEDmPtRNz1NOOIONWm2nWhCm1srSDcOErSdhygnc2rK3+JyDCRq8dh8qsaMiTHaOALUohSiTIHUDlH5CgfaIWNWbufcJO/8t3bkFUjxn8qaa1xznpInzmPxqvYdRZeUhNpAVp235+Pn4UcMycUdKUknoE3+cVgb8c66OPTEZY96WVhexTcJEn0603y3iQ4PLmm03eKSrSfshRJE+EEbbzSrCYEBJXiFJAFyCqyegJ5q8KQZhnbSlqDY0twlIt7Ucx0Fhv0rVh4Ewal9xltDKlIU6tWtwiZOwiFQOm0V1hnwtIUnpSDDZypbQ/tmQCCNKrKtbaqzgM6cbAQlUAeAq86WARA0ubYSG6mj4LigtYlLSzDRi52AI9pMcpEEetXdWHQ4kKsQRII5/nWBv5iVOIWTqgmfURWmfRxnCjrYVMLBUg2soC4v1ifQ0aD5eYpyC5IlkcytJ6e78oodWTj+ivzBqyuYYEWsefSgcQjSYJFhJuNuvlQlRJZiQ5Mnnq9Cn8qhGSC86/eimpcgxUiFeNDtEu5Xl5Km/tg/vJ2qJeTRsVe5P+6lg+kJteYjBob1NlRb7XV/1ACbDYokRM7zVpeNUVAkuV53LFg2v+vM0C9gXAT3CSeQqxuExQinFdJqqEu5WsVgHyLNEeo/OljuWug3THW4q6YhZI50uU1Ptez90bk+NShLuIsCzpUCUkj0kirTw8IxDaogFRt0BmB42oENSZ9/gByFNMHCVIJIEqGm8Seg6mKNIDTKFLqy5LiFLwKSRGlSxH8dVFa71dMK+gYfSj2RAJF4UAjUPeTTtUfkH1mfAP7hjbPGXi626b6CdLQ5jmNpnxrvB4/tnA2ppSDEgEb/ANJonLUuocVq/tCU7qtHjbcflXmLfdZfS5oSrWNMREbGRPlXkM2ZnNNya7mxQOL6kyQpl5J7Md4aQJ57ztyinTTrupJMIAI7yRtyvO46+dV7HYjEFba+7ZQtcG+9wN+fpTDE4d9QkqgdP1vSsblWUy2qjXvCMxzdIWGwqFdpp8DAKjB2MhPuNFh8FG9VLFrv2atCgskEnmEmxgja4gzvI8z81SV9kpx0pCEwNCtAj9oJia7i6xbAbuLEejGDSKQ8WZqUYR9SFQrTCSNwVEAR43rjNVleDKmVttraUCtajdTZBG0EzqI8LCq21nTbbbzOIW0t1cBC9TsNkgnUpKGSmxItuNNa1bdyI0IT4iXKc+xLb7a14tSezcRq1LvpKgFiIvCZkb1r/FvHuHwpaASp5bidSUtkAhJ2JnaeQ3selYG7iVyoDSqCQFJuDciQeYMSDXzOOdbATz5d3l0vypwNDiahp0ZhfUs3ETr2Z4l1bSuyCW5Sh2xUWwSoBQB78SYkC1UMC1udN3HHnTyGkKNyE7CTckXjlzoXD4AkA3g9BJHyow/kwMulIbagMEq1cNcYdkkNOgqQLJUNwOhH2hVbx2GU2oBQiQFCeYOx+FQIoioYczKCVM1Nef4JwAqUiY3NiPLmPSosTxjh20FLQkxaAYnxJrNknxq9cJ8HpfbDroJChKUiQNOwJIve9ukdazZjjwrvcxgZm4Ea5RwuvFoQ/iVqUFAKShNkgKuOXtQfjUuecFN6W0sHQsKIXqWTqSegj2h05z4U3fDuFZQhoyBCAlRvFgL9akTh31LS4oiU8o8I3rhNr8y5C18HoSUDFaOCWQkSFC1zqVfx8D5Wpc/wO2X0htwqb0ytP2kqmwn7pF58/On+M4iUHOwKSHI6WjrNRsYd1KlOJUQpQEztaYoE1mpX8R5PVyiFBuSP8GYTs9OgtqP2wtZI8gTBta/wrv6N8SG8Q5g1wVNLcCVCLiCFGendBH75rzA4jEPyFQkC1rzE/lTHIclbaxiMQe453gq6oWVJKZIUTpMwbQLbVu0WtYN6eY8wcijsTQQukvEiyGMSRv2XU9DyijMuzRD06NVuREHpNAcVK/5bE/8At9fA12lYHkRZmHpx3ZLUpCdxpElQgwJI0qF5mOVOnOKlM4LCrcLi9ZWlxQWQtQSVWSZsdKxf9keNVTHKIVakuY4xSwlBJ0Ng6RyBUZV7z8qjJcimp5l2LDOIbeSDCFhQE8gZitkwvGLKyqQdIXpCrEKH3h4cqw8VZMlfQ2ydSVLWtUxq0oSkeV1LJHkBHOhyjatx2HE+Z9qjmav/AMdw6lhtKyVmYToUT3Zn2AelMMJhi6VBuCUxIuCJ2kEAist4fzNlvENOK7RpSbFUBQvYmN5v5W2rTmeMcNh5cdxSnGnQOy1JCnLKUFHQhAKUWEEgA8ppS88+IeTTZMbbSDcmxGRPfcJ8j+opXnbBwrRdeSQlJSkgEFUqsLTVlyfjXA4pfZtPDXySpJQT5BaRqPgL1VfpdzVk4deH7RIcK0K0SAYTeSAJ6ETvIp21e4rY97a5lRxfF50r7JCUkRBV3jcxMbcxvNL8kx7r2KaLrwJBk6o1EQTAMQB4Aiq0slMERChyMiDy33pvl+BStSFpSU6USs6/aWNRBEiwiJSOhuJtZoJxF7SD80BwraluJQkSoqAAne+1WzLHUoacQEx3tpm8q1Gf3gfdVQw7ykLC0e0Lpvz5fGmnDeKVAC7RIuZ2nnzkkn1osw3ACLxkDcZogefbd5K1eYiPPcXrzMy+FJeJT3QYTG5PjyoLGZm+g9qROlJEfHc+VdYxzEPttqkNyUkJN4k89hXi6awxquptoEceIwxrTykIUVEK1AgAWn8aIxXb6IU6AIk7D53ofMMC6oBPamY1Db7MfyoPBNBxpSnlkr7wATq5SBMWkxzoB0GkUXa1zK4+l5b4b1QG5gpM6p5+G1ODhtKgXnJQLaeexM2PK1rbzeIpbmzKG8QNKyLx4ERY+8mh8Y4VyAhao9lWuBIN5EXEeIrrY13EHxUHHp8uRqQXUX57ii44sJKi2FHTEDynkfOgErcUCUoTJnvQSTO5JO58aFxzq0Ep5+G166wWZLSkIJIPTyrqKCq8Tt4sWJW2t7c/WcIU61De5m0DnUyELSvWtIIi4rvAY2MQFuCUQQTFvM/rnTrP8U2WYb0ybwnf9HpQtkIaq7mjDhx8tfR4/wB8xZiX9aQG0xM2FBYF54nsxIgbeH40xwuOQEJMIBjpf+tA4nMyHQ4mRaDHIflVqSRUdmKWHLfWvadOZGpcalQZgKUYTc7eXypI40pJII2Me61WJ7FuOJ2MTNEZTkzmICghCbpIKlbXEW8aNc+xbczm67SYr3Jx/MG4R4ZVjFKJOlCTEjcmJgeA/Eemkt4N3B4aG1aw2mwNiQPx/KkvDLbuWoUl4CCZCkzHra1NMxzdx1o9kgrKkkA7D3mK4mr1D5slDlPHtORVDiLv+J4nEBC0tFSQoEyReN4qyOcQoJ7OO+R7MX8/50PlOYMobQhXdWAAU1AjHtHELUpJHdABIi1yRMVhenJtaq41RA8S259YS+WwW0pIJmSJIMx0tTFXETbqCGxq6xyPSicZmTJSdJiAfH+tJuHH2dCjt3lcuZJ3qEgrZBscSgviCZfxE7hC72jSghS5SRe5EQY8vjVkRjHXgCUhItv74pJn+IQtBS2FKuDAE7Gadoz1lCUiQPA7z5bzUyMOGVeYSrakQ1lxTStTZA1SAkme9BIHKdUETa4jnSLOuKMR2JL8dk4oI1NNmFSDIMrOggXA5+hr7NsatxMNoMzzIHOZod/LXHELacIQFRqHQghQPidiPOurpdUQoB4isYAfkWJScwfbgHVCiYO+neAZ8p3phluQMadSkJ7PvFbi1+wPsmD7W+wEmBYzTVzgpjtOzdfU2dMyUSlQJgFJjSoSL3BHMCk3E62WkJw6MQHe8CsBKhEbSr2VbzArqbmqa3w4mygY+jK1nbTJecVh1HsiZTqRpHUgATCd4nw2r3S42225H9mqUhQIIkbpMeyrnBvBoh4NxcQKTN44glvWvsSrUUBR0lQEBWn2SqLTFXv3rRmr0Bpcish5PEP+sLdIbQCpSiAANyTyr3MGl4dwtuQoxZRuCPA+BkRyIrgONgKKFFJSJHX0I2NEHMHcW0hLigoNlRClRrlW41ROmw7u3OgFAczTk9R8qhSCeYIvHXRohtQUIVqiJjc9KIGISolS5WtW6iu5PWeYrhZOGUlwIQSLpKkBQMeCu6fUGok4dKrlYk32IHygCoSCstBkXOQwHUY5ayl3tEQSlKFuWN5SLHx8q7yYpbQ6+twEhKm0Ngkr1OJI1QLBABMkxeBeq7iinWJFucc6macbBBGoR5U9HpanO1OEZcpJ4qMMIdaoEg9I5b8vCp8GrSExymPj+M0Lh8cJJCUgmYttPSnHE4S24htMdxtKVRtruVedz8KtchZwDMmr0mPFj3Y/MaZjxml5vTISo8jt8qNxHGAdQlAW2FWAid9hFutI+K8hKsYE4dACHE6wAISgAAKJjZIt76sfDnACEBvEKW4pwHUhGkBBjneTv48qzP8AC9Oq8fWZ0y/aNcPgsQpvUSJjkDt602y19vRcaVJtFuW/wpmMQpCYUkiBB/XrVax2Ud84hTqQjUAUhW/LYpnn+r15xdHqMu7cu0Cz1+06K5MSHg9yDN8Kl5yQ3qSBvAj40kzvAJZSFtrMEwUcwd/wrQEFAT3SPTeqTxThA8vuqIgzpTuo7bwY58qL4fkfJlGPkRrZDhBdZQsY+4FqUUFI6lP8rUKzmEu6lQTHOnuJxKAo6A60RbSNJg+pB95pWc5dFiGzG8oEmvThaFTKdU972kuMx0oIgAb2FEZF2ZaEgkje9DJxwULsNH+EflRrOttSZwyWkqIuUESCYN1Dxpbj5amvF8SAy768VGuUcMOvqLhQA0R3STExzgXjxqHP8gcZSE6CQZumTPnaRWzYJlOhFgLCw2FuVLePUgYN1STCkp1JPiP1HrXHT4i5yD2uoWXMbJruZLgUu9nCmyLRcAfOrTwHmaGWilxMKKjuORPWqG9jHCLnvTvJ26ec/Oo28U5yVHpXQz6UZUKk1EZdc2RQreJqPFWeMrbAJBkgGNt+XpR7WLZSB+hWTHMXRbWTbnFHZbj3HFBOoA8rVjb4bSjnqZ7Vpd2VNu4lSjAUlIA9SelH5gy2UEFQIINVzC5G8TqBRJ5wZo1WQYg80+80l9OL/FCOIkVC+EMpbDZVIkqNzvAJAHwrzijKW9bRBA7wmDEjoaFw+SYloQgpAmdzQebZdiFJhwo0+ahcUBwN6m7dCGEngCXBlpoJHeG3SqvnLbH1phaoBSVAH0P86QrZxHJaSB4qNEDBBYSVd8jY+Ph0pC4BiO4v79TZi0GTLYAr6y74fGYbTGqT1tVezziQJVoTKjA0kbkCYB99vKkGYZU5ZbakSSZSoXHORAggz52pS+2+gytSAJvAv/luR0rXptIvYawfEy5MD4XpuxJ83zorb7NxXfQqUDVdIVAVHUwBYdKRKYbP248xRy8W3s+2Q6dyoRPQ8oHjQjrbBuFKSPO3oVC/vrrqNooR2HKEUhoElMnSVQnxqXEZdCSe6R1B/XWvU5egklDt/wBqPw/Ku1YByI1IP8UfMCiuGuVCDuEX4PDlZjfyo76otlJUBYda+wWEebPsnzSQfka+zBLykxoWZ/ZNUTbV4jcL4kw7/wDL95w6XHkCQdI2jahQFBQQB+dTMIdCY0LH8JrhwOqWFaFkjnBmiA8ReTMrAOSd3E7cytZMkGfKhSwrXppvpctCVetvmaGOXuFckoSP2lj8Jqlf3l6hMAoqfPM6weXAKT2kFE3hQBjwJm/oamfWOzQBEgm45g7T5VwcEf8A1G/TUfkmiG8vTBBK1fupj570S5KNmZ83pFCqzX8JlnZqUpY1KKChCbm0pMQP3R5xTvK3lrGhUJWkQAe6SBbUEjb8KKwYQrvyNpk/LwrljDhZDiiLeyQBIHnFNssbJnK64Akww50wpPnBuQN5nl5UoyvCNurWtd0hZCBuITaffNT5u873UNr3JmRJ0jc8uZA57jepMmyTsApSdWpfeVrJMny2R6R8KPaaqLDDuCcSNNMtFYFh7UD3ze3nSjhZ5tRVJgG4THXxN/nVhRhziky+gITqMN65Bi0kgCbgkelA5tkzbabd0JuCNxHT8qtUUm65kLECvERcR5RhXXwXEu6QIUprT8ZF+XO1ZpxPh2UPnsA52UWLsaiRubbA2gG9bS+hKsLKfaKCSARaBWVcRZesoJ3AMnw6nyqyL5kBPUbfRJlKH33HFiQ0E6QdtSpv6BPxraHMGhQhSQR4ifnWMfRCXkPLhpwsuJErCTpCkyRfnMkW8K2ptKynY+tq89r8eVtRwCRXFToYtoxiVLMMY7h3C00gKTpChJ2BJEeVrVPhcKca0frCYQfsAm8cyRBjwr57DvF9ZKNwAk6hB/Iyrbwp1kzakNhKxCgLiQfl51gOjygghDc0nKuzsShcYcAtJZU5hwUrTcpkkKA33Jg1maG6/QudYgaCN7bdZ5VSsTkSEsnU2TNpI2m2/KJrqaXNlVSHBMyNiBNiZm3hFEzG16kwSChaVWsZNbZlORNNNAJSPZieZrO+JcClGIVpgA3gdaZi1YysVAhHHt5llyjFyBT9p2s6y7FqBgXA508YzZQ3Fus0jNtRqJm7FifItqJa3XhVZzVwLdIWbJAgekk1C5minSQhUAdNzSfNnlgjvSra/jWTKwb5B3Ojo8BU726jdC203SYI2MUgZzfQ6pCbiZEC19/DeusyQpDZVvbfztVUax/Zr1CT4TvVafT71MbqtcunyqtcHv6S6/WVlQUQAJg25E8vGkHFmNDS0Ab3JgkWFuV6sYx7KmQsLG0+oqoZlg/rTmrtE69Ow6DnHrNaNCwQneKqK+IJ61Njr/eqgWFzZTjhSkQVjTYAwB3rzy8aduYltLSCtZKUoINpCvCOvet/Ku8x+jl7DYcYn6w3JFmwlWpWrYSSBcQfChxkS3Wm0uqIgSQBeTESfAfOu1a1c4IyVcNwGV4d1KSUJMgHbremjPBuGVskp8lKHyNLME0cPpRMgCAT0qz5fiq4WpbLjY7WM1Y9rC6gSeAmjspY/jP418Po7T9l1wHz/MVacNiKPbdrF/V5x/kYRRfaUk/R8v8A/oc9yP8AbXivo+cP/wCyuP3Uf7Kv6V1008FAETB6gg+41Y1uf3/aAVHtM9//AB0rniHPQI/21yPo4HPEPH+IflWjlVQukAXpyavMfMSwExbi/J0YUpQlxxSiJMuHbbYRz+VVdLqiSNRM9STtfnTnjDMC9inVAGAdKehA/nNKMEjvgc/5GvUYBWFd3c5mRm3n2m7LwDikKWlfYpkggpus7WSCQKmyjHP9ophSB3QO9Yb7SJMEx191RJ4uw2hPe0qsdK5EEDoY6xXeS8S4R1a9K0oXGpRV3ZNgZJsYmBHKIqyblgEcRinLVFxLhKtSTYzETYgAb/Gpk4h/WE60lPORe86QI32P92pn88YCLOCNj+t9qpmc8XIaxjC2lJLaUqSuRPtRvGxtI9esUwHi4uualjZD7DhSChwKMgaTKZ3lU7b0r4m7d4IASlKVqSAQqyrzAP6sDRWJ4owwbnt2tRtdeopHPYTKp6eJqvY/jRpCR2Sw4kL9lKVAqMyVGdk9BvUFdyzfU6xuTvB5rDtOKXrCioEwlIEb8yJ+YHjViVw6G0d4BxXMkAJ9E7e+aVfRvnjKu1GlQWSYKtoJ7qBN559N6vjPfJCk25GbTzEfregyOB1HInHMLy1v+zTp25bbRRhbpU0nQQlJIA5TaiCTO5v40KuK5hFfaQ5w6ltKT+0AfCT8qKS2mJpTmWDLriWio6PaPpaKNCVbAH31bkCRROMWUQSdvf8AzoFxv9nUCLj8L+dEPMaVoVJAVYjkDcz4bUS4ImpfHMlc8Sv4PtIUkjSlJISSbkcrDb1qq8RZYdKtcEkkhQFXDHPaVA+/xqucT5qnQREW3rMunw4zuA5MeGZuDKtk6kFNxBkyKKxD4V3EW5k+FBoaS4kLBi245ivsKnQsqTJkRBrg56Lkz1GlBGILUJawYTdNvGgXMGpwytZABtG9qMzHNyhBkASOVfYDGIU2CRuKzg5AN01Kik7RF+eBzsVBPeAHyvVOwrJXKogcq0DMMY3oik2VOtloJcTA/aEEeRrZpszY8Z48zFr/AIf/AFBHzUa8xexkylIK2/s3KTBm3LlXvD7rBBckhwKhKPtKJHLkBeKsOCdSwlYBCgqI69IqnYrBpQ4sAiwm2wJub86fic5tyn9P5E5uoxHTomRhyOx4/IyzfWHHint1KKUbIJBAGwEUQM7YV7LgnprIPuNUhrEq1JSkmZHOocZgRrVNjJrZjUjhjMRdcq71Wv5l1zB8KTzMXBEGD6ClWH4h7NWlcjzBiq7h8CqQEEj4U2GWvoE9pqHMGSI9SarKuK6cxmHDlYXjW5ass4n1J1QoXiP6Wp7hs8kTBHnVfyTDNaRqIB9N/QRT1ehCSZ5bHauHnZN9KJ2sfw8bPmPMYtZ8nmR76ma4gbUYC0nyIrPUMrWCEmxnlypbmGXraKQlQ1HlTV0+NjV8zFqtJmwpvqx9pq6+IGx9oe+q5xDxSVIKGblVtU7eXjVKed0QCEqj7wJF/WpW82IBHZJ8Cjr5E1sw6RBz3OUMu4X1Bjla1HYe+pcNkaw4lQi0/IjnR7GcLMQz6c/dNEM5svvHQJH2FgjnBvNb1yG+IL4SV5HBl3y0oeQlcApUkEet/wAanOQsq3bT7hVG4WzpWHHZOghINjFk+B8KvGGzQG8gjqNqZVGYcikHifDhbDf+kj+6PyqNeUYVLiWtKe0UCQnTyEydoAt8R1pi3mIPOpDjRvTRUzktAHMmaH2B7qr+b4NIBgCrHis0SBuKpvEGeoANx76KRdxMquLzBzDr1NKKT8LXFaVwzxtilsoXDTqSAeaFCNxbUDB8BWMZpjC6qwOmrZ9HGNgqaV+8keB3/XjVEcTatgVNPY4xIntcO7OqZQUER0uoH4UcON8OYKkPJI2ls/6ZFV9G9EIA6Uspul+sRCWuO2frMnWG9Eai2r2gZAiJ2pyvjfC8nFf/ABuf7aQllJ3APpUf1Jv7o8rx7tqaE4qB6/5QrMuOGlKbDaXFgOAqIQbJG+8Vy7xoEzpadXe0hKRHjKpmoSgCbCBS7GbUW3iUMxi3OeJn1q1aEpTyBVJ9YqpYnOluuAunUlJ2G386a5suTFLU4UJ8qWwuaEYxzgszT7M2Ox5R08DThp9I2A9apGWBH1pKFiUqMbxci3xq9v8ACZUmG3lAdCAfjY1xdXpRu4M7+k+IBVpx9onzZYfVoTHU1G3kqkpMahTnAcOKZmWg4SI1odUlQPIwUkEjxJr0tvgEKadnqEoUP+4D8KS+J1ACGxNmLX4WNtwZXsowJKlknUZgTyinCsAoiNIKaUHCPtrKghxYUdg0sFPwgz4Gj2sa7Ydk8J5ltcfAE+6gzYcu6xzNCavAy2GH6wfLssShxaE+Y9eVe5rlYWlSVCLbixFSDAuoUXEqW6tRHcTh3kgD95aRPuqfEoxa0wMO55qgfM0TYc65AfpFnVaTIlFhXsYjyrIkNp1m6upN6S49IUtXUc/zp1i8pxLSCVQlIEmVSfcBA99U/EYpRkTAO4HPz5muhgxPvLM1zk6jUYDi9PEtR/wuEklR5VYlELVAukVnuCzBbROmIO460+ybP1IVLiCEKuFRIHn4UrVaXIzF15mzQ6/AmII3BlywWCKjYUp4sS4kpbbtrEHwI+VFo4mbjuuD0NB5fjw+8onZNh67mufiXIhLsvXvOkci5OA32n2VJcaQNRBPhvS/MceC4rVZQjfe9XVrCNnciqnn2DQvFJA2SmfO9p8r0Wnyq+Qlh4My67A+fD6QPkRPiU9oUe1pm5A5V67g0C6Xkq6pIIUPSrPgcrUYJPlUHEeVpCm3CRqB0na4P5R8a0rqgW2iY/8AhkVa7P2/8ivCsKINzsenLpMX9akAcxCu99kBN7G20jr41YsFh0QJMVLxBikIQ2okdzuztIPLxilDVFiVA5j8fw5cLDkkfn0Jbxw/hHNg2f3FH5IXHwoBzh9qVJaToCbKXJ3gmAJ7xte/I2q2MvsPGCGVneDBVHWFJBi4pexh0ELTYKSoyLDmI5gxG/K4rvbRPKcysPZCpA7TtVlANxBFt+aY6gX5UXmnCjhA7N5W5kEpEggEEEpjfUN+lPH8vmGkqgqPeGmIEA3G1tSo8jflTH6q/wAltq8ChSfiFn5Ve2VQmbYnhB4i5eVb7KgoH+4qkeK4Ni5SoEi+pKgf8VbCtDt9TCFDlpcB+C0p+dcrxEe0y8gC/dAItf8A6ajU5koTE3uEXRMNkef87j3UM3lLrK0lPti4039/h7q1wMpdGpwSSYSjdKRsBAIJJJF5n5AXE5O0WypICVgja19o3iRc7dORtOahVKxgc8BgOdxfQ2B8jTlnGA+PlT57hhp1CdaLkJVaxBi8WIgzt4ClyuBUD2FrR7j8iihDVKKAyJOLFdfWhXJ4LcEw8o/vAj5FVDPcIrAJW+UgdCfmUj3AGmB4s4R7yV7HJAqv5tniEggXPQX/AKUYrhxIGqH3B94zB8gSBy6TULGQyY0wr7sRHXf2iPG/hVl5QxVKO6t5a+0iByHKPx86mXi3COQ8Yqx4/LFpVDiYBAIHIg85MTttaI2oB3LFEGL2mxHu87UBaaFFSuAFKwse0DqBPUXrZuHMxQ82lSTuNuh6VlT2Uu2VvPOD+W9F5Ni38KsxcH2k9ffsazZ03iPQ1NnZSZ2EW8/WjEtC0iqLkfFwWSlcAjYibjxnY++aszecApOkjVFp68p8Kw7CDzGG/EdjCJ6CvVYNMWAmg2ceTplSYjvAA72uDNhvYg7i9FjHJ6ijUCKNyX6unpQuJbEbV8/myE8xVP4i47ZblKD2jn3U395FhTAt9SuZW/pQzANt6B7SzEeHP9eNZYtZ6U8zV53Eul12egi4SOgpe9glC4unwF5rXjUKKkLGLVE9KtnBz0pKFcj8D+jVcLN/L9dKPybFlp0E3SbH8/GmQCbl5XkbK90J916hHCTYMoK0n9lR/OKY4LEJUAQaYNmiCgwN7L0YkVw+/Hdfc9Qk/wCmgF8I4jWV9srVEXSLj31dkPWiaIaVzq102P2H2hHWZ/8AufvKY1k+MSLOD1R/9qhx3DeLejU4BBkQg7++tBC7V8lwe6iXQ4QbCi5G+Jakii5lEZ4dxQEdt/gH4mpXeEXHIDrylR4JH4VdVOUFmWPDadSjA/Ompo8INhRcRk1+pcbS5+8IRjYUFovAB720kd5JsLET6EUfjm0OhDgKklXZgEESQsosRsogK38PSq9hsWpSQ4tZ0ODmqZWkd0RE8hfzuNqat4j/AJdB+7oJ/gXB/wC2axbZoYmM/rDeFTNypUgSZWsiLCBCECRJ8tzUOFzrEK2DayTAHZwSTyGlSfjS/O1alNfvLSPNQbI+RoRb4IWkKUltKh3VC6j7Crptq2sQQAqoLuQVX5yzN8QLBgszBg6VKEHp3kqAPhPKjcDnKHdSSFJ7twrSZBsYKekiZ61SMPmgUEpbclUArSVjSpciVXUAE3FiPs8po1a1BSlohBQsgBJCigieXNJ7w6EA0RJEm0HiNxmKES08mFJ2tIKSZkGbTPLpUyX2nlBtABG6lRYJ2tO3P19YDxKw7h9a0pJ0BcESEmAVRMmJBHlUuNxSWGyUoGkFICEwlJUoKPfIvpGjYXNqrcZVCOxluH+y0UjcFCVJ8vYivDlzewedT5uE/ByapjBLrilFR1mVLVqiw9RAAsPIUWxjXBoCMSrvfeWqEwJIOsEReJE7GoHuEcVeZaVYBf2cQf40IP8AlCTS7HYB1TjaVqbUNwEpKQTteVmSPMe0aWLzF8CdaF3I1KbSpMjxSlM8zajMS927aVNkIWk2/ZUYlBjYHcEcoN7ipug7K5kj2HWTMTebCCQoqJkyIgKG5PK9qHxDJ7ZpWhRIN9IMmxPMTZJjnYbmhkZw6lYSphWqJhOqDB3BSTa4G/TypllDjgVqdstQhKTFgIBUqLABI+fMwC3CTbUkOIRsQ6ncwW3QP8uneh3MPhV2UWSeqktz/iTNGNcRtEmHkEeKXE/HSRFFN5w2r/qNK8O0QfmRQyqIin/w5h1CyUEH7sj/ACKFBZnkGHZTJaBkwBeSreJUTAgE7e/arKpDah/5CFeSEK/yk0mz5gIbDjTektq7w0x3SLmCLQdN+k1RAlgmI3OFwQdRSm4lKUAgakhQmVahYzsenShVcNKaTIUogxO6SCdgJsLyAdu70vVlbfSoAhMpMwdJ0xAmYAEg6zYfYm9TPqbS37cCR0n2ZvYRF+U2NQqpEIMQZX3eG31ICmcQuFBKhIkEKE8kkpIEG8zNBuZBjQI7UqPUKbFvJUVesJg3kttpC2oCUiFNqnbYkOQfOOVS6Hx9hlXk4ofAoPTrQ+kJXqGZdjeFMQ5OtT5HgdXwQqDSv/wipqe6oG3tIUBHjIrYVFwXVhir91batvFRTXPbx7TDyfJAP/bJq9tSb77mQLyB9IMN3PWB8N48aFxGCLabpB0jqJJO5jx2A8q1DGJDzob0rDQPeGlSVKJuZBAJsRH7x6CBn8rZggNDujvd0SPaAJKSP2dwN/CrCyXMsGWGO8kgkkqIv4keMCw9KUOYIq1GCCdk7R4e6thx+RIT32oSqY0gQk23gqVKSq0dByMGjnuFmHUpVoEEBQ3mCNpBFvC9X1KuYngsW6xsCpHTp5TvVjy7iJKvDwIIq/O8BMnkq3RW394Gg3Po5b5KVHQlMe7sx0qw0oxQxmqTzvRiceCN67X9HB2S4R6fjIobEcEuMoKlOqgRtEkkwABfn1Pja8NXJFlQYSrHg7m1TozBA93Wk6+HHikqMJESNS4JEEjTbvbG1cJ4cebAKyDpMGFp3BKfZmbkH0pgzRZxxo9naIsRFVrPSrEtmJsoQJ28+vOneB4THZy2uRt3gIB30mLpHRVxtyM1yrI3jILZPIQ42Y58l1PWJlDH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4" name="Picture 4" descr="http://uz24.uz/userfiles/images/boz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167" y="2564904"/>
            <a:ext cx="3053955" cy="1872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6" name="Picture 6" descr="http://uz24.uz/userfiles/images/meva-sabzavo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3806" y="2564904"/>
            <a:ext cx="3052650" cy="1872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8" name="Picture 8" descr="http://turkistonpress.uz/admin/images/article/51ed43a994be71010.jpg"/>
          <p:cNvPicPr>
            <a:picLocks noChangeAspect="1" noChangeArrowheads="1"/>
          </p:cNvPicPr>
          <p:nvPr/>
        </p:nvPicPr>
        <p:blipFill rotWithShape="1">
          <a:blip r:embed="rId4">
            <a:extLst>
              <a:ext uri="{28A0092B-C50C-407E-A947-70E740481C1C}">
                <a14:useLocalDpi xmlns:a14="http://schemas.microsoft.com/office/drawing/2010/main" val="0"/>
              </a:ext>
            </a:extLst>
          </a:blip>
          <a:srcRect t="8250" b="7173"/>
          <a:stretch/>
        </p:blipFill>
        <p:spPr bwMode="auto">
          <a:xfrm>
            <a:off x="494167" y="4437112"/>
            <a:ext cx="3053955" cy="2088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50" name="Picture 10" descr="http://www.agropoliv.uz/admin/spaw2/uploads/images/341-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8122" y="2564904"/>
            <a:ext cx="2075684" cy="1872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52" name="Picture 12" descr="http://xs.uz/images/stories/27022201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4346" y="4372272"/>
            <a:ext cx="3112110" cy="21530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54" name="Picture 14" descr="http://uza.uz/ru/images/2521.jpg"/>
          <p:cNvPicPr>
            <a:picLocks noChangeAspect="1" noChangeArrowheads="1"/>
          </p:cNvPicPr>
          <p:nvPr/>
        </p:nvPicPr>
        <p:blipFill rotWithShape="1">
          <a:blip r:embed="rId7">
            <a:extLst>
              <a:ext uri="{28A0092B-C50C-407E-A947-70E740481C1C}">
                <a14:useLocalDpi xmlns:a14="http://schemas.microsoft.com/office/drawing/2010/main" val="0"/>
              </a:ext>
            </a:extLst>
          </a:blip>
          <a:srcRect r="33832"/>
          <a:stretch/>
        </p:blipFill>
        <p:spPr bwMode="auto">
          <a:xfrm>
            <a:off x="3561838" y="4316082"/>
            <a:ext cx="2002508" cy="22092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Прямоугольник 10">
            <a:hlinkClick r:id="rId8"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548680"/>
            <a:ext cx="8280920" cy="6001643"/>
          </a:xfrm>
          <a:prstGeom prst="rect">
            <a:avLst/>
          </a:prstGeom>
        </p:spPr>
        <p:txBody>
          <a:bodyPr wrap="square">
            <a:spAutoFit/>
          </a:bodyPr>
          <a:lstStyle/>
          <a:p>
            <a:pPr indent="361950" algn="just"/>
            <a:r>
              <a:rPr lang="ru-RU" sz="3200" b="1" dirty="0">
                <a:latin typeface="Times New Roman" pitchFamily="18" charset="0"/>
                <a:cs typeface="Times New Roman" pitchFamily="18" charset="0"/>
              </a:rPr>
              <a:t> </a:t>
            </a:r>
            <a:r>
              <a:rPr lang="uz-Cyrl-UZ" sz="3200" b="1" dirty="0">
                <a:latin typeface="Times New Roman" pitchFamily="18" charset="0"/>
                <a:cs typeface="Times New Roman" pitchFamily="18" charset="0"/>
              </a:rPr>
              <a:t>2013 йилда қишлоқ хўжалиги маҳсулотлари ишлаб чиқариш ҳажми 2000 йилга </a:t>
            </a:r>
            <a:r>
              <a:rPr lang="uz-Cyrl-UZ" sz="3200" b="1" dirty="0" smtClean="0">
                <a:latin typeface="Times New Roman" pitchFamily="18" charset="0"/>
                <a:cs typeface="Times New Roman" pitchFamily="18" charset="0"/>
              </a:rPr>
              <a:t>нисбатан </a:t>
            </a:r>
            <a:r>
              <a:rPr lang="uz-Cyrl-UZ" sz="3200" b="1" dirty="0" smtClean="0">
                <a:solidFill>
                  <a:srgbClr val="0000CC"/>
                </a:solidFill>
                <a:latin typeface="Times New Roman" pitchFamily="18" charset="0"/>
                <a:cs typeface="Times New Roman" pitchFamily="18" charset="0"/>
              </a:rPr>
              <a:t>2,3 </a:t>
            </a:r>
            <a:r>
              <a:rPr lang="uz-Cyrl-UZ" sz="3200" b="1" dirty="0">
                <a:solidFill>
                  <a:srgbClr val="0000CC"/>
                </a:solidFill>
                <a:latin typeface="Times New Roman" pitchFamily="18" charset="0"/>
                <a:cs typeface="Times New Roman" pitchFamily="18" charset="0"/>
              </a:rPr>
              <a:t>баробар </a:t>
            </a:r>
            <a:r>
              <a:rPr lang="uz-Cyrl-UZ" sz="3200" b="1" dirty="0">
                <a:latin typeface="Times New Roman" pitchFamily="18" charset="0"/>
                <a:cs typeface="Times New Roman" pitchFamily="18" charset="0"/>
              </a:rPr>
              <a:t>кўпайди.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Фақат ўтган йилнинг ўзида қишлоқ хўжалиги маҳсулотлари ишлаб чиқариш </a:t>
            </a:r>
            <a:r>
              <a:rPr lang="uz-Cyrl-UZ" sz="3200" b="1" dirty="0">
                <a:solidFill>
                  <a:srgbClr val="0000CC"/>
                </a:solidFill>
                <a:latin typeface="Times New Roman" pitchFamily="18" charset="0"/>
                <a:cs typeface="Times New Roman" pitchFamily="18" charset="0"/>
              </a:rPr>
              <a:t>6,8 фоизга</a:t>
            </a:r>
            <a:r>
              <a:rPr lang="uz-Cyrl-UZ" sz="3200" b="1" dirty="0">
                <a:latin typeface="Times New Roman" pitchFamily="18" charset="0"/>
                <a:cs typeface="Times New Roman" pitchFamily="18" charset="0"/>
              </a:rPr>
              <a:t>, жумладан, деҳқончилик – </a:t>
            </a:r>
            <a:r>
              <a:rPr lang="uz-Cyrl-UZ" sz="3200" b="1" dirty="0">
                <a:solidFill>
                  <a:srgbClr val="0000CC"/>
                </a:solidFill>
                <a:latin typeface="Times New Roman" pitchFamily="18" charset="0"/>
                <a:cs typeface="Times New Roman" pitchFamily="18" charset="0"/>
              </a:rPr>
              <a:t>6,4 фоизга</a:t>
            </a:r>
            <a:r>
              <a:rPr lang="uz-Cyrl-UZ" sz="3200" b="1" dirty="0">
                <a:latin typeface="Times New Roman" pitchFamily="18" charset="0"/>
                <a:cs typeface="Times New Roman" pitchFamily="18" charset="0"/>
              </a:rPr>
              <a:t>, чорвачилик – </a:t>
            </a:r>
            <a:r>
              <a:rPr lang="uz-Cyrl-UZ" sz="3200" b="1" dirty="0">
                <a:solidFill>
                  <a:srgbClr val="0000CC"/>
                </a:solidFill>
                <a:latin typeface="Times New Roman" pitchFamily="18" charset="0"/>
                <a:cs typeface="Times New Roman" pitchFamily="18" charset="0"/>
              </a:rPr>
              <a:t>7,4 фоизга </a:t>
            </a:r>
            <a:r>
              <a:rPr lang="uz-Cyrl-UZ" sz="3200" b="1" dirty="0">
                <a:latin typeface="Times New Roman" pitchFamily="18" charset="0"/>
                <a:cs typeface="Times New Roman" pitchFamily="18" charset="0"/>
              </a:rPr>
              <a:t>ўсди.</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Айтиш керакки, </a:t>
            </a:r>
            <a:r>
              <a:rPr lang="uz-Cyrl-UZ" sz="3200" b="1" dirty="0">
                <a:solidFill>
                  <a:srgbClr val="FF0000"/>
                </a:solidFill>
                <a:latin typeface="Times New Roman" pitchFamily="18" charset="0"/>
                <a:cs typeface="Times New Roman" pitchFamily="18" charset="0"/>
              </a:rPr>
              <a:t>изчил юқори ўсиш суръатлари билан бирга, ялпи ички маҳсулотнинг умумий ҳажмида қишлоқ хўжалиги маҳсулотлари улушининг камайиш тенденцияси кузатилмоқда. </a:t>
            </a:r>
            <a:endParaRPr lang="ru-RU" sz="3200" b="1" dirty="0">
              <a:solidFill>
                <a:srgbClr val="FF0000"/>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201357"/>
            <a:ext cx="8208912" cy="3323987"/>
          </a:xfrm>
          <a:prstGeom prst="rect">
            <a:avLst/>
          </a:prstGeom>
        </p:spPr>
        <p:txBody>
          <a:bodyPr wrap="square">
            <a:spAutoFit/>
          </a:bodyPr>
          <a:lstStyle/>
          <a:p>
            <a:pPr indent="361950" algn="just"/>
            <a:r>
              <a:rPr lang="uz-Cyrl-UZ" sz="3000" b="1" dirty="0">
                <a:solidFill>
                  <a:srgbClr val="CC6600"/>
                </a:solidFill>
                <a:latin typeface="Times New Roman" pitchFamily="18" charset="0"/>
                <a:cs typeface="Times New Roman" pitchFamily="18" charset="0"/>
              </a:rPr>
              <a:t>Масалан, 2000 йилда бу борадаги кўрсаткич </a:t>
            </a:r>
            <a:r>
              <a:rPr lang="uz-Cyrl-UZ" sz="3000" b="1" dirty="0">
                <a:solidFill>
                  <a:srgbClr val="0000CC"/>
                </a:solidFill>
                <a:latin typeface="Times New Roman" pitchFamily="18" charset="0"/>
                <a:cs typeface="Times New Roman" pitchFamily="18" charset="0"/>
              </a:rPr>
              <a:t>30,1 фоизни </a:t>
            </a:r>
            <a:r>
              <a:rPr lang="uz-Cyrl-UZ" sz="3000" b="1" dirty="0">
                <a:solidFill>
                  <a:srgbClr val="CC6600"/>
                </a:solidFill>
                <a:latin typeface="Times New Roman" pitchFamily="18" charset="0"/>
                <a:cs typeface="Times New Roman" pitchFamily="18" charset="0"/>
              </a:rPr>
              <a:t>ташкил этган бўлса, 2013 йилда фақатгина </a:t>
            </a:r>
            <a:r>
              <a:rPr lang="uz-Cyrl-UZ" sz="3000" b="1" dirty="0">
                <a:solidFill>
                  <a:srgbClr val="0000CC"/>
                </a:solidFill>
                <a:latin typeface="Times New Roman" pitchFamily="18" charset="0"/>
                <a:cs typeface="Times New Roman" pitchFamily="18" charset="0"/>
              </a:rPr>
              <a:t>16,8 фоизни </a:t>
            </a:r>
            <a:r>
              <a:rPr lang="uz-Cyrl-UZ" sz="3000" b="1" dirty="0">
                <a:solidFill>
                  <a:srgbClr val="CC6600"/>
                </a:solidFill>
                <a:latin typeface="Times New Roman" pitchFamily="18" charset="0"/>
                <a:cs typeface="Times New Roman" pitchFamily="18" charset="0"/>
              </a:rPr>
              <a:t>ташкил этди.</a:t>
            </a:r>
            <a:endParaRPr lang="ru-RU" sz="3000" b="1" dirty="0">
              <a:solidFill>
                <a:srgbClr val="CC6600"/>
              </a:solidFill>
              <a:latin typeface="Times New Roman" pitchFamily="18" charset="0"/>
              <a:cs typeface="Times New Roman" pitchFamily="18" charset="0"/>
            </a:endParaRPr>
          </a:p>
          <a:p>
            <a:pPr indent="361950" algn="just"/>
            <a:r>
              <a:rPr lang="uz-Cyrl-UZ" sz="3000" b="1" dirty="0">
                <a:solidFill>
                  <a:srgbClr val="CC6600"/>
                </a:solidFill>
                <a:latin typeface="Times New Roman" pitchFamily="18" charset="0"/>
                <a:cs typeface="Times New Roman" pitchFamily="18" charset="0"/>
              </a:rPr>
              <a:t>Бу авваламбор иқтисодиётимиздаги чуқур таркибий ўзгаришларнинг, </a:t>
            </a:r>
            <a:r>
              <a:rPr lang="uz-Cyrl-UZ" sz="3000" b="1" dirty="0">
                <a:solidFill>
                  <a:srgbClr val="0000CC"/>
                </a:solidFill>
                <a:latin typeface="Times New Roman" pitchFamily="18" charset="0"/>
                <a:cs typeface="Times New Roman" pitchFamily="18" charset="0"/>
              </a:rPr>
              <a:t>аграр </a:t>
            </a:r>
            <a:r>
              <a:rPr lang="uz-Cyrl-UZ" sz="3000" b="1" dirty="0" smtClean="0">
                <a:solidFill>
                  <a:srgbClr val="0000CC"/>
                </a:solidFill>
                <a:latin typeface="Times New Roman" pitchFamily="18" charset="0"/>
                <a:cs typeface="Times New Roman" pitchFamily="18" charset="0"/>
              </a:rPr>
              <a:t>республика-дан </a:t>
            </a:r>
            <a:r>
              <a:rPr lang="uz-Cyrl-UZ" sz="3000" b="1" dirty="0">
                <a:solidFill>
                  <a:srgbClr val="0000CC"/>
                </a:solidFill>
                <a:latin typeface="Times New Roman" pitchFamily="18" charset="0"/>
                <a:cs typeface="Times New Roman" pitchFamily="18" charset="0"/>
              </a:rPr>
              <a:t>саноати ривожланган замонавий давлатга</a:t>
            </a:r>
            <a:r>
              <a:rPr lang="uz-Cyrl-UZ" sz="3000" b="1" dirty="0">
                <a:solidFill>
                  <a:srgbClr val="CC6600"/>
                </a:solidFill>
                <a:latin typeface="Times New Roman" pitchFamily="18" charset="0"/>
                <a:cs typeface="Times New Roman" pitchFamily="18" charset="0"/>
              </a:rPr>
              <a:t> </a:t>
            </a:r>
            <a:r>
              <a:rPr lang="uz-Cyrl-UZ" sz="3000" b="1" dirty="0" smtClean="0">
                <a:solidFill>
                  <a:srgbClr val="CC6600"/>
                </a:solidFill>
                <a:latin typeface="Times New Roman" pitchFamily="18" charset="0"/>
                <a:cs typeface="Times New Roman" pitchFamily="18" charset="0"/>
              </a:rPr>
              <a:t>айланаётгани-мизнинг </a:t>
            </a:r>
            <a:r>
              <a:rPr lang="uz-Cyrl-UZ" sz="3000" b="1" dirty="0">
                <a:solidFill>
                  <a:srgbClr val="CC6600"/>
                </a:solidFill>
                <a:latin typeface="Times New Roman" pitchFamily="18" charset="0"/>
                <a:cs typeface="Times New Roman" pitchFamily="18" charset="0"/>
              </a:rPr>
              <a:t>яққол тасдиғидир.</a:t>
            </a:r>
            <a:endParaRPr lang="ru-RU" sz="3000" b="1" dirty="0">
              <a:solidFill>
                <a:srgbClr val="CC6600"/>
              </a:solidFill>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4223" b="12207"/>
          <a:stretch/>
        </p:blipFill>
        <p:spPr bwMode="auto">
          <a:xfrm>
            <a:off x="611560" y="404663"/>
            <a:ext cx="7920880" cy="2796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32656"/>
            <a:ext cx="8208912" cy="6247864"/>
          </a:xfrm>
          <a:prstGeom prst="rect">
            <a:avLst/>
          </a:prstGeom>
        </p:spPr>
        <p:txBody>
          <a:bodyPr wrap="square">
            <a:spAutoFit/>
          </a:bodyPr>
          <a:lstStyle/>
          <a:p>
            <a:pPr algn="just"/>
            <a:r>
              <a:rPr lang="ru-RU" sz="3200" b="1" dirty="0">
                <a:latin typeface="Times New Roman" pitchFamily="18" charset="0"/>
                <a:cs typeface="Times New Roman" pitchFamily="18" charset="0"/>
              </a:rPr>
              <a:t> </a:t>
            </a:r>
            <a:r>
              <a:rPr lang="uz-Cyrl-UZ" sz="4000" b="1" dirty="0" smtClean="0">
                <a:solidFill>
                  <a:srgbClr val="0000CC"/>
                </a:solidFill>
                <a:latin typeface="Times New Roman" pitchFamily="18" charset="0"/>
                <a:cs typeface="Times New Roman" pitchFamily="18" charset="0"/>
              </a:rPr>
              <a:t>ЭНГ МУҲИМИ, </a:t>
            </a:r>
            <a:endParaRPr lang="ru-RU" sz="2400" b="1" dirty="0" smtClean="0">
              <a:solidFill>
                <a:srgbClr val="0000CC"/>
              </a:solidFill>
              <a:latin typeface="Times New Roman" pitchFamily="18" charset="0"/>
              <a:cs typeface="Times New Roman" pitchFamily="18" charset="0"/>
            </a:endParaRPr>
          </a:p>
          <a:p>
            <a:pPr algn="just"/>
            <a:r>
              <a:rPr lang="uz-Cyrl-UZ" sz="3200" b="1" dirty="0" smtClean="0">
                <a:latin typeface="Times New Roman" pitchFamily="18" charset="0"/>
                <a:cs typeface="Times New Roman" pitchFamily="18" charset="0"/>
              </a:rPr>
              <a:t>халқимизни озиқ-овқат маҳсулотлари билан тўлиқ таъминлаш, керак бўлса, уларни чет мамлакатларга экспорт қилишга имкон яратилди. </a:t>
            </a:r>
            <a:r>
              <a:rPr lang="ru-RU" sz="3200" b="1" dirty="0" err="1" smtClean="0">
                <a:latin typeface="Times New Roman" pitchFamily="18" charset="0"/>
                <a:cs typeface="Times New Roman" pitchFamily="18" charset="0"/>
              </a:rPr>
              <a:t>Хусусан</a:t>
            </a:r>
            <a:r>
              <a:rPr lang="ru-RU" sz="3200" b="1" dirty="0" smtClean="0">
                <a:latin typeface="Times New Roman" pitchFamily="18" charset="0"/>
                <a:cs typeface="Times New Roman" pitchFamily="18" charset="0"/>
              </a:rPr>
              <a:t>, </a:t>
            </a:r>
          </a:p>
          <a:p>
            <a:pPr algn="just"/>
            <a:r>
              <a:rPr lang="uz-Cyrl-UZ" sz="3200" b="1" dirty="0" smtClean="0">
                <a:solidFill>
                  <a:srgbClr val="CC6600"/>
                </a:solidFill>
                <a:latin typeface="Times New Roman" pitchFamily="18" charset="0"/>
                <a:cs typeface="Times New Roman" pitchFamily="18" charset="0"/>
              </a:rPr>
              <a:t>ғалла </a:t>
            </a:r>
            <a:r>
              <a:rPr lang="uz-Cyrl-UZ" sz="3200" b="1" dirty="0">
                <a:solidFill>
                  <a:srgbClr val="CC6600"/>
                </a:solidFill>
                <a:latin typeface="Times New Roman" pitchFamily="18" charset="0"/>
                <a:cs typeface="Times New Roman" pitchFamily="18" charset="0"/>
              </a:rPr>
              <a:t>етиштириш 2000 йилга нисбатан </a:t>
            </a:r>
            <a:r>
              <a:rPr lang="uz-Cyrl-UZ" sz="3200" b="1" dirty="0" smtClean="0">
                <a:solidFill>
                  <a:srgbClr val="CC6600"/>
                </a:solidFill>
                <a:latin typeface="Times New Roman" pitchFamily="18" charset="0"/>
                <a:cs typeface="Times New Roman" pitchFamily="18" charset="0"/>
              </a:rPr>
              <a:t/>
            </a:r>
            <a:br>
              <a:rPr lang="uz-Cyrl-UZ" sz="3200" b="1" dirty="0" smtClean="0">
                <a:solidFill>
                  <a:srgbClr val="CC6600"/>
                </a:solidFill>
                <a:latin typeface="Times New Roman" pitchFamily="18" charset="0"/>
                <a:cs typeface="Times New Roman" pitchFamily="18" charset="0"/>
              </a:rPr>
            </a:br>
            <a:r>
              <a:rPr lang="uz-Cyrl-UZ" sz="3200" b="1" dirty="0" smtClean="0">
                <a:solidFill>
                  <a:srgbClr val="0000CC"/>
                </a:solidFill>
                <a:latin typeface="Times New Roman" pitchFamily="18" charset="0"/>
                <a:cs typeface="Times New Roman" pitchFamily="18" charset="0"/>
              </a:rPr>
              <a:t>2 </a:t>
            </a:r>
            <a:r>
              <a:rPr lang="uz-Cyrl-UZ" sz="3200" b="1" dirty="0">
                <a:solidFill>
                  <a:srgbClr val="0000CC"/>
                </a:solidFill>
                <a:latin typeface="Times New Roman" pitchFamily="18" charset="0"/>
                <a:cs typeface="Times New Roman" pitchFamily="18" charset="0"/>
              </a:rPr>
              <a:t>баробар, </a:t>
            </a:r>
            <a:endParaRPr lang="ru-RU" sz="3200" b="1" dirty="0">
              <a:solidFill>
                <a:srgbClr val="0000CC"/>
              </a:solidFill>
              <a:latin typeface="Times New Roman" pitchFamily="18" charset="0"/>
              <a:cs typeface="Times New Roman" pitchFamily="18" charset="0"/>
            </a:endParaRPr>
          </a:p>
          <a:p>
            <a:pPr algn="just"/>
            <a:r>
              <a:rPr lang="uz-Cyrl-UZ" sz="3200" b="1" dirty="0">
                <a:solidFill>
                  <a:schemeClr val="accent5">
                    <a:lumMod val="50000"/>
                  </a:schemeClr>
                </a:solidFill>
                <a:latin typeface="Times New Roman" pitchFamily="18" charset="0"/>
                <a:cs typeface="Times New Roman" pitchFamily="18" charset="0"/>
              </a:rPr>
              <a:t>картошка – </a:t>
            </a:r>
            <a:r>
              <a:rPr lang="uz-Cyrl-UZ" sz="3200" b="1" dirty="0">
                <a:solidFill>
                  <a:srgbClr val="0000CC"/>
                </a:solidFill>
                <a:latin typeface="Times New Roman" pitchFamily="18" charset="0"/>
                <a:cs typeface="Times New Roman" pitchFamily="18" charset="0"/>
              </a:rPr>
              <a:t>3,1 марта, </a:t>
            </a:r>
            <a:endParaRPr lang="ru-RU" sz="3200" b="1" dirty="0">
              <a:solidFill>
                <a:srgbClr val="0000CC"/>
              </a:solidFill>
              <a:latin typeface="Times New Roman" pitchFamily="18" charset="0"/>
              <a:cs typeface="Times New Roman" pitchFamily="18" charset="0"/>
            </a:endParaRPr>
          </a:p>
          <a:p>
            <a:pPr algn="just"/>
            <a:r>
              <a:rPr lang="uz-Cyrl-UZ" sz="3200" b="1" dirty="0">
                <a:solidFill>
                  <a:srgbClr val="00B050"/>
                </a:solidFill>
                <a:latin typeface="Times New Roman" pitchFamily="18" charset="0"/>
                <a:cs typeface="Times New Roman" pitchFamily="18" charset="0"/>
              </a:rPr>
              <a:t>сабзавот – </a:t>
            </a:r>
            <a:r>
              <a:rPr lang="uz-Cyrl-UZ" sz="3200" b="1" dirty="0">
                <a:solidFill>
                  <a:srgbClr val="0000CC"/>
                </a:solidFill>
                <a:latin typeface="Times New Roman" pitchFamily="18" charset="0"/>
                <a:cs typeface="Times New Roman" pitchFamily="18" charset="0"/>
              </a:rPr>
              <a:t>3,2 баробар, </a:t>
            </a:r>
            <a:endParaRPr lang="ru-RU" sz="3200" b="1" dirty="0">
              <a:solidFill>
                <a:srgbClr val="0000CC"/>
              </a:solidFill>
              <a:latin typeface="Times New Roman" pitchFamily="18" charset="0"/>
              <a:cs typeface="Times New Roman" pitchFamily="18" charset="0"/>
            </a:endParaRPr>
          </a:p>
          <a:p>
            <a:pPr algn="just"/>
            <a:r>
              <a:rPr lang="uz-Cyrl-UZ" sz="3200" b="1" dirty="0">
                <a:solidFill>
                  <a:schemeClr val="accent1">
                    <a:lumMod val="50000"/>
                  </a:schemeClr>
                </a:solidFill>
                <a:latin typeface="Times New Roman" pitchFamily="18" charset="0"/>
                <a:cs typeface="Times New Roman" pitchFamily="18" charset="0"/>
              </a:rPr>
              <a:t>узум – </a:t>
            </a:r>
            <a:r>
              <a:rPr lang="uz-Cyrl-UZ" sz="3200" b="1" dirty="0">
                <a:solidFill>
                  <a:srgbClr val="0000CC"/>
                </a:solidFill>
                <a:latin typeface="Times New Roman" pitchFamily="18" charset="0"/>
                <a:cs typeface="Times New Roman" pitchFamily="18" charset="0"/>
              </a:rPr>
              <a:t>2 марта, </a:t>
            </a:r>
            <a:endParaRPr lang="ru-RU" sz="3200" b="1" dirty="0">
              <a:solidFill>
                <a:srgbClr val="0000CC"/>
              </a:solidFill>
              <a:latin typeface="Times New Roman" pitchFamily="18" charset="0"/>
              <a:cs typeface="Times New Roman" pitchFamily="18" charset="0"/>
            </a:endParaRPr>
          </a:p>
          <a:p>
            <a:pPr algn="just"/>
            <a:r>
              <a:rPr lang="uz-Cyrl-UZ" sz="3200" b="1" dirty="0">
                <a:solidFill>
                  <a:srgbClr val="660033"/>
                </a:solidFill>
                <a:latin typeface="Times New Roman" pitchFamily="18" charset="0"/>
                <a:cs typeface="Times New Roman" pitchFamily="18" charset="0"/>
              </a:rPr>
              <a:t>гўшт ва сут – </a:t>
            </a:r>
            <a:r>
              <a:rPr lang="uz-Cyrl-UZ" sz="3200" b="1" dirty="0">
                <a:solidFill>
                  <a:srgbClr val="0000CC"/>
                </a:solidFill>
                <a:latin typeface="Times New Roman" pitchFamily="18" charset="0"/>
                <a:cs typeface="Times New Roman" pitchFamily="18" charset="0"/>
              </a:rPr>
              <a:t>2,1 карра, </a:t>
            </a:r>
            <a:endParaRPr lang="ru-RU" sz="3200" b="1" dirty="0">
              <a:solidFill>
                <a:srgbClr val="0000CC"/>
              </a:solidFill>
              <a:latin typeface="Times New Roman" pitchFamily="18" charset="0"/>
              <a:cs typeface="Times New Roman" pitchFamily="18" charset="0"/>
            </a:endParaRPr>
          </a:p>
          <a:p>
            <a:pPr algn="just"/>
            <a:r>
              <a:rPr lang="uz-Cyrl-UZ" sz="3200" b="1" dirty="0">
                <a:solidFill>
                  <a:srgbClr val="002060"/>
                </a:solidFill>
                <a:latin typeface="Times New Roman" pitchFamily="18" charset="0"/>
                <a:cs typeface="Times New Roman" pitchFamily="18" charset="0"/>
              </a:rPr>
              <a:t>тухум – </a:t>
            </a:r>
            <a:r>
              <a:rPr lang="uz-Cyrl-UZ" sz="3200" b="1" dirty="0">
                <a:solidFill>
                  <a:srgbClr val="0000CC"/>
                </a:solidFill>
                <a:latin typeface="Times New Roman" pitchFamily="18" charset="0"/>
                <a:cs typeface="Times New Roman" pitchFamily="18" charset="0"/>
              </a:rPr>
              <a:t>3,4 баробар ошди.</a:t>
            </a:r>
            <a:endParaRPr lang="ru-RU" sz="3200" b="1" dirty="0">
              <a:solidFill>
                <a:srgbClr val="0000CC"/>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1266" name="Picture 2" descr="http://samodelki.org/wp-content/uploads/2012/11/%D0%9B%D0%BE%D0%B2%D0%BB%D1%8F-%D0%BA%D0%B0%D1%80%D0%BF%D0%B0-%D0%BD%D0%B0-%D0%BA%D0%B0%D1%80%D1%82%D0%BE%D1%88%D0%BA%D1%8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0112" y="3611400"/>
            <a:ext cx="1446615" cy="10849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http://www.12news.uz/wp-content/uploads/2013/07/grain_110712-355x26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1960" y="3611402"/>
            <a:ext cx="1447973" cy="1084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0" name="Picture 6" descr="http://www.pressa.tj/sites/default/files/imagecache/news_main/news_img/vinograd_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7623" y="4683322"/>
            <a:ext cx="1262490" cy="10471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2" name="Picture 8" descr="http://www.pressa.tj/sites/default/files/imagecache/news_main/news_img/images_11_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07288" y="3611402"/>
            <a:ext cx="1669168" cy="1084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4" name="Picture 10" descr="http://gdb.rferl.org/15ED8D8D-8CEE-41E0-9432-40E557DD2162_mw1024_n_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08104" y="4683323"/>
            <a:ext cx="1571758" cy="10471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6" name="Picture 12" descr="http://www.bonduelle.kz/uploads/_contents/6834/content/calories-in-dairy-products.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79862" y="4621604"/>
            <a:ext cx="1539367" cy="1108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9" name="Picture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59933" y="5629716"/>
            <a:ext cx="2584450"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638686"/>
            <a:ext cx="4572000" cy="2862322"/>
          </a:xfrm>
          <a:prstGeom prst="rect">
            <a:avLst/>
          </a:prstGeom>
        </p:spPr>
        <p:txBody>
          <a:bodyPr>
            <a:spAutoFit/>
          </a:bodyPr>
          <a:lstStyle/>
          <a:p>
            <a:r>
              <a:rPr lang="uz-Cyrl-UZ" sz="3600" b="1" dirty="0">
                <a:ln>
                  <a:solidFill>
                    <a:srgbClr val="00B050"/>
                  </a:solidFill>
                </a:ln>
                <a:solidFill>
                  <a:srgbClr val="00B050"/>
                </a:solidFill>
                <a:latin typeface="Times New Roman" pitchFamily="18" charset="0"/>
                <a:cs typeface="Times New Roman" pitchFamily="18" charset="0"/>
              </a:rPr>
              <a:t>2013 </a:t>
            </a:r>
            <a:r>
              <a:rPr lang="uz-Cyrl-UZ" sz="3600" b="1" dirty="0" smtClean="0">
                <a:ln>
                  <a:solidFill>
                    <a:srgbClr val="00B050"/>
                  </a:solidFill>
                </a:ln>
                <a:solidFill>
                  <a:srgbClr val="00B050"/>
                </a:solidFill>
                <a:latin typeface="Times New Roman" pitchFamily="18" charset="0"/>
                <a:cs typeface="Times New Roman" pitchFamily="18" charset="0"/>
              </a:rPr>
              <a:t>йилда миришкор деҳқон ва фермерларимизнинг фидокорона меҳнати билан</a:t>
            </a:r>
            <a:endParaRPr lang="ru-RU" sz="3600" b="1" dirty="0">
              <a:ln>
                <a:solidFill>
                  <a:srgbClr val="00B050"/>
                </a:solidFill>
              </a:ln>
              <a:solidFill>
                <a:srgbClr val="00B050"/>
              </a:solidFill>
              <a:latin typeface="Times New Roman" pitchFamily="18" charset="0"/>
              <a:cs typeface="Times New Roman" pitchFamily="18" charset="0"/>
            </a:endParaRPr>
          </a:p>
        </p:txBody>
      </p:sp>
      <p:sp>
        <p:nvSpPr>
          <p:cNvPr id="3" name="Прямоугольник 2"/>
          <p:cNvSpPr/>
          <p:nvPr/>
        </p:nvSpPr>
        <p:spPr>
          <a:xfrm>
            <a:off x="611560" y="3344793"/>
            <a:ext cx="7992888" cy="3108543"/>
          </a:xfrm>
          <a:prstGeom prst="rect">
            <a:avLst/>
          </a:prstGeom>
        </p:spPr>
        <p:txBody>
          <a:bodyPr wrap="square">
            <a:spAutoFit/>
          </a:bodyPr>
          <a:lstStyle/>
          <a:p>
            <a:pPr algn="just"/>
            <a:r>
              <a:rPr lang="uz-Cyrl-UZ" sz="2800" b="1" dirty="0">
                <a:latin typeface="Times New Roman" pitchFamily="18" charset="0"/>
                <a:cs typeface="Times New Roman" pitchFamily="18" charset="0"/>
              </a:rPr>
              <a:t>мисли кўрилмаган натижаларга эришилди:</a:t>
            </a:r>
            <a:endParaRPr lang="ru-RU" sz="2800" b="1" dirty="0">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 – </a:t>
            </a:r>
            <a:r>
              <a:rPr lang="uz-Cyrl-UZ" sz="2800" b="1" dirty="0">
                <a:solidFill>
                  <a:srgbClr val="0000CC"/>
                </a:solidFill>
                <a:latin typeface="Times New Roman" pitchFamily="18" charset="0"/>
                <a:cs typeface="Times New Roman" pitchFamily="18" charset="0"/>
              </a:rPr>
              <a:t>7 миллион 800 минг тонна </a:t>
            </a:r>
            <a:r>
              <a:rPr lang="uz-Cyrl-UZ" sz="2800" b="1" dirty="0">
                <a:latin typeface="Times New Roman" pitchFamily="18" charset="0"/>
                <a:cs typeface="Times New Roman" pitchFamily="18" charset="0"/>
              </a:rPr>
              <a:t>ғалла, </a:t>
            </a:r>
            <a:endParaRPr lang="ru-RU" sz="2800" b="1" dirty="0">
              <a:latin typeface="Times New Roman" pitchFamily="18" charset="0"/>
              <a:cs typeface="Times New Roman" pitchFamily="18" charset="0"/>
            </a:endParaRPr>
          </a:p>
          <a:p>
            <a:pPr lvl="0" algn="just"/>
            <a:r>
              <a:rPr lang="uz-Cyrl-UZ" sz="2800" b="1" dirty="0">
                <a:solidFill>
                  <a:srgbClr val="0000CC"/>
                </a:solidFill>
                <a:latin typeface="Times New Roman" pitchFamily="18" charset="0"/>
                <a:cs typeface="Times New Roman" pitchFamily="18" charset="0"/>
              </a:rPr>
              <a:t>8 миллион 400 минг тонна </a:t>
            </a:r>
            <a:r>
              <a:rPr lang="uz-Cyrl-UZ" sz="2800" b="1" dirty="0">
                <a:latin typeface="Times New Roman" pitchFamily="18" charset="0"/>
                <a:cs typeface="Times New Roman" pitchFamily="18" charset="0"/>
              </a:rPr>
              <a:t>сабзавот етиштирилди.</a:t>
            </a:r>
            <a:endParaRPr lang="ru-RU" sz="2800" b="1" dirty="0">
              <a:latin typeface="Times New Roman" pitchFamily="18" charset="0"/>
              <a:cs typeface="Times New Roman" pitchFamily="18" charset="0"/>
            </a:endParaRPr>
          </a:p>
          <a:p>
            <a:pPr lvl="0" algn="just"/>
            <a:r>
              <a:rPr lang="uz-Cyrl-UZ" sz="2800" b="1" dirty="0">
                <a:latin typeface="Times New Roman" pitchFamily="18" charset="0"/>
                <a:cs typeface="Times New Roman" pitchFamily="18" charset="0"/>
              </a:rPr>
              <a:t> Мамлакатимизнинг улкан хирмонига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3 </a:t>
            </a:r>
            <a:r>
              <a:rPr lang="uz-Cyrl-UZ" sz="2800" b="1" dirty="0">
                <a:solidFill>
                  <a:srgbClr val="0000CC"/>
                </a:solidFill>
                <a:latin typeface="Times New Roman" pitchFamily="18" charset="0"/>
                <a:cs typeface="Times New Roman" pitchFamily="18" charset="0"/>
              </a:rPr>
              <a:t>миллион 360 минг тоннадан ортиқ </a:t>
            </a:r>
            <a:r>
              <a:rPr lang="uz-Cyrl-UZ" sz="2800" b="1" dirty="0">
                <a:latin typeface="Times New Roman" pitchFamily="18" charset="0"/>
                <a:cs typeface="Times New Roman" pitchFamily="18" charset="0"/>
              </a:rPr>
              <a:t>пахта хомашёси етказиб берилди</a:t>
            </a:r>
            <a:r>
              <a:rPr lang="uz-Cyrl-UZ"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pic>
        <p:nvPicPr>
          <p:cNvPr id="12290" name="Picture 2" descr="http://www.bdm.uz/images/stories/2013/galla_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623763"/>
            <a:ext cx="2047616" cy="1365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http://bdm.uz/images/stories/2013/sabzavotlar-bozor_1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0745" y="623763"/>
            <a:ext cx="1535711" cy="13650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4" name="Picture 6" descr="http://navoiypress.uz/uploads/posts/2012-11/1352700281_sahiy-zamin-sahovati.jpg"/>
          <p:cNvPicPr>
            <a:picLocks noChangeAspect="1" noChangeArrowheads="1"/>
          </p:cNvPicPr>
          <p:nvPr/>
        </p:nvPicPr>
        <p:blipFill rotWithShape="1">
          <a:blip r:embed="rId4">
            <a:extLst>
              <a:ext uri="{28A0092B-C50C-407E-A947-70E740481C1C}">
                <a14:useLocalDpi xmlns:a14="http://schemas.microsoft.com/office/drawing/2010/main" val="0"/>
              </a:ext>
            </a:extLst>
          </a:blip>
          <a:srcRect t="13033" b="7489"/>
          <a:stretch/>
        </p:blipFill>
        <p:spPr bwMode="auto">
          <a:xfrm>
            <a:off x="5292080" y="1815281"/>
            <a:ext cx="3312368" cy="17577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Прямоугольник 7">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3" y="692696"/>
            <a:ext cx="8208913" cy="2585323"/>
          </a:xfrm>
          <a:prstGeom prst="rect">
            <a:avLst/>
          </a:prstGeom>
        </p:spPr>
        <p:txBody>
          <a:bodyPr wrap="square">
            <a:spAutoFit/>
          </a:bodyPr>
          <a:lstStyle/>
          <a:p>
            <a:pPr algn="ctr"/>
            <a:r>
              <a:rPr lang="uz-Cyrl-UZ" sz="5400" b="1" dirty="0" smtClean="0">
                <a:solidFill>
                  <a:schemeClr val="accent1">
                    <a:lumMod val="50000"/>
                  </a:schemeClr>
                </a:solidFill>
                <a:latin typeface="Times New Roman" pitchFamily="18" charset="0"/>
                <a:cs typeface="Times New Roman" pitchFamily="18" charset="0"/>
              </a:rPr>
              <a:t>ФЕРМЕРЛИКНИ ЙЎЛГА ҚЎЙГАНИМИЗ ШАРОФАТИ </a:t>
            </a:r>
            <a:endParaRPr lang="ru-RU" sz="5400" b="1" dirty="0">
              <a:solidFill>
                <a:schemeClr val="accent1">
                  <a:lumMod val="50000"/>
                </a:schemeClr>
              </a:solidFill>
              <a:latin typeface="Times New Roman" pitchFamily="18" charset="0"/>
              <a:cs typeface="Times New Roman" pitchFamily="18" charset="0"/>
            </a:endParaRPr>
          </a:p>
        </p:txBody>
      </p:sp>
      <p:pic>
        <p:nvPicPr>
          <p:cNvPr id="13314" name="Picture 2" descr="http://turkistonpress.uz/upload/image/155_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309831"/>
            <a:ext cx="1800000" cy="135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16" name="Picture 4" descr="http://xs.uz/images/stories/29011201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0588" y="3309832"/>
            <a:ext cx="2032940" cy="1349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18" name="Picture 6" descr="http://turkistonpress.uz/upload/image/341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6973" y="3309832"/>
            <a:ext cx="2037734" cy="1349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20" name="Picture 8" descr="http://tashpaxta.uz/uploads/posts/thumbs/pilla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1922" y="3309832"/>
            <a:ext cx="1944534" cy="1349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22" name="Picture 10" descr="http://qashqadaryogz.uz/img/7240140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2400" y="4659437"/>
            <a:ext cx="2579440" cy="1808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24" name="Picture 12" descr="http://navoiypress.uz/uploads/posts/2013-11/thumbs/1385275988_tadbirkor-ael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9636" y="4687093"/>
            <a:ext cx="2476500" cy="1781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26" name="Picture 14" descr="http://uza.uz/ru/images/722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54145" y="4659437"/>
            <a:ext cx="2650303" cy="1808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Прямоугольник 10">
            <a:hlinkClick r:id="rId9"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http://www.stroyserver.ru/info/images/17977691_1.jpg"/>
          <p:cNvPicPr>
            <a:picLocks noChangeAspect="1" noChangeArrowheads="1"/>
          </p:cNvPicPr>
          <p:nvPr/>
        </p:nvPicPr>
        <p:blipFill rotWithShape="1">
          <a:blip r:embed="rId2">
            <a:extLst>
              <a:ext uri="{28A0092B-C50C-407E-A947-70E740481C1C}">
                <a14:useLocalDpi xmlns:a14="http://schemas.microsoft.com/office/drawing/2010/main" val="0"/>
              </a:ext>
            </a:extLst>
          </a:blip>
          <a:srcRect l="22145" r="20466"/>
          <a:stretch/>
        </p:blipFill>
        <p:spPr bwMode="auto">
          <a:xfrm>
            <a:off x="2803332" y="368651"/>
            <a:ext cx="1737066" cy="2186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67544" y="2555026"/>
            <a:ext cx="8226660" cy="397031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indent="361950" algn="just"/>
            <a:r>
              <a:rPr lang="uz-Cyrl-UZ" sz="2800" b="1" dirty="0">
                <a:solidFill>
                  <a:schemeClr val="tx1"/>
                </a:solidFill>
                <a:latin typeface="Times New Roman" pitchFamily="18" charset="0"/>
                <a:cs typeface="Times New Roman" pitchFamily="18" charset="0"/>
              </a:rPr>
              <a:t>Кўп тармоқли фермер хўжаликлари қишлоқ хўжалиги маҳсулотлари етиштириш билан бирга, уларни чуқур қайта ишлаш, қурилиш ишларини амалга ошириш ва қишлоқ аҳолисига хизмат кўрсатиш каби йўналишларда самарали фаолият кўрсатмоқда ва ўз истиқболини топмоқда. </a:t>
            </a:r>
            <a:r>
              <a:rPr lang="uz-Cyrl-UZ" sz="2800" b="1" dirty="0" smtClean="0">
                <a:solidFill>
                  <a:schemeClr val="tx1"/>
                </a:solidFill>
                <a:latin typeface="Times New Roman" pitchFamily="18" charset="0"/>
                <a:cs typeface="Times New Roman" pitchFamily="18" charset="0"/>
              </a:rPr>
              <a:t>Бугунги кунда мамлакатимизда бундай фермер хўжаликларининг сони </a:t>
            </a:r>
            <a:br>
              <a:rPr lang="uz-Cyrl-UZ" sz="2800" b="1" dirty="0" smtClean="0">
                <a:solidFill>
                  <a:schemeClr val="tx1"/>
                </a:solidFill>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18 мингдан зиёдни </a:t>
            </a:r>
            <a:r>
              <a:rPr lang="uz-Cyrl-UZ" sz="2800" b="1" dirty="0" smtClean="0">
                <a:solidFill>
                  <a:schemeClr val="tx1"/>
                </a:solidFill>
                <a:latin typeface="Times New Roman" pitchFamily="18" charset="0"/>
                <a:cs typeface="Times New Roman" pitchFamily="18" charset="0"/>
              </a:rPr>
              <a:t>ташкил этмоқда.</a:t>
            </a:r>
            <a:endParaRPr lang="uz-Cyrl-UZ" sz="2800" b="1" dirty="0">
              <a:solidFill>
                <a:schemeClr val="tx1"/>
              </a:solidFill>
              <a:latin typeface="Times New Roman" pitchFamily="18" charset="0"/>
              <a:cs typeface="Times New Roman" pitchFamily="18" charset="0"/>
            </a:endParaRPr>
          </a:p>
        </p:txBody>
      </p:sp>
      <p:pic>
        <p:nvPicPr>
          <p:cNvPr id="14338" name="Picture 2" descr="http://lh6.ggpht.com/-d_Yarh2VDYs/THeRy5UX2RI/AAAAAAAAA2c/FY8fRIf_BGk/IMG_3377.JPG"/>
          <p:cNvPicPr>
            <a:picLocks noChangeAspect="1" noChangeArrowheads="1"/>
          </p:cNvPicPr>
          <p:nvPr/>
        </p:nvPicPr>
        <p:blipFill rotWithShape="1">
          <a:blip r:embed="rId3">
            <a:extLst>
              <a:ext uri="{28A0092B-C50C-407E-A947-70E740481C1C}">
                <a14:useLocalDpi xmlns:a14="http://schemas.microsoft.com/office/drawing/2010/main" val="0"/>
              </a:ext>
            </a:extLst>
          </a:blip>
          <a:srcRect l="7478" r="11941"/>
          <a:stretch/>
        </p:blipFill>
        <p:spPr bwMode="auto">
          <a:xfrm>
            <a:off x="467544" y="364188"/>
            <a:ext cx="2349063" cy="2186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2" name="Picture 6" descr="http://tashkent.avizinfo.uz/content/files/uzbekistan/201305/f_dsc09891_2013140507570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38880" y="670117"/>
            <a:ext cx="1413682" cy="18849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4" name="Picture 8" descr="http://biz-opt.ru/wp-content/uploads/2012/04/optimizacija-biznes-processov-supermarket.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544"/>
          <a:stretch/>
        </p:blipFill>
        <p:spPr bwMode="auto">
          <a:xfrm>
            <a:off x="5954171" y="670117"/>
            <a:ext cx="2740033" cy="18849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Прямоугольник 7">
            <a:hlinkClick r:id="rId6"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99076" y="692696"/>
            <a:ext cx="8136904" cy="3046988"/>
          </a:xfrm>
          <a:prstGeom prst="rect">
            <a:avLst/>
          </a:prstGeom>
        </p:spPr>
        <p:txBody>
          <a:bodyPr wrap="square">
            <a:spAutoFit/>
          </a:bodyPr>
          <a:lstStyle/>
          <a:p>
            <a:pPr algn="ctr"/>
            <a:r>
              <a:rPr lang="uz-Cyrl-UZ" sz="4800" b="1" dirty="0" smtClean="0">
                <a:solidFill>
                  <a:srgbClr val="003300"/>
                </a:solidFill>
                <a:latin typeface="Times New Roman" pitchFamily="18" charset="0"/>
                <a:cs typeface="Times New Roman" pitchFamily="18" charset="0"/>
              </a:rPr>
              <a:t>ЮРТИМИЗДА ҚИШЛОҚ ХЎЖАЛИГИНИ РИВОЖЛАНТИРИШНИНГ КЕЛАЖАГИ </a:t>
            </a:r>
            <a:endParaRPr lang="ru-RU" sz="4800" b="1" dirty="0">
              <a:solidFill>
                <a:srgbClr val="003300"/>
              </a:solidFill>
              <a:latin typeface="Times New Roman" pitchFamily="18" charset="0"/>
              <a:cs typeface="Times New Roman" pitchFamily="18" charset="0"/>
            </a:endParaRPr>
          </a:p>
        </p:txBody>
      </p:sp>
      <p:pic>
        <p:nvPicPr>
          <p:cNvPr id="15362" name="Picture 2" descr="http://deita.ru/files/Image/news/833399_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638" y="3723827"/>
            <a:ext cx="4291926" cy="26353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364" name="Picture 4" descr="http://www.crocus-expo.ru/contimg/news/2007-02-1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5580" y="3724279"/>
            <a:ext cx="3528392" cy="26266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8020" y="692696"/>
            <a:ext cx="8136904" cy="5693866"/>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Юртимизда қишлоқ хўжалигини </a:t>
            </a:r>
            <a:r>
              <a:rPr lang="uz-Cyrl-UZ" sz="2800" b="1" dirty="0" smtClean="0">
                <a:latin typeface="Times New Roman" pitchFamily="18" charset="0"/>
                <a:cs typeface="Times New Roman" pitchFamily="18" charset="0"/>
              </a:rPr>
              <a:t>ривожлан-тиришнинг </a:t>
            </a:r>
            <a:r>
              <a:rPr lang="uz-Cyrl-UZ" sz="2800" b="1" dirty="0">
                <a:latin typeface="Times New Roman" pitchFamily="18" charset="0"/>
                <a:cs typeface="Times New Roman" pitchFamily="18" charset="0"/>
              </a:rPr>
              <a:t>келажаги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 </a:t>
            </a:r>
            <a:r>
              <a:rPr lang="uz-Cyrl-UZ" sz="2800" b="1" dirty="0">
                <a:solidFill>
                  <a:srgbClr val="00B0F0"/>
                </a:solidFill>
                <a:latin typeface="Times New Roman" pitchFamily="18" charset="0"/>
                <a:cs typeface="Times New Roman" pitchFamily="18" charset="0"/>
              </a:rPr>
              <a:t>қишлоқ хўжалигини </a:t>
            </a:r>
            <a:r>
              <a:rPr lang="uz-Cyrl-UZ" sz="2800" b="1" dirty="0">
                <a:solidFill>
                  <a:srgbClr val="00B0F0"/>
                </a:solidFill>
                <a:latin typeface="Times New Roman" pitchFamily="18" charset="0"/>
                <a:cs typeface="Times New Roman" pitchFamily="18" charset="0"/>
                <a:hlinkClick r:id="rId2" action="ppaction://hlinksldjump"/>
              </a:rPr>
              <a:t>интенсив</a:t>
            </a:r>
            <a:r>
              <a:rPr lang="uz-Cyrl-UZ" sz="2800" b="1" dirty="0">
                <a:solidFill>
                  <a:srgbClr val="00B0F0"/>
                </a:solidFill>
                <a:latin typeface="Times New Roman" pitchFamily="18" charset="0"/>
                <a:cs typeface="Times New Roman" pitchFamily="18" charset="0"/>
              </a:rPr>
              <a:t> асосда ривожлантириш, </a:t>
            </a:r>
            <a:endParaRPr lang="ru-RU" sz="2800" b="1" dirty="0">
              <a:solidFill>
                <a:srgbClr val="00B0F0"/>
              </a:solidFill>
              <a:latin typeface="Times New Roman" pitchFamily="18" charset="0"/>
              <a:cs typeface="Times New Roman" pitchFamily="18" charset="0"/>
            </a:endParaRPr>
          </a:p>
          <a:p>
            <a:pPr indent="361950" algn="just"/>
            <a:r>
              <a:rPr lang="uz-Cyrl-UZ" sz="2800" b="1" dirty="0">
                <a:solidFill>
                  <a:srgbClr val="FF0000"/>
                </a:solidFill>
                <a:latin typeface="Times New Roman" pitchFamily="18" charset="0"/>
                <a:cs typeface="Times New Roman" pitchFamily="18" charset="0"/>
              </a:rPr>
              <a:t>ерларнинг мелиоратив ҳолатини тубдан яхшилаш, </a:t>
            </a:r>
            <a:endParaRPr lang="ru-RU" sz="2800" b="1" dirty="0">
              <a:solidFill>
                <a:srgbClr val="FF0000"/>
              </a:solidFill>
              <a:latin typeface="Times New Roman" pitchFamily="18" charset="0"/>
              <a:cs typeface="Times New Roman" pitchFamily="18" charset="0"/>
            </a:endParaRPr>
          </a:p>
          <a:p>
            <a:pPr indent="361950" algn="just"/>
            <a:r>
              <a:rPr lang="uz-Cyrl-UZ" sz="2800" b="1" dirty="0">
                <a:solidFill>
                  <a:srgbClr val="660033"/>
                </a:solidFill>
                <a:latin typeface="Times New Roman" pitchFamily="18" charset="0"/>
                <a:cs typeface="Times New Roman" pitchFamily="18" charset="0"/>
              </a:rPr>
              <a:t>селекция ишларини чуқурлаштириш, </a:t>
            </a:r>
            <a:endParaRPr lang="ru-RU" sz="2800" b="1" dirty="0">
              <a:solidFill>
                <a:srgbClr val="660033"/>
              </a:solidFill>
              <a:latin typeface="Times New Roman" pitchFamily="18" charset="0"/>
              <a:cs typeface="Times New Roman" pitchFamily="18" charset="0"/>
            </a:endParaRPr>
          </a:p>
          <a:p>
            <a:pPr indent="361950" algn="just"/>
            <a:r>
              <a:rPr lang="uz-Cyrl-UZ" sz="2800" b="1" dirty="0">
                <a:solidFill>
                  <a:srgbClr val="003300"/>
                </a:solidFill>
                <a:latin typeface="Times New Roman" pitchFamily="18" charset="0"/>
                <a:cs typeface="Times New Roman" pitchFamily="18" charset="0"/>
              </a:rPr>
              <a:t>юксак самарали замонавий </a:t>
            </a:r>
            <a:r>
              <a:rPr lang="uz-Cyrl-UZ" sz="2800" b="1" dirty="0" smtClean="0">
                <a:solidFill>
                  <a:srgbClr val="003300"/>
                </a:solidFill>
                <a:latin typeface="Times New Roman" pitchFamily="18" charset="0"/>
                <a:cs typeface="Times New Roman" pitchFamily="18" charset="0"/>
              </a:rPr>
              <a:t>агротехно-логияларни </a:t>
            </a:r>
            <a:r>
              <a:rPr lang="uz-Cyrl-UZ" sz="2800" b="1" dirty="0">
                <a:solidFill>
                  <a:srgbClr val="003300"/>
                </a:solidFill>
                <a:latin typeface="Times New Roman" pitchFamily="18" charset="0"/>
                <a:cs typeface="Times New Roman" pitchFamily="18" charset="0"/>
              </a:rPr>
              <a:t>жорий этиш </a:t>
            </a:r>
            <a:r>
              <a:rPr lang="uz-Cyrl-UZ" sz="2800" b="1" dirty="0">
                <a:latin typeface="Times New Roman" pitchFamily="18" charset="0"/>
                <a:cs typeface="Times New Roman" pitchFamily="18" charset="0"/>
              </a:rPr>
              <a:t>ва</a:t>
            </a:r>
            <a:endParaRPr lang="ru-RU" sz="2800" b="1" dirty="0">
              <a:latin typeface="Times New Roman" pitchFamily="18" charset="0"/>
              <a:cs typeface="Times New Roman" pitchFamily="18" charset="0"/>
            </a:endParaRPr>
          </a:p>
          <a:p>
            <a:pPr indent="361950" algn="just"/>
            <a:r>
              <a:rPr lang="uz-Cyrl-UZ" sz="2800" b="1" dirty="0">
                <a:solidFill>
                  <a:srgbClr val="002060"/>
                </a:solidFill>
                <a:latin typeface="Times New Roman" pitchFamily="18" charset="0"/>
                <a:cs typeface="Times New Roman" pitchFamily="18" charset="0"/>
              </a:rPr>
              <a:t>сувдан оқилона фойдаланиш</a:t>
            </a:r>
            <a:r>
              <a:rPr lang="uz-Cyrl-UZ" sz="2800" b="1" dirty="0">
                <a:solidFill>
                  <a:srgbClr val="00B050"/>
                </a:solidFill>
                <a:latin typeface="Times New Roman" pitchFamily="18" charset="0"/>
                <a:cs typeface="Times New Roman" pitchFamily="18" charset="0"/>
              </a:rPr>
              <a:t>,</a:t>
            </a:r>
            <a:r>
              <a:rPr lang="uz-Cyrl-UZ" sz="2800" b="1" dirty="0">
                <a:latin typeface="Times New Roman" pitchFamily="18" charset="0"/>
                <a:cs typeface="Times New Roman" pitchFamily="18" charset="0"/>
              </a:rPr>
              <a:t> энг муҳими – </a:t>
            </a:r>
            <a:endParaRPr lang="ru-RU" sz="2800" b="1" dirty="0">
              <a:latin typeface="Times New Roman" pitchFamily="18" charset="0"/>
              <a:cs typeface="Times New Roman" pitchFamily="18" charset="0"/>
            </a:endParaRPr>
          </a:p>
          <a:p>
            <a:pPr indent="361950" algn="just"/>
            <a:r>
              <a:rPr lang="uz-Cyrl-UZ" sz="2800" b="1" dirty="0">
                <a:solidFill>
                  <a:srgbClr val="0000CC"/>
                </a:solidFill>
                <a:latin typeface="Times New Roman" pitchFamily="18" charset="0"/>
                <a:cs typeface="Times New Roman" pitchFamily="18" charset="0"/>
              </a:rPr>
              <a:t>деҳқон ва фермерларнинг дарди билан яшаш</a:t>
            </a:r>
            <a:r>
              <a:rPr lang="uz-Cyrl-UZ" sz="2800" b="1" dirty="0">
                <a:latin typeface="Times New Roman" pitchFamily="18" charset="0"/>
                <a:cs typeface="Times New Roman" pitchFamily="18" charset="0"/>
              </a:rPr>
              <a:t>, десам, ўйлайманки, барчангиз менинг фикримга қўшиласиз. </a:t>
            </a:r>
            <a:endParaRPr lang="ru-RU" sz="28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6388" name="Picture 4" descr="http://referat.arxiv.uz/uploads/download/posts/2013-08/1376553838_qand-lavlagi-ildiz-mevalilar-4.jpg"/>
          <p:cNvPicPr>
            <a:picLocks noChangeAspect="1" noChangeArrowheads="1"/>
          </p:cNvPicPr>
          <p:nvPr/>
        </p:nvPicPr>
        <p:blipFill rotWithShape="1">
          <a:blip r:embed="rId3">
            <a:extLst>
              <a:ext uri="{28A0092B-C50C-407E-A947-70E740481C1C}">
                <a14:useLocalDpi xmlns:a14="http://schemas.microsoft.com/office/drawing/2010/main" val="0"/>
              </a:ext>
            </a:extLst>
          </a:blip>
          <a:srcRect r="13050" b="10404"/>
          <a:stretch/>
        </p:blipFill>
        <p:spPr bwMode="auto">
          <a:xfrm>
            <a:off x="325886" y="563498"/>
            <a:ext cx="3823166" cy="29546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0899" y="544515"/>
            <a:ext cx="9144000" cy="3416320"/>
          </a:xfrm>
          <a:prstGeom prst="rect">
            <a:avLst/>
          </a:prstGeom>
          <a:noFill/>
        </p:spPr>
        <p:txBody>
          <a:bodyPr wrap="square">
            <a:spAutoFit/>
          </a:bodyPr>
          <a:lstStyle/>
          <a:p>
            <a:pPr algn="r"/>
            <a:r>
              <a:rPr lang="uz-Cyrl-UZ" sz="7200" b="1" dirty="0" smtClean="0">
                <a:solidFill>
                  <a:srgbClr val="FFFF00"/>
                </a:solidFill>
                <a:effectLst>
                  <a:glow rad="101600">
                    <a:schemeClr val="accent2">
                      <a:satMod val="175000"/>
                      <a:alpha val="40000"/>
                    </a:schemeClr>
                  </a:glow>
                </a:effectLst>
                <a:latin typeface="Times New Roman" pitchFamily="18" charset="0"/>
                <a:cs typeface="Times New Roman" pitchFamily="18" charset="0"/>
              </a:rPr>
              <a:t>ЕРНИНГ МЕЛИОРАТИВ ҲОЛАТИ</a:t>
            </a:r>
            <a:endParaRPr lang="ru-RU" sz="7200" b="1" dirty="0">
              <a:solidFill>
                <a:srgbClr val="FFFF00"/>
              </a:solidFill>
              <a:effectLst>
                <a:glow rad="101600">
                  <a:schemeClr val="accent2">
                    <a:satMod val="175000"/>
                    <a:alpha val="40000"/>
                  </a:schemeClr>
                </a:glow>
              </a:effectLst>
              <a:latin typeface="Times New Roman" pitchFamily="18" charset="0"/>
              <a:cs typeface="Times New Roman" pitchFamily="18" charset="0"/>
            </a:endParaRPr>
          </a:p>
        </p:txBody>
      </p:sp>
      <p:pic>
        <p:nvPicPr>
          <p:cNvPr id="16386" name="Picture 2" descr="http://www.biznes-daily.uz/images/stories/2013/12-koptarmoql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886" y="3717032"/>
            <a:ext cx="3064397" cy="3064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6390" name="Picture 6" descr="http://gdb.rferl.org/F9F15351-5AA3-4FE0-B7F7-A647787E8971_w640_r1_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88" y="3797454"/>
            <a:ext cx="5316252" cy="29903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6"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64704"/>
            <a:ext cx="8064896" cy="5693866"/>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2008 йилдан бошлаб мамлакатимизда:</a:t>
            </a:r>
            <a:endParaRPr lang="ru-RU" sz="2800" b="1" dirty="0">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қарийб </a:t>
            </a:r>
            <a:r>
              <a:rPr lang="uz-Cyrl-UZ" sz="2800" b="1" dirty="0">
                <a:solidFill>
                  <a:srgbClr val="0000CC"/>
                </a:solidFill>
                <a:latin typeface="Times New Roman" pitchFamily="18" charset="0"/>
                <a:cs typeface="Times New Roman" pitchFamily="18" charset="0"/>
              </a:rPr>
              <a:t>1 миллион 500 минг гектар </a:t>
            </a:r>
            <a:r>
              <a:rPr lang="uz-Cyrl-UZ" sz="2800" b="1" dirty="0">
                <a:latin typeface="Times New Roman" pitchFamily="18" charset="0"/>
                <a:cs typeface="Times New Roman" pitchFamily="18" charset="0"/>
              </a:rPr>
              <a:t>суғориладиган ернинг мелиоратив ҳолати яхшиланди, </a:t>
            </a:r>
            <a:endParaRPr lang="ru-RU" sz="2800" b="1" dirty="0">
              <a:latin typeface="Times New Roman" pitchFamily="18" charset="0"/>
              <a:cs typeface="Times New Roman" pitchFamily="18" charset="0"/>
            </a:endParaRPr>
          </a:p>
          <a:p>
            <a:pPr algn="just"/>
            <a:r>
              <a:rPr lang="uz-Cyrl-UZ" sz="2800" b="1" dirty="0">
                <a:latin typeface="Times New Roman" pitchFamily="18" charset="0"/>
                <a:cs typeface="Times New Roman" pitchFamily="18" charset="0"/>
              </a:rPr>
              <a:t>ер ости сувлари юқори бўлган майдонлар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415 </a:t>
            </a:r>
            <a:r>
              <a:rPr lang="uz-Cyrl-UZ" sz="2800" b="1" dirty="0">
                <a:solidFill>
                  <a:srgbClr val="0000CC"/>
                </a:solidFill>
                <a:latin typeface="Times New Roman" pitchFamily="18" charset="0"/>
                <a:cs typeface="Times New Roman" pitchFamily="18" charset="0"/>
              </a:rPr>
              <a:t>минг гектарга </a:t>
            </a:r>
            <a:r>
              <a:rPr lang="uz-Cyrl-UZ" sz="2800" b="1" dirty="0">
                <a:latin typeface="Times New Roman" pitchFamily="18" charset="0"/>
                <a:cs typeface="Times New Roman" pitchFamily="18" charset="0"/>
              </a:rPr>
              <a:t>ёки салкам </a:t>
            </a:r>
            <a:r>
              <a:rPr lang="uz-Cyrl-UZ" sz="2800" b="1" dirty="0">
                <a:solidFill>
                  <a:srgbClr val="C00000"/>
                </a:solidFill>
                <a:latin typeface="Times New Roman" pitchFamily="18" charset="0"/>
                <a:cs typeface="Times New Roman" pitchFamily="18" charset="0"/>
              </a:rPr>
              <a:t>10 фоизга </a:t>
            </a:r>
            <a:r>
              <a:rPr lang="uz-Cyrl-UZ" sz="2800" b="1" dirty="0">
                <a:latin typeface="Times New Roman" pitchFamily="18" charset="0"/>
                <a:cs typeface="Times New Roman" pitchFamily="18" charset="0"/>
              </a:rPr>
              <a:t>қисқарди, </a:t>
            </a:r>
            <a:r>
              <a:rPr lang="uz-Cyrl-UZ" sz="2800" b="1" dirty="0" smtClean="0">
                <a:latin typeface="Times New Roman" pitchFamily="18" charset="0"/>
                <a:cs typeface="Times New Roman" pitchFamily="18" charset="0"/>
              </a:rPr>
              <a:t>кучли </a:t>
            </a:r>
            <a:r>
              <a:rPr lang="uz-Cyrl-UZ" sz="2800" b="1" dirty="0">
                <a:latin typeface="Times New Roman" pitchFamily="18" charset="0"/>
                <a:cs typeface="Times New Roman" pitchFamily="18" charset="0"/>
              </a:rPr>
              <a:t>ва ўртача шўрланган майдонлар </a:t>
            </a:r>
            <a:r>
              <a:rPr lang="uz-Cyrl-UZ" sz="2800" b="1" dirty="0">
                <a:solidFill>
                  <a:srgbClr val="0000CC"/>
                </a:solidFill>
                <a:latin typeface="Times New Roman" pitchFamily="18" charset="0"/>
                <a:cs typeface="Times New Roman" pitchFamily="18" charset="0"/>
              </a:rPr>
              <a:t>113 минг гектарга </a:t>
            </a:r>
            <a:r>
              <a:rPr lang="uz-Cyrl-UZ" sz="2800" b="1" dirty="0">
                <a:latin typeface="Times New Roman" pitchFamily="18" charset="0"/>
                <a:cs typeface="Times New Roman" pitchFamily="18" charset="0"/>
              </a:rPr>
              <a:t>камайди.</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 2013-2017 йилларда </a:t>
            </a:r>
            <a:r>
              <a:rPr lang="uz-Cyrl-UZ" sz="2800" b="1" dirty="0">
                <a:solidFill>
                  <a:srgbClr val="0000CC"/>
                </a:solidFill>
                <a:latin typeface="Times New Roman" pitchFamily="18" charset="0"/>
                <a:cs typeface="Times New Roman" pitchFamily="18" charset="0"/>
              </a:rPr>
              <a:t>суғориладиган ерларнинг мелиоратив ҳолатини яхшилаш ва сув ресурсларидан оқилона фойдаланиш бўйича комплекс чора-тадбирлар давлат дастури </a:t>
            </a:r>
            <a:r>
              <a:rPr lang="uz-Cyrl-UZ" sz="2800" b="1" dirty="0">
                <a:latin typeface="Times New Roman" pitchFamily="18" charset="0"/>
                <a:cs typeface="Times New Roman" pitchFamily="18" charset="0"/>
              </a:rPr>
              <a:t>қабул қилинган. </a:t>
            </a:r>
            <a:endParaRPr lang="ru-RU" sz="28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620688"/>
            <a:ext cx="9108504" cy="1754326"/>
          </a:xfrm>
          <a:prstGeom prst="rect">
            <a:avLst/>
          </a:prstGeom>
        </p:spPr>
        <p:txBody>
          <a:bodyPr wrap="square">
            <a:spAutoFit/>
          </a:bodyPr>
          <a:lstStyle/>
          <a:p>
            <a:pPr algn="ctr"/>
            <a:r>
              <a:rPr lang="uz-Cyrl-UZ" sz="5400" b="1" dirty="0" smtClean="0">
                <a:solidFill>
                  <a:srgbClr val="FFFF99"/>
                </a:solidFill>
                <a:latin typeface="Times New Roman" pitchFamily="18" charset="0"/>
                <a:cs typeface="Times New Roman" pitchFamily="18" charset="0"/>
              </a:rPr>
              <a:t>ХИЗМАТ КЎРСАТИШ СОҲАСИ</a:t>
            </a:r>
            <a:endParaRPr lang="ru-RU" sz="5400" b="1" dirty="0">
              <a:solidFill>
                <a:srgbClr val="FFFF99"/>
              </a:solidFill>
              <a:latin typeface="Times New Roman" pitchFamily="18" charset="0"/>
              <a:cs typeface="Times New Roman" pitchFamily="18" charset="0"/>
            </a:endParaRPr>
          </a:p>
        </p:txBody>
      </p:sp>
      <p:pic>
        <p:nvPicPr>
          <p:cNvPr id="18434" name="Picture 2" descr="http://soliqinfo.uz/wp-content/uploads/2012/09/termin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5130287"/>
            <a:ext cx="2285186" cy="15196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436" name="Picture 4" descr="http://skachat.uz/uploads/posts/2013-11/thumbs/1385797163_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7744" y="2356839"/>
            <a:ext cx="3577580" cy="42930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438" name="Picture 6" descr="http://skachat.uz/uploads/posts/2013-12/thumbs/1386138910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2356840"/>
            <a:ext cx="3276363" cy="42405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440" name="Picture 8" descr="http://www.uzbekistonovozi.uz/upload/iblock/d53/190213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504" y="3794374"/>
            <a:ext cx="2260251" cy="15068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8442" name="Picture 10" descr="http://www.uzbekistonovozi.uz/upload/iblock/3e5/020713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504" y="2377471"/>
            <a:ext cx="2260251" cy="1555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Прямоугольник 8">
            <a:hlinkClick r:id="rId9"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2205091"/>
            <a:ext cx="7992888" cy="4401205"/>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Биз ўтган йилнинг бошида 2013-2016 йилларда </a:t>
            </a:r>
            <a:r>
              <a:rPr lang="uz-Cyrl-UZ" sz="2800" b="1" dirty="0">
                <a:solidFill>
                  <a:srgbClr val="002060"/>
                </a:solidFill>
                <a:latin typeface="Times New Roman" pitchFamily="18" charset="0"/>
                <a:cs typeface="Times New Roman" pitchFamily="18" charset="0"/>
              </a:rPr>
              <a:t>қишлоқ жойларда хизмат кўрсатиш ва сервис соҳасини жадал ривожлантириш юзасидан қўшимча чора-тадбирлар дастури</a:t>
            </a:r>
            <a:r>
              <a:rPr lang="uz-Cyrl-UZ" sz="2800" b="1" dirty="0">
                <a:latin typeface="Times New Roman" pitchFamily="18" charset="0"/>
                <a:cs typeface="Times New Roman" pitchFamily="18" charset="0"/>
              </a:rPr>
              <a:t>ни тасдиқладик.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2013 йилда хизмат кўрсатиш бўйича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13 </a:t>
            </a:r>
            <a:r>
              <a:rPr lang="uz-Cyrl-UZ" sz="2800" b="1" dirty="0">
                <a:solidFill>
                  <a:srgbClr val="0000CC"/>
                </a:solidFill>
                <a:latin typeface="Times New Roman" pitchFamily="18" charset="0"/>
                <a:cs typeface="Times New Roman" pitchFamily="18" charset="0"/>
              </a:rPr>
              <a:t>мингдан ортиқ корхона</a:t>
            </a:r>
            <a:r>
              <a:rPr lang="uz-Cyrl-UZ" sz="2800" b="1" dirty="0">
                <a:latin typeface="Times New Roman" pitchFamily="18" charset="0"/>
                <a:cs typeface="Times New Roman" pitchFamily="18" charset="0"/>
              </a:rPr>
              <a:t>, жумладан, савдо-маиший комплекслар, минибанклар ва суғурта компаниялари филиаллари ва бошқа корхоналар ташкил этилди.</a:t>
            </a:r>
            <a:endParaRPr lang="ru-RU" sz="2800" b="1" dirty="0">
              <a:latin typeface="Times New Roman" pitchFamily="18" charset="0"/>
              <a:cs typeface="Times New Roman" pitchFamily="18" charset="0"/>
            </a:endParaRPr>
          </a:p>
        </p:txBody>
      </p:sp>
      <p:pic>
        <p:nvPicPr>
          <p:cNvPr id="17410" name="Picture 2" descr="https://encrypted-tbn1.gstatic.com/images?q=tbn:ANd9GcSH9L-uYiA79B6KN9AjJKMqDcxbQ_uU_miRi-UH9duKGSsrQ9lz7Q"/>
          <p:cNvPicPr>
            <a:picLocks noChangeAspect="1" noChangeArrowheads="1"/>
          </p:cNvPicPr>
          <p:nvPr/>
        </p:nvPicPr>
        <p:blipFill rotWithShape="1">
          <a:blip r:embed="rId2">
            <a:extLst>
              <a:ext uri="{28A0092B-C50C-407E-A947-70E740481C1C}">
                <a14:useLocalDpi xmlns:a14="http://schemas.microsoft.com/office/drawing/2010/main" val="0"/>
              </a:ext>
            </a:extLst>
          </a:blip>
          <a:srcRect t="10902" b="6269"/>
          <a:stretch/>
        </p:blipFill>
        <p:spPr bwMode="auto">
          <a:xfrm>
            <a:off x="2443292" y="706274"/>
            <a:ext cx="3856900" cy="1605311"/>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Сервис Преобразователи частот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706274"/>
            <a:ext cx="2049585" cy="16053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414" name="Picture 6" descr="http://regioninvest.by/images/news/main-news/big/pridorozhnyy-servis-v-minskoy-oblast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28184" y="709828"/>
            <a:ext cx="2448272" cy="15083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2924944"/>
            <a:ext cx="8064896" cy="3539430"/>
          </a:xfrm>
          <a:prstGeom prst="rect">
            <a:avLst/>
          </a:prstGeom>
        </p:spPr>
        <p:txBody>
          <a:bodyPr wrap="square">
            <a:spAutoFit/>
          </a:bodyPr>
          <a:lstStyle/>
          <a:p>
            <a:pPr indent="361950" algn="just"/>
            <a:r>
              <a:rPr lang="uz-Cyrl-UZ" sz="2800" b="1" dirty="0">
                <a:solidFill>
                  <a:srgbClr val="002060"/>
                </a:solidFill>
                <a:latin typeface="Times New Roman" pitchFamily="18" charset="0"/>
                <a:cs typeface="Times New Roman" pitchFamily="18" charset="0"/>
              </a:rPr>
              <a:t>2013 йил якунларига кўра, кўрсатилган хизматлар ҳажми </a:t>
            </a:r>
            <a:r>
              <a:rPr lang="uz-Cyrl-UZ" sz="2800" b="1" dirty="0">
                <a:solidFill>
                  <a:srgbClr val="FF0000"/>
                </a:solidFill>
                <a:latin typeface="Times New Roman" pitchFamily="18" charset="0"/>
                <a:cs typeface="Times New Roman" pitchFamily="18" charset="0"/>
              </a:rPr>
              <a:t>13,5 фоизга</a:t>
            </a:r>
            <a:r>
              <a:rPr lang="uz-Cyrl-UZ" sz="2800" b="1" dirty="0">
                <a:solidFill>
                  <a:srgbClr val="002060"/>
                </a:solidFill>
                <a:latin typeface="Times New Roman" pitchFamily="18" charset="0"/>
                <a:cs typeface="Times New Roman" pitchFamily="18" charset="0"/>
              </a:rPr>
              <a:t>, уларнинг ялпи ички маҳсулотдаги улуши эса 2000 йилдаги </a:t>
            </a:r>
            <a:r>
              <a:rPr lang="uz-Cyrl-UZ" sz="2800" b="1" dirty="0" smtClean="0">
                <a:solidFill>
                  <a:srgbClr val="002060"/>
                </a:solidFill>
                <a:latin typeface="Times New Roman" pitchFamily="18" charset="0"/>
                <a:cs typeface="Times New Roman" pitchFamily="18" charset="0"/>
              </a:rPr>
              <a:t/>
            </a:r>
            <a:br>
              <a:rPr lang="uz-Cyrl-UZ" sz="2800" b="1" dirty="0" smtClean="0">
                <a:solidFill>
                  <a:srgbClr val="002060"/>
                </a:solidFill>
                <a:latin typeface="Times New Roman" pitchFamily="18" charset="0"/>
                <a:cs typeface="Times New Roman" pitchFamily="18" charset="0"/>
              </a:rPr>
            </a:br>
            <a:r>
              <a:rPr lang="uz-Cyrl-UZ" sz="2800" b="1" dirty="0" smtClean="0">
                <a:solidFill>
                  <a:srgbClr val="FF0000"/>
                </a:solidFill>
                <a:latin typeface="Times New Roman" pitchFamily="18" charset="0"/>
                <a:cs typeface="Times New Roman" pitchFamily="18" charset="0"/>
              </a:rPr>
              <a:t>37 </a:t>
            </a:r>
            <a:r>
              <a:rPr lang="uz-Cyrl-UZ" sz="2800" b="1" dirty="0">
                <a:solidFill>
                  <a:srgbClr val="FF0000"/>
                </a:solidFill>
                <a:latin typeface="Times New Roman" pitchFamily="18" charset="0"/>
                <a:cs typeface="Times New Roman" pitchFamily="18" charset="0"/>
              </a:rPr>
              <a:t>фоиздан 53 фоизга ўсди</a:t>
            </a:r>
            <a:r>
              <a:rPr lang="uz-Cyrl-UZ" sz="2800" b="1" dirty="0">
                <a:solidFill>
                  <a:srgbClr val="002060"/>
                </a:solidFill>
                <a:latin typeface="Times New Roman" pitchFamily="18" charset="0"/>
                <a:cs typeface="Times New Roman" pitchFamily="18" charset="0"/>
              </a:rPr>
              <a:t>.</a:t>
            </a:r>
            <a:endParaRPr lang="ru-RU" sz="2800" b="1" dirty="0">
              <a:solidFill>
                <a:srgbClr val="002060"/>
              </a:solidFill>
              <a:latin typeface="Times New Roman" pitchFamily="18" charset="0"/>
              <a:cs typeface="Times New Roman" pitchFamily="18" charset="0"/>
            </a:endParaRPr>
          </a:p>
          <a:p>
            <a:pPr indent="361950" algn="just"/>
            <a:r>
              <a:rPr lang="uz-Cyrl-UZ" sz="2800" b="1" dirty="0">
                <a:solidFill>
                  <a:srgbClr val="002060"/>
                </a:solidFill>
                <a:latin typeface="Times New Roman" pitchFamily="18" charset="0"/>
                <a:cs typeface="Times New Roman" pitchFamily="18" charset="0"/>
              </a:rPr>
              <a:t>Бу рақам ва кўрсаткичлар мамлакатимизда хизмат кўрсатиш соҳаси тараққий топган кўпгина давлатлар даражасига тобора яқинлашиб боряпти, деб айтишга асос беради.</a:t>
            </a:r>
            <a:endParaRPr lang="ru-RU" sz="2800" b="1" dirty="0">
              <a:solidFill>
                <a:srgbClr val="002060"/>
              </a:solidFill>
              <a:latin typeface="Times New Roman" pitchFamily="18" charset="0"/>
              <a:cs typeface="Times New Roman" pitchFamily="18"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147" t="12594" b="14532"/>
          <a:stretch/>
        </p:blipFill>
        <p:spPr bwMode="auto">
          <a:xfrm>
            <a:off x="467544" y="332656"/>
            <a:ext cx="468052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708462"/>
            <a:ext cx="4402137" cy="200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3140968"/>
            <a:ext cx="9143999" cy="2585323"/>
          </a:xfrm>
          <a:prstGeom prst="rect">
            <a:avLst/>
          </a:prstGeom>
        </p:spPr>
        <p:txBody>
          <a:bodyPr wrap="square">
            <a:spAutoFit/>
          </a:bodyPr>
          <a:lstStyle/>
          <a:p>
            <a:pPr algn="ctr"/>
            <a:r>
              <a:rPr lang="uz-Cyrl-UZ" sz="5400" b="1" dirty="0" smtClean="0">
                <a:ln>
                  <a:solidFill>
                    <a:srgbClr val="003300"/>
                  </a:solidFill>
                </a:ln>
                <a:solidFill>
                  <a:srgbClr val="660033"/>
                </a:solidFill>
                <a:effectLst>
                  <a:glow rad="101600">
                    <a:schemeClr val="accent1">
                      <a:satMod val="175000"/>
                      <a:alpha val="40000"/>
                    </a:schemeClr>
                  </a:glow>
                </a:effectLst>
                <a:latin typeface="Times New Roman" pitchFamily="18" charset="0"/>
                <a:cs typeface="Times New Roman" pitchFamily="18" charset="0"/>
              </a:rPr>
              <a:t>ЎТГАН ЙИЛДА БАНК ТИЗИМИНИНГ РИВОЖЛАНИШИ</a:t>
            </a:r>
            <a:endParaRPr lang="ru-RU" sz="5400" b="1" dirty="0">
              <a:ln>
                <a:solidFill>
                  <a:srgbClr val="003300"/>
                </a:solidFill>
              </a:ln>
              <a:solidFill>
                <a:srgbClr val="660033"/>
              </a:solidFill>
              <a:effectLst>
                <a:glow rad="101600">
                  <a:schemeClr val="accent1">
                    <a:satMod val="175000"/>
                    <a:alpha val="40000"/>
                  </a:schemeClr>
                </a:glow>
              </a:effectLst>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764704"/>
            <a:ext cx="7920880" cy="5262979"/>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Банкларнинг ресурс базаси кенгайиб, мустаҳкамланмоқда. 2013 йилда </a:t>
            </a:r>
            <a:r>
              <a:rPr lang="uz-Cyrl-UZ" sz="2800" b="1" dirty="0" smtClean="0">
                <a:latin typeface="Times New Roman" pitchFamily="18" charset="0"/>
                <a:cs typeface="Times New Roman" pitchFamily="18" charset="0"/>
              </a:rPr>
              <a:t>иқтисоди-ётнинг </a:t>
            </a:r>
            <a:r>
              <a:rPr lang="uz-Cyrl-UZ" sz="2800" b="1" dirty="0">
                <a:latin typeface="Times New Roman" pitchFamily="18" charset="0"/>
                <a:cs typeface="Times New Roman" pitchFamily="18" charset="0"/>
              </a:rPr>
              <a:t>реал секторига ажратилган </a:t>
            </a:r>
            <a:r>
              <a:rPr lang="uz-Cyrl-UZ" sz="2800" b="1" dirty="0" smtClean="0">
                <a:solidFill>
                  <a:srgbClr val="0000CC"/>
                </a:solidFill>
                <a:latin typeface="Times New Roman" pitchFamily="18" charset="0"/>
                <a:cs typeface="Times New Roman" pitchFamily="18" charset="0"/>
              </a:rPr>
              <a:t>кредитлар-нинг </a:t>
            </a:r>
            <a:r>
              <a:rPr lang="uz-Cyrl-UZ" sz="2800" b="1" dirty="0">
                <a:solidFill>
                  <a:srgbClr val="0000CC"/>
                </a:solidFill>
                <a:latin typeface="Times New Roman" pitchFamily="18" charset="0"/>
                <a:cs typeface="Times New Roman" pitchFamily="18" charset="0"/>
              </a:rPr>
              <a:t>ялпи ҳажми 30 фоизга ошди</a:t>
            </a:r>
            <a:r>
              <a:rPr lang="uz-Cyrl-UZ" sz="2800" b="1" dirty="0">
                <a:latin typeface="Times New Roman" pitchFamily="18" charset="0"/>
                <a:cs typeface="Times New Roman" pitchFamily="18" charset="0"/>
              </a:rPr>
              <a:t>.</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Ўтган йили </a:t>
            </a:r>
            <a:r>
              <a:rPr lang="uz-Cyrl-UZ" sz="2800" b="1" dirty="0">
                <a:solidFill>
                  <a:srgbClr val="0000CC"/>
                </a:solidFill>
                <a:latin typeface="Times New Roman" pitchFamily="18" charset="0"/>
                <a:cs typeface="Times New Roman" pitchFamily="18" charset="0"/>
              </a:rPr>
              <a:t>тижорат банкларининг жами капитали 25 фоизга</a:t>
            </a:r>
            <a:r>
              <a:rPr lang="uz-Cyrl-UZ" sz="2800" b="1" dirty="0">
                <a:latin typeface="Times New Roman" pitchFamily="18" charset="0"/>
                <a:cs typeface="Times New Roman" pitchFamily="18" charset="0"/>
              </a:rPr>
              <a:t>, 2000 йилга нисбатан эса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46 </a:t>
            </a:r>
            <a:r>
              <a:rPr lang="uz-Cyrl-UZ" sz="2800" b="1" dirty="0">
                <a:solidFill>
                  <a:srgbClr val="0000CC"/>
                </a:solidFill>
                <a:latin typeface="Times New Roman" pitchFamily="18" charset="0"/>
                <a:cs typeface="Times New Roman" pitchFamily="18" charset="0"/>
              </a:rPr>
              <a:t>баробардан зиёд </a:t>
            </a:r>
            <a:r>
              <a:rPr lang="uz-Cyrl-UZ" sz="2800" b="1" dirty="0">
                <a:latin typeface="Times New Roman" pitchFamily="18" charset="0"/>
                <a:cs typeface="Times New Roman" pitchFamily="18" charset="0"/>
              </a:rPr>
              <a:t>кўпайди.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Натижада бугунги кунда банкларимиз капиталининг етарлилик даражаси </a:t>
            </a:r>
            <a:r>
              <a:rPr lang="uz-Cyrl-UZ" sz="2800" b="1" dirty="0">
                <a:solidFill>
                  <a:srgbClr val="0000CC"/>
                </a:solidFill>
                <a:latin typeface="Times New Roman" pitchFamily="18" charset="0"/>
                <a:cs typeface="Times New Roman" pitchFamily="18" charset="0"/>
              </a:rPr>
              <a:t>24,3 фоизни </a:t>
            </a:r>
            <a:r>
              <a:rPr lang="uz-Cyrl-UZ" sz="2800" b="1" dirty="0">
                <a:latin typeface="Times New Roman" pitchFamily="18" charset="0"/>
                <a:cs typeface="Times New Roman" pitchFamily="18" charset="0"/>
              </a:rPr>
              <a:t>ташкил этмоқда, бу эса банк назорати бўйича </a:t>
            </a:r>
            <a:r>
              <a:rPr lang="uz-Cyrl-UZ" sz="2800" b="1" dirty="0">
                <a:latin typeface="Times New Roman" pitchFamily="18" charset="0"/>
                <a:cs typeface="Times New Roman" pitchFamily="18" charset="0"/>
                <a:hlinkClick r:id="rId2" action="ppaction://hlinksldjump"/>
              </a:rPr>
              <a:t>Базель </a:t>
            </a:r>
            <a:r>
              <a:rPr lang="uz-Cyrl-UZ" sz="2800" b="1" dirty="0" smtClean="0">
                <a:latin typeface="Times New Roman" pitchFamily="18" charset="0"/>
                <a:cs typeface="Times New Roman" pitchFamily="18" charset="0"/>
                <a:hlinkClick r:id="rId2" action="ppaction://hlinksldjump"/>
              </a:rPr>
              <a:t>қўмитаси</a:t>
            </a:r>
            <a:r>
              <a:rPr lang="uz-Cyrl-UZ" sz="2800" b="1" dirty="0" smtClean="0">
                <a:latin typeface="Times New Roman" pitchFamily="18" charset="0"/>
                <a:cs typeface="Times New Roman" pitchFamily="18" charset="0"/>
              </a:rPr>
              <a:t> томонидан </a:t>
            </a:r>
            <a:r>
              <a:rPr lang="uz-Cyrl-UZ" sz="2800" b="1" dirty="0">
                <a:solidFill>
                  <a:srgbClr val="0000CC"/>
                </a:solidFill>
                <a:latin typeface="Times New Roman" pitchFamily="18" charset="0"/>
                <a:cs typeface="Times New Roman" pitchFamily="18" charset="0"/>
              </a:rPr>
              <a:t>8 фоиз </a:t>
            </a:r>
            <a:r>
              <a:rPr lang="uz-Cyrl-UZ" sz="2800" b="1" dirty="0">
                <a:latin typeface="Times New Roman" pitchFamily="18" charset="0"/>
                <a:cs typeface="Times New Roman" pitchFamily="18" charset="0"/>
              </a:rPr>
              <a:t>этиб белгиланган талабдан </a:t>
            </a:r>
            <a:r>
              <a:rPr lang="uz-Cyrl-UZ" sz="2800" b="1" dirty="0">
                <a:solidFill>
                  <a:srgbClr val="0000CC"/>
                </a:solidFill>
                <a:latin typeface="Times New Roman" pitchFamily="18" charset="0"/>
                <a:cs typeface="Times New Roman" pitchFamily="18" charset="0"/>
              </a:rPr>
              <a:t>уч баробар </a:t>
            </a:r>
            <a:r>
              <a:rPr lang="uz-Cyrl-UZ" sz="2800" b="1" dirty="0">
                <a:latin typeface="Times New Roman" pitchFamily="18" charset="0"/>
                <a:cs typeface="Times New Roman" pitchFamily="18" charset="0"/>
              </a:rPr>
              <a:t>кўпдир.</a:t>
            </a:r>
            <a:endParaRPr lang="ru-RU" sz="28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7504" y="3469064"/>
            <a:ext cx="7272808" cy="3416320"/>
          </a:xfrm>
          <a:prstGeom prst="rect">
            <a:avLst/>
          </a:prstGeom>
        </p:spPr>
        <p:txBody>
          <a:bodyPr wrap="square">
            <a:spAutoFit/>
          </a:bodyPr>
          <a:lstStyle/>
          <a:p>
            <a:r>
              <a:rPr lang="uz-Cyrl-UZ" sz="5400" b="1" dirty="0" smtClean="0">
                <a:solidFill>
                  <a:schemeClr val="accent6">
                    <a:lumMod val="75000"/>
                  </a:schemeClr>
                </a:solidFill>
                <a:latin typeface="+mj-lt"/>
                <a:cs typeface="Times New Roman" pitchFamily="18" charset="0"/>
              </a:rPr>
              <a:t>БАНК ТИЗИМИМИЗНИНГ </a:t>
            </a:r>
            <a:r>
              <a:rPr lang="uz-Cyrl-UZ" sz="5400" b="1" dirty="0" smtClean="0">
                <a:solidFill>
                  <a:srgbClr val="333300"/>
                </a:solidFill>
                <a:latin typeface="+mj-lt"/>
                <a:cs typeface="Times New Roman" pitchFamily="18" charset="0"/>
                <a:hlinkClick r:id="rId3" action="ppaction://hlinksldjump"/>
              </a:rPr>
              <a:t>ЛИКВИДЛИГИ</a:t>
            </a:r>
            <a:r>
              <a:rPr lang="uz-Cyrl-UZ" sz="5400" b="1" dirty="0" smtClean="0">
                <a:solidFill>
                  <a:srgbClr val="333300"/>
                </a:solidFill>
                <a:latin typeface="+mj-lt"/>
                <a:cs typeface="Times New Roman" pitchFamily="18" charset="0"/>
              </a:rPr>
              <a:t> </a:t>
            </a:r>
            <a:r>
              <a:rPr lang="uz-Cyrl-UZ" sz="5400" b="1" dirty="0" smtClean="0">
                <a:solidFill>
                  <a:srgbClr val="0000CC"/>
                </a:solidFill>
                <a:latin typeface="+mj-lt"/>
                <a:cs typeface="Times New Roman" pitchFamily="18" charset="0"/>
              </a:rPr>
              <a:t/>
            </a:r>
            <a:br>
              <a:rPr lang="uz-Cyrl-UZ" sz="5400" b="1" dirty="0" smtClean="0">
                <a:solidFill>
                  <a:srgbClr val="0000CC"/>
                </a:solidFill>
                <a:latin typeface="+mj-lt"/>
                <a:cs typeface="Times New Roman" pitchFamily="18" charset="0"/>
              </a:rPr>
            </a:br>
            <a:r>
              <a:rPr lang="uz-Cyrl-UZ" sz="5400" b="1" dirty="0" smtClean="0">
                <a:solidFill>
                  <a:srgbClr val="C00000"/>
                </a:solidFill>
                <a:latin typeface="+mj-lt"/>
                <a:cs typeface="Times New Roman" pitchFamily="18" charset="0"/>
              </a:rPr>
              <a:t>65 ФОИЗДАН ЗИЁД</a:t>
            </a:r>
            <a:endParaRPr lang="ru-RU" sz="5400" b="1" dirty="0">
              <a:solidFill>
                <a:srgbClr val="C00000"/>
              </a:solidFill>
              <a:latin typeface="+mj-lt"/>
              <a:cs typeface="Times New Roman" pitchFamily="18" charset="0"/>
            </a:endParaRPr>
          </a:p>
        </p:txBody>
      </p:sp>
      <p:sp>
        <p:nvSpPr>
          <p:cNvPr id="4" name="Прямоугольник 3">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64704"/>
            <a:ext cx="8064896" cy="5693866"/>
          </a:xfrm>
          <a:prstGeom prst="rect">
            <a:avLst/>
          </a:prstGeom>
          <a:solidFill>
            <a:srgbClr val="CCFFFF"/>
          </a:solidFill>
        </p:spPr>
        <p:txBody>
          <a:bodyPr wrap="square">
            <a:spAutoFit/>
          </a:bodyPr>
          <a:lstStyle/>
          <a:p>
            <a:pPr indent="361950" algn="just"/>
            <a:r>
              <a:rPr lang="uz-Cyrl-UZ" sz="2800" b="1" dirty="0">
                <a:solidFill>
                  <a:srgbClr val="333300"/>
                </a:solidFill>
                <a:latin typeface="Times New Roman" pitchFamily="18" charset="0"/>
                <a:cs typeface="Times New Roman" pitchFamily="18" charset="0"/>
              </a:rPr>
              <a:t>Бу жаҳон амалиётида «юқори» деб аталадиган кўрсаткичдан </a:t>
            </a:r>
            <a:r>
              <a:rPr lang="uz-Cyrl-UZ" sz="2800" b="1" dirty="0">
                <a:solidFill>
                  <a:srgbClr val="C00000"/>
                </a:solidFill>
                <a:latin typeface="Times New Roman" pitchFamily="18" charset="0"/>
                <a:cs typeface="Times New Roman" pitchFamily="18" charset="0"/>
              </a:rPr>
              <a:t>2,2 баробар </a:t>
            </a:r>
            <a:r>
              <a:rPr lang="uz-Cyrl-UZ" sz="2800" b="1" dirty="0">
                <a:solidFill>
                  <a:srgbClr val="333300"/>
                </a:solidFill>
                <a:latin typeface="Times New Roman" pitchFamily="18" charset="0"/>
                <a:cs typeface="Times New Roman" pitchFamily="18" charset="0"/>
              </a:rPr>
              <a:t>ортиқ. </a:t>
            </a:r>
            <a:endParaRPr lang="ru-RU" sz="2800" b="1" dirty="0">
              <a:solidFill>
                <a:srgbClr val="333300"/>
              </a:solidFill>
              <a:latin typeface="Times New Roman" pitchFamily="18" charset="0"/>
              <a:cs typeface="Times New Roman" pitchFamily="18" charset="0"/>
            </a:endParaRPr>
          </a:p>
          <a:p>
            <a:pPr indent="361950" algn="just"/>
            <a:r>
              <a:rPr lang="uz-Cyrl-UZ" sz="2800" b="1" dirty="0">
                <a:solidFill>
                  <a:srgbClr val="333300"/>
                </a:solidFill>
                <a:latin typeface="Times New Roman" pitchFamily="18" charset="0"/>
                <a:cs typeface="Times New Roman" pitchFamily="18" charset="0"/>
                <a:hlinkClick r:id="rId2" action="ppaction://hlinksldjump"/>
              </a:rPr>
              <a:t>Кредит портфели</a:t>
            </a:r>
            <a:r>
              <a:rPr lang="uz-Cyrl-UZ" sz="2800" b="1" dirty="0">
                <a:solidFill>
                  <a:srgbClr val="333300"/>
                </a:solidFill>
                <a:latin typeface="Times New Roman" pitchFamily="18" charset="0"/>
                <a:cs typeface="Times New Roman" pitchFamily="18" charset="0"/>
              </a:rPr>
              <a:t> жами маблағларининг </a:t>
            </a:r>
            <a:r>
              <a:rPr lang="uz-Cyrl-UZ" sz="2800" b="1" dirty="0" smtClean="0">
                <a:solidFill>
                  <a:srgbClr val="333300"/>
                </a:solidFill>
                <a:latin typeface="Times New Roman" pitchFamily="18" charset="0"/>
                <a:cs typeface="Times New Roman" pitchFamily="18" charset="0"/>
              </a:rPr>
              <a:t/>
            </a:r>
            <a:br>
              <a:rPr lang="uz-Cyrl-UZ" sz="2800" b="1" dirty="0" smtClean="0">
                <a:solidFill>
                  <a:srgbClr val="333300"/>
                </a:solidFill>
                <a:latin typeface="Times New Roman" pitchFamily="18" charset="0"/>
                <a:cs typeface="Times New Roman" pitchFamily="18" charset="0"/>
              </a:rPr>
            </a:br>
            <a:r>
              <a:rPr lang="uz-Cyrl-UZ" sz="2800" b="1" dirty="0" smtClean="0">
                <a:solidFill>
                  <a:srgbClr val="C00000"/>
                </a:solidFill>
                <a:latin typeface="Times New Roman" pitchFamily="18" charset="0"/>
                <a:cs typeface="Times New Roman" pitchFamily="18" charset="0"/>
              </a:rPr>
              <a:t>80 </a:t>
            </a:r>
            <a:r>
              <a:rPr lang="uz-Cyrl-UZ" sz="2800" b="1" dirty="0">
                <a:solidFill>
                  <a:srgbClr val="C00000"/>
                </a:solidFill>
                <a:latin typeface="Times New Roman" pitchFamily="18" charset="0"/>
                <a:cs typeface="Times New Roman" pitchFamily="18" charset="0"/>
              </a:rPr>
              <a:t>фоизга </a:t>
            </a:r>
            <a:r>
              <a:rPr lang="uz-Cyrl-UZ" sz="2800" b="1" dirty="0">
                <a:solidFill>
                  <a:srgbClr val="333300"/>
                </a:solidFill>
                <a:latin typeface="Times New Roman" pitchFamily="18" charset="0"/>
                <a:cs typeface="Times New Roman" pitchFamily="18" charset="0"/>
              </a:rPr>
              <a:t>яқини ички манбалар улушига тўғри келмоқда.</a:t>
            </a:r>
            <a:endParaRPr lang="ru-RU" sz="2800" b="1" dirty="0">
              <a:solidFill>
                <a:srgbClr val="333300"/>
              </a:solidFill>
              <a:latin typeface="Times New Roman" pitchFamily="18" charset="0"/>
              <a:cs typeface="Times New Roman" pitchFamily="18" charset="0"/>
            </a:endParaRPr>
          </a:p>
          <a:p>
            <a:pPr indent="361950" algn="just"/>
            <a:r>
              <a:rPr lang="uz-Cyrl-UZ" sz="2800" b="1" dirty="0">
                <a:solidFill>
                  <a:srgbClr val="333300"/>
                </a:solidFill>
                <a:latin typeface="Times New Roman" pitchFamily="18" charset="0"/>
                <a:cs typeface="Times New Roman" pitchFamily="18" charset="0"/>
              </a:rPr>
              <a:t>Банк хизматларидан фойдаланиш </a:t>
            </a:r>
            <a:r>
              <a:rPr lang="uz-Cyrl-UZ" sz="2800" b="1" dirty="0" smtClean="0">
                <a:solidFill>
                  <a:srgbClr val="333300"/>
                </a:solidFill>
                <a:latin typeface="Times New Roman" pitchFamily="18" charset="0"/>
                <a:cs typeface="Times New Roman" pitchFamily="18" charset="0"/>
              </a:rPr>
              <a:t>даража-сини </a:t>
            </a:r>
            <a:r>
              <a:rPr lang="uz-Cyrl-UZ" sz="2800" b="1" dirty="0">
                <a:solidFill>
                  <a:srgbClr val="333300"/>
                </a:solidFill>
                <a:latin typeface="Times New Roman" pitchFamily="18" charset="0"/>
                <a:cs typeface="Times New Roman" pitchFamily="18" charset="0"/>
              </a:rPr>
              <a:t>алоҳида эътироф этиш ўринлидир. Масалан, юртимизда </a:t>
            </a:r>
            <a:r>
              <a:rPr lang="uz-Cyrl-UZ" sz="2800" b="1" dirty="0">
                <a:solidFill>
                  <a:srgbClr val="C00000"/>
                </a:solidFill>
                <a:latin typeface="Times New Roman" pitchFamily="18" charset="0"/>
                <a:cs typeface="Times New Roman" pitchFamily="18" charset="0"/>
              </a:rPr>
              <a:t>ҳар юз минг катта ёшдаги аҳолига </a:t>
            </a:r>
            <a:r>
              <a:rPr lang="uz-Cyrl-UZ" sz="2800" b="1" dirty="0">
                <a:solidFill>
                  <a:srgbClr val="0000CC"/>
                </a:solidFill>
                <a:latin typeface="Times New Roman" pitchFamily="18" charset="0"/>
                <a:cs typeface="Times New Roman" pitchFamily="18" charset="0"/>
              </a:rPr>
              <a:t>49,7 та банк </a:t>
            </a:r>
            <a:r>
              <a:rPr lang="uz-Cyrl-UZ" sz="2800" b="1" dirty="0">
                <a:solidFill>
                  <a:srgbClr val="C00000"/>
                </a:solidFill>
                <a:latin typeface="Times New Roman" pitchFamily="18" charset="0"/>
                <a:cs typeface="Times New Roman" pitchFamily="18" charset="0"/>
              </a:rPr>
              <a:t>муассасаси тўғри келаётгани, ҳар минг киши номига </a:t>
            </a:r>
            <a:r>
              <a:rPr lang="uz-Cyrl-UZ" sz="2800" b="1" dirty="0">
                <a:solidFill>
                  <a:srgbClr val="0000CC"/>
                </a:solidFill>
                <a:latin typeface="Times New Roman" pitchFamily="18" charset="0"/>
                <a:cs typeface="Times New Roman" pitchFamily="18" charset="0"/>
              </a:rPr>
              <a:t>1 минг 28 та банк</a:t>
            </a:r>
            <a:r>
              <a:rPr lang="uz-Cyrl-UZ" sz="2800" b="1" dirty="0">
                <a:solidFill>
                  <a:srgbClr val="C00000"/>
                </a:solidFill>
                <a:latin typeface="Times New Roman" pitchFamily="18" charset="0"/>
                <a:cs typeface="Times New Roman" pitchFamily="18" charset="0"/>
              </a:rPr>
              <a:t> ҳисобрақами очилгани </a:t>
            </a:r>
            <a:r>
              <a:rPr lang="uz-Cyrl-UZ" sz="2800" b="1" dirty="0">
                <a:solidFill>
                  <a:srgbClr val="333300"/>
                </a:solidFill>
                <a:latin typeface="Times New Roman" pitchFamily="18" charset="0"/>
                <a:cs typeface="Times New Roman" pitchFamily="18" charset="0"/>
              </a:rPr>
              <a:t>халқаро нормалар бўйича «юқори» деган баҳо кўрсаткичига мос келади.</a:t>
            </a:r>
            <a:endParaRPr lang="ru-RU" sz="2800" b="1" dirty="0">
              <a:solidFill>
                <a:srgbClr val="333300"/>
              </a:solidFill>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2492896"/>
            <a:ext cx="8064896" cy="3970318"/>
          </a:xfrm>
          <a:prstGeom prst="rect">
            <a:avLst/>
          </a:prstGeom>
          <a:solidFill>
            <a:srgbClr val="FF99FF"/>
          </a:solidFill>
        </p:spPr>
        <p:txBody>
          <a:bodyPr wrap="square">
            <a:spAutoFit/>
          </a:bodyPr>
          <a:lstStyle/>
          <a:p>
            <a:pPr indent="361950" algn="just"/>
            <a:r>
              <a:rPr lang="uz-Cyrl-UZ" sz="3600" b="1" dirty="0">
                <a:latin typeface="Times New Roman" pitchFamily="18" charset="0"/>
                <a:cs typeface="Times New Roman" pitchFamily="18" charset="0"/>
              </a:rPr>
              <a:t>Мамлакатимиздаги деярли барча тижорат банклари етакчи халқаро рейтинг агентликлари томонидан бериладиган </a:t>
            </a:r>
            <a:r>
              <a:rPr lang="uz-Cyrl-UZ" sz="3600" b="1" dirty="0">
                <a:solidFill>
                  <a:srgbClr val="0000CC"/>
                </a:solidFill>
                <a:latin typeface="Times New Roman" pitchFamily="18" charset="0"/>
                <a:cs typeface="Times New Roman" pitchFamily="18" charset="0"/>
              </a:rPr>
              <a:t>«барқарор» рейтинг даражасини олишга эришган</a:t>
            </a:r>
            <a:r>
              <a:rPr lang="uz-Cyrl-UZ" sz="3600" b="1" dirty="0">
                <a:latin typeface="Times New Roman" pitchFamily="18" charset="0"/>
                <a:cs typeface="Times New Roman" pitchFamily="18" charset="0"/>
              </a:rPr>
              <a:t>ини мамнуният билан қайд этишни истардим. </a:t>
            </a:r>
            <a:endParaRPr lang="ru-RU" sz="3600" b="1" dirty="0">
              <a:latin typeface="Times New Roman" pitchFamily="18" charset="0"/>
              <a:cs typeface="Times New Roman" pitchFamily="18" charset="0"/>
            </a:endParaRPr>
          </a:p>
        </p:txBody>
      </p:sp>
      <p:pic>
        <p:nvPicPr>
          <p:cNvPr id="20482" name="Picture 2" descr="http://news.uzreport.uz/foto/2013/04/1366270011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1053" b="16120"/>
          <a:stretch/>
        </p:blipFill>
        <p:spPr bwMode="auto">
          <a:xfrm>
            <a:off x="483310" y="364188"/>
            <a:ext cx="2342971" cy="1137553"/>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http://tenderweek.com/www/tenders/upload/71.jpg"/>
          <p:cNvPicPr>
            <a:picLocks noChangeAspect="1" noChangeArrowheads="1"/>
          </p:cNvPicPr>
          <p:nvPr/>
        </p:nvPicPr>
        <p:blipFill rotWithShape="1">
          <a:blip r:embed="rId3">
            <a:extLst>
              <a:ext uri="{28A0092B-C50C-407E-A947-70E740481C1C}">
                <a14:useLocalDpi xmlns:a14="http://schemas.microsoft.com/office/drawing/2010/main" val="0"/>
              </a:ext>
            </a:extLst>
          </a:blip>
          <a:srcRect l="12697" t="15512" r="11969" b="13918"/>
          <a:stretch/>
        </p:blipFill>
        <p:spPr bwMode="auto">
          <a:xfrm>
            <a:off x="518029" y="1567189"/>
            <a:ext cx="2308251" cy="867103"/>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ttps://pbs.twimg.com/profile_images/1866485535/4.jpg"/>
          <p:cNvPicPr>
            <a:picLocks noChangeAspect="1" noChangeArrowheads="1"/>
          </p:cNvPicPr>
          <p:nvPr/>
        </p:nvPicPr>
        <p:blipFill rotWithShape="1">
          <a:blip r:embed="rId4">
            <a:extLst>
              <a:ext uri="{28A0092B-C50C-407E-A947-70E740481C1C}">
                <a14:useLocalDpi xmlns:a14="http://schemas.microsoft.com/office/drawing/2010/main" val="0"/>
              </a:ext>
            </a:extLst>
          </a:blip>
          <a:srcRect l="24234" r="21566"/>
          <a:stretch/>
        </p:blipFill>
        <p:spPr bwMode="auto">
          <a:xfrm>
            <a:off x="2871540" y="364189"/>
            <a:ext cx="1653162" cy="2128707"/>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8" descr="data:image/jpeg;base64,/9j/4AAQSkZJRgABAQAAAQABAAD/2wCEAAkGBw8SBhUUExMWFhQUFBgWFxcYGRcZFRUZHh0XFxcYHBkbHiggJBwmHxsaITIhJSkrLi4wFx80ODMsNygtLisBCgoKDg0OGxAQGzQkHyQxNS8wLTcsNC8vKzIsNzAuNzc3LCw3LCwtLy0sLDE0OCwsNCwsLCwsLCwrNCwsKywsK//AABEIAKYA4AMBIgACEQEDEQH/xAAcAAEAAwADAQEAAAAAAAAAAAAABQYHAQMEAgj/xABKEAABAwIEBAMDBQoLCQAAAAABAAIDBBEFBhIhBzFBYRNRcSIygRQjN3OyM0JScnSCkaGx0ggVFjU2U2KTs8HRJzRVY4OSwtPw/8QAGQEBAQEBAQEAAAAAAAAAAAAAAAMBAgQF/8QAKREBAAICAQMCBQUBAAAAAAAAAAECAxEhEjFBBFETYXGBwTNCobHRFP/aAAwDAQACEQMRAD8A3FERAREQEREBERAREQEREBERAREQEREBERAREQEREBERAREQEREBERAREQEREBERAREQEREBERAREQEREBERAREQEREBERAREQEREBERAREQEREBERAXxNM1kZc5wa0cySAB6kqo54zzHQubDEwz1cn3OFtza/Iutv6DmbH1WbcQcu4mcqvrcQqbvBYGU7fubNRAN97XHa/qr48PVrc63/I3aOdjuTgdgdiDsdwfRdiz6oglNZTCMhrnxRNBJItaLVzHopuhxqWKYR1Qt5P/ANSNiO4Xi+LqeY43ranRxwsyLhrgRtyK5VkxERAREQEREBERAREQEREBERAREQEREBERAUFnTMLKDL0lQ6xLRZjT988+6PTqewKnVmPEmP5XnrDqE7x6nTyjzA5A9rNcPz1TFWLW57f4Pfwxys6OE11Vd9ZVe2XO5xtO4AHQnr2sOiccB/s+l+si+0FfgFQuOP0ey/WRfaC7x3m2asz7wJiGkJjopAPdEZcfIeE4X/SQpuuoo5qbS4XB5HqD5hRWHVNqSIf8mL7LV7gXDdh9R0XzZzRFpraONypqeJROX6t8NeaaU/Vn9dvQjcehVnCqObATEyeMfOR7kdbt9to+NiPirZDIHRBw5OAI9DuFXDPGvZl48vtERWcCIiAiIgIiICIiAiIgIiICIiAiIgIiICzOtN+OkQPSkNu2zlpizKr+naP8k/ycq4fP0kaaqDxx+j2X6yL7QV+VB44/R7L9ZF9oJg/Vr9YCpc0+CHarCKF1g4tv82BYkb23v8Apaint7j3W/BkOofB4GofHUo2voXvpYC12n5qLU7TqNtA5C43vbqvPC9zHW1td6tdGf2uH6wvlZJt1zHHeeHpiImsLTPA2WI7WNtx/9zXdlh5OXKYnmYIvshRNDX9DcG3I/tHQjuFKZU/ozTfk8X2Qr+m/d9vyldKoiL0piIiAiIgIiICIiAiIgIiICIiAiIgIiICyjOLcQg4mNrKeilqWtpwz2QQ0k6gfaAO49Fq6qOaRVjEgYmTOaWj7nyBHO+43WxlnHzEb8adVjcoD+X2Of8El/wC5/wD61BZ1xvGsRy++mdhE0YcWu1DU4+yb2toCsmrEP6mq/V+8gdiP9TVfq/eWV9XNZ3GH+3fw494WGWfw8NhYY3OkLI4wwaQ7Voub6iALaSo+rw2pcL/JnfB8ZP7QuqmnqxIC+lnJBuDpaSDyv73kVNR4rIWWdT1I9GD95eOadW5tSeW7mvaVabJJG/S9j2c7amkA+h90/Aq4ZV/ozTfk8f2QoHEXyyMt4FSR5Fg/eViy5C9mAQMeNLmwxtcDzBDQCFTBSa7412/LMltxCRREXoSEREBERAREQEREBERBwVWsGzzQVWLmmje8TN1XY9jmG7TZw36jyVlKyHi9l6SnxCPE6X2Xsc3xbdHDZklvI+671HdVxUre3TP2+o0HM+baLD2MNTIW+ITpABc42tqNh0Fxv3ClMNrWz0LJWBwbI0ObqaWuseV2ncLFMvU8uP53NRUNtTwBt2fe+bYr9dRBce3qttq6hkVG6R5syNpc4+QAuVuXHFNV/d5FdxzP+G0mK+BNIRINJNmktbq5XcNh59laQdl+aRhU+JYbiOIuvdjmuDehuSXt/Mj0/pW08L8d+WZRjJN5IvmZPO7bWPxbY/Fd5sEUruO/aRIPzbRDMYoi8/KCdm6XW5F3vWtyCnljFZ9Psf4w/wAJy2dTy0imteY2Oisq44qZ0kj2sY0Xc5xAa0eZJVIqOLuDtn0+JI7+02N2k+l7Ks8dcQlfidLRMNmvs9w6Oe5wZHfsNzbv2V9wnIeGQYaIvk8b9rOc9oc956kk/sXcUpWkWv5Ejl/MdHW0xfTSteG+8OT2E8g5p3ClVhU9KMG4rxNgJEMzoxpJJ9iQ6CzuGu3F1uq4y44rqa9pFZzHnvD6Gv8ACqHPDy0Os1jnCxuBuPRRkfFnBi63ivHcxv8A9FSOK0kTeJtO6a3hBsJkuLjQHu1XHUW6L35lx3K78FlbFFGZCxwZohLHB1vZIdpFrFWjBXprOpnfsNZw+vhnpGywvbJG8Xa5puCvLmHHaeiw0zTuLWAhuwJJJ2AAG5VQ4J4bUQ5SJluBLKZI2nowtaL26aiCbd1X+LtS+szZSYdEfvg59vwn7An8VgcfzlOuGJyzTfEeflA0vLWY6WvoTLTvLmteWG4LSHCxsQd+RBXOZMw01DQCWoLgwuDLtaXG5vbYeiyzhvI7DeIlTQPJ0SmzCepbd0TvUsJB9OysXHX+hjfyiP8A8ls4YjLFfE/kXfA8Ygq8NbNA7VG+9jyII2II6EeS8LM20ZzKaIOd8oAuRpOnkHe9y5FZNwtxyTDseFNUezDVtY9hPute4ew4Hyd7p7gKWpPp9f8Ain/Daup9PEWtHjW4GgVecKKPMbaJzneO/TpGglvtAke1y6FSONYxT0mHOmneGRt69SegA5knyCx/OlZHBxpilldpjjETnOPQBj14KjEX5hzmyF8ngU7dRjZ99pHvEdDK4foF+62PTROreNblumu4FnGjq6OWWHxDHC0l7zG5rdgSQCeZAHIctvNd2Vs1UmIQPdTOc4RkB2ppbuRcc+y+qvDoafKksULQyNlPIGgfiO37nus9/g8fzVVfWR/YUuis0tePGtMa4iIogiIg4Kxjipj01dj8eGUntWeBJbk6ToCfwGC5Pf0WyysvGRci4IuOY7juq1lrIlBQ17poWvMjmkF0jy8i5uSL9T1KrivWk9U9/Ay/D5Zsu538OVxdSzNbqdbZzeXiW/CYSb9irfxszC2LKrYmOF6o2uN/mm2c923Q3aPzlbc05VpMQpmsqGkhjtTS1xa4Eix3HQ+XYKIqOGuHSeD4njPFO0NjDpCQGg6tJ23F/NV+LS1q3t3jv8/YULAsDzRBgngwRwtgeC4td4JcdY31E73sfgvjhJUS4fnSWhnGgytDS0m4EjAXNseRu0nfsPJbkFWsXyPRVOPsq3iQTs0EOY8tF2G7SRySPURaLRaO/t7jOMWqY4uOrXyPaxjS3U5xDWj5pw3J2HRamc24Zb/fab++i/eURj/DfDqzFHTzCUyPtfTIWjYWGwUeeDuD292b+9cstbFeI3M8RrsKxxvpZG4jSV0VnRhoGobtDmuEkVyOjrnfsrVi/EuFuBx1NK1s4Lh4zPEaySFtt7tPtar2HK3NW/8AimA4SKdzA+IMEel/tAtAAAP6FTKjg7hDp9QEzP7LZNh6agT+tK5Mc1it/H8ikS1v8c8UYHwtcIo/DcdQ3DYzrcT6us1bws4qOFEEeIxS0U8tMWFusBznF7bjVZxNw4j1HZaOuc962109ogYjxSbEeKNMJdPhEQCTVbTo1nVqv0srNi2H5T+QPuaJvsneKRniA2206De6nszZAoK/EPGnEheGBnsvLRYXPIeqim8H8HB9yY/9V/8AkqfFpNaxMzGvYVjgRiUrKCs8Vx+Twtjfc+6x1nl4HwAJHp5quZabjFdmOevomNMms3L9Fmax7LAH8yGgDt8Vtv8AJOjGXXUbGGOB4s4MJDj53cbkk9SV3ZZy5TUGH+DTtIYXFx1HU4k23J+ASfUV3a0RzP8AQwrOtFjkFdHXVjWCRr2NZIzRbU272BwZ6Ed+SvHFzEmVPDWGdnuyyxOHa4dcfA7fBaDmHBIK3DHQTgmNxBNjYgg3BB6FQ8mQaF2W20R8UwNk8Ro8Q6gdzbVztudkj1FZms2jmJ8ewqGZ8pfLeGtJNGL1FPTNLbc3s0gvZ67XHcd1V+GeJyVPEuKaQ3e6JwLvwtLA0E97BbxhtCyDD2RMvojaGNubmwFhcqAwvIOH0+PmriY9spLjbWfDGr3rN5ALKeoiKWrPz19xmPEPDBVcXWU5cWiURMLha4FnE2vtfZe3ilk4UMUFZQtMYg0tfpuSwj7nL33uHX53HdaPWZMo5czMrnB/js02IeQz2QQPZ+JU1X0Uc1E+KRupkjS1wPUHYp/0a6ddojlu1ZwjMseIZFlmbYPEEjZWj7x4Ybj0PMdiql/B4/mqq+sj+wrlgGQqKjZKITKGzxmOQOkLg4bi+/Ii537r2ZTylSYdA9tOHgSEOdrcXbgWFr9lzN6RW1a+daYnkRF5wREQEREBERAREQEREBERAREQEREBERAREQEREBERAREQEREBERAREQEREBERAREQEREBERAREQEREBERAREQEREBERAREQEREBERAREQEREBERAREQEREBERAREQEREBERAREQEREBERB//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490" name="Picture 10" descr="http://jz.uz/sites/default/files/styles/650/public/korhona-images/xalqbank.jpg"/>
          <p:cNvPicPr>
            <a:picLocks noChangeAspect="1" noChangeArrowheads="1"/>
          </p:cNvPicPr>
          <p:nvPr/>
        </p:nvPicPr>
        <p:blipFill rotWithShape="1">
          <a:blip r:embed="rId5">
            <a:extLst>
              <a:ext uri="{28A0092B-C50C-407E-A947-70E740481C1C}">
                <a14:useLocalDpi xmlns:a14="http://schemas.microsoft.com/office/drawing/2010/main" val="0"/>
              </a:ext>
            </a:extLst>
          </a:blip>
          <a:srcRect l="12273"/>
          <a:stretch/>
        </p:blipFill>
        <p:spPr bwMode="auto">
          <a:xfrm>
            <a:off x="4434811" y="1501741"/>
            <a:ext cx="1361325" cy="991155"/>
          </a:xfrm>
          <a:prstGeom prst="rect">
            <a:avLst/>
          </a:prstGeom>
          <a:noFill/>
          <a:extLst>
            <a:ext uri="{909E8E84-426E-40DD-AFC4-6F175D3DCCD1}">
              <a14:hiddenFill xmlns:a14="http://schemas.microsoft.com/office/drawing/2010/main">
                <a:solidFill>
                  <a:srgbClr val="FFFFFF"/>
                </a:solidFill>
              </a14:hiddenFill>
            </a:ext>
          </a:extLst>
        </p:spPr>
      </p:pic>
      <p:pic>
        <p:nvPicPr>
          <p:cNvPr id="20492" name="Picture 12" descr="http://www.adolat.uz/userfiles/images/image006(5).jpg"/>
          <p:cNvPicPr>
            <a:picLocks noChangeAspect="1" noChangeArrowheads="1"/>
          </p:cNvPicPr>
          <p:nvPr/>
        </p:nvPicPr>
        <p:blipFill rotWithShape="1">
          <a:blip r:embed="rId6">
            <a:extLst>
              <a:ext uri="{28A0092B-C50C-407E-A947-70E740481C1C}">
                <a14:useLocalDpi xmlns:a14="http://schemas.microsoft.com/office/drawing/2010/main" val="0"/>
              </a:ext>
            </a:extLst>
          </a:blip>
          <a:srcRect l="14489" b="62377"/>
          <a:stretch/>
        </p:blipFill>
        <p:spPr bwMode="auto">
          <a:xfrm>
            <a:off x="4433489" y="717406"/>
            <a:ext cx="1362647" cy="802485"/>
          </a:xfrm>
          <a:prstGeom prst="rect">
            <a:avLst/>
          </a:prstGeom>
          <a:noFill/>
          <a:extLst>
            <a:ext uri="{909E8E84-426E-40DD-AFC4-6F175D3DCCD1}">
              <a14:hiddenFill xmlns:a14="http://schemas.microsoft.com/office/drawing/2010/main">
                <a:solidFill>
                  <a:srgbClr val="FFFFFF"/>
                </a:solidFill>
              </a14:hiddenFill>
            </a:ext>
          </a:extLst>
        </p:spPr>
      </p:pic>
      <p:pic>
        <p:nvPicPr>
          <p:cNvPr id="20494" name="Picture 14" descr="http://upload.wikimedia.org/wikipedia/ru/a/a9/%D0%9B%D0%BE%D0%B3%D0%BE%D1%82%D0%B8%D0%BF_NBU.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8742" y="622916"/>
            <a:ext cx="1215706" cy="1757649"/>
          </a:xfrm>
          <a:prstGeom prst="rect">
            <a:avLst/>
          </a:prstGeom>
          <a:noFill/>
          <a:extLst>
            <a:ext uri="{909E8E84-426E-40DD-AFC4-6F175D3DCCD1}">
              <a14:hiddenFill xmlns:a14="http://schemas.microsoft.com/office/drawing/2010/main">
                <a:solidFill>
                  <a:srgbClr val="FFFFFF"/>
                </a:solidFill>
              </a14:hiddenFill>
            </a:ext>
          </a:extLst>
        </p:spPr>
      </p:pic>
      <p:pic>
        <p:nvPicPr>
          <p:cNvPr id="20496" name="Picture 16" descr="http://afishka.uz/images/small/624.jpg"/>
          <p:cNvPicPr>
            <a:picLocks noChangeAspect="1" noChangeArrowheads="1"/>
          </p:cNvPicPr>
          <p:nvPr/>
        </p:nvPicPr>
        <p:blipFill rotWithShape="1">
          <a:blip r:embed="rId8">
            <a:extLst>
              <a:ext uri="{28A0092B-C50C-407E-A947-70E740481C1C}">
                <a14:useLocalDpi xmlns:a14="http://schemas.microsoft.com/office/drawing/2010/main" val="0"/>
              </a:ext>
            </a:extLst>
          </a:blip>
          <a:srcRect l="24245" t="10194" r="27266" b="9416"/>
          <a:stretch/>
        </p:blipFill>
        <p:spPr bwMode="auto">
          <a:xfrm>
            <a:off x="5796136" y="775387"/>
            <a:ext cx="1584177" cy="1699876"/>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a:hlinkClick r:id="rId9"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ncrypted-tbn3.gstatic.com/images?q=tbn:ANd9GcQmLKyxYmWmY7TTtvjCJE5Mb3pQuNGlPK4MD8-95donqtp7ibikk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568" y="2398995"/>
            <a:ext cx="8064896" cy="315102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45567" y="620688"/>
            <a:ext cx="8064896" cy="6001643"/>
          </a:xfrm>
          <a:prstGeom prst="rect">
            <a:avLst/>
          </a:prstGeom>
        </p:spPr>
        <p:txBody>
          <a:bodyPr wrap="square">
            <a:spAutoFit/>
          </a:bodyPr>
          <a:lstStyle/>
          <a:p>
            <a:pPr algn="ctr"/>
            <a:r>
              <a:rPr lang="uz-Cyrl-UZ" sz="6000" b="1" dirty="0" smtClean="0">
                <a:solidFill>
                  <a:srgbClr val="003300"/>
                </a:solidFill>
                <a:latin typeface="Times New Roman" pitchFamily="18" charset="0"/>
                <a:cs typeface="Times New Roman" pitchFamily="18" charset="0"/>
              </a:rPr>
              <a:t>САРМОЯСИЗ ТАРАҚҚИЁТ ЙЎҚ. </a:t>
            </a:r>
          </a:p>
          <a:p>
            <a:pPr algn="ctr"/>
            <a:endParaRPr lang="uz-Cyrl-UZ" sz="6000" b="1" dirty="0" smtClean="0">
              <a:solidFill>
                <a:srgbClr val="003300"/>
              </a:solidFill>
              <a:latin typeface="Times New Roman" pitchFamily="18" charset="0"/>
              <a:cs typeface="Times New Roman" pitchFamily="18" charset="0"/>
            </a:endParaRPr>
          </a:p>
          <a:p>
            <a:pPr algn="ctr"/>
            <a:endParaRPr lang="uz-Cyrl-UZ" sz="6000" b="1" dirty="0">
              <a:solidFill>
                <a:srgbClr val="003300"/>
              </a:solidFill>
              <a:latin typeface="Times New Roman" pitchFamily="18" charset="0"/>
              <a:cs typeface="Times New Roman" pitchFamily="18" charset="0"/>
            </a:endParaRPr>
          </a:p>
          <a:p>
            <a:pPr algn="ctr"/>
            <a:endParaRPr lang="uz-Cyrl-UZ" sz="6000" b="1" dirty="0">
              <a:solidFill>
                <a:srgbClr val="003300"/>
              </a:solidFill>
              <a:latin typeface="Times New Roman" pitchFamily="18" charset="0"/>
              <a:cs typeface="Times New Roman" pitchFamily="18" charset="0"/>
            </a:endParaRPr>
          </a:p>
          <a:p>
            <a:pPr algn="ctr"/>
            <a:endParaRPr lang="uz-Cyrl-UZ" b="1" dirty="0" smtClean="0">
              <a:solidFill>
                <a:srgbClr val="660033"/>
              </a:solidFill>
              <a:latin typeface="Times New Roman" pitchFamily="18" charset="0"/>
              <a:cs typeface="Times New Roman" pitchFamily="18" charset="0"/>
            </a:endParaRPr>
          </a:p>
          <a:p>
            <a:pPr algn="ctr"/>
            <a:r>
              <a:rPr lang="uz-Cyrl-UZ" sz="6000" b="1" dirty="0" smtClean="0">
                <a:solidFill>
                  <a:srgbClr val="660033"/>
                </a:solidFill>
                <a:latin typeface="Times New Roman" pitchFamily="18" charset="0"/>
                <a:cs typeface="Times New Roman" pitchFamily="18" charset="0"/>
              </a:rPr>
              <a:t>ИНВЕСТИЦИЯЛАР.</a:t>
            </a:r>
            <a:endParaRPr lang="ru-RU" sz="6000" b="1" dirty="0">
              <a:solidFill>
                <a:srgbClr val="660033"/>
              </a:solidFill>
              <a:latin typeface="Times New Roman" pitchFamily="18" charset="0"/>
              <a:cs typeface="Times New Roman" pitchFamily="18" charset="0"/>
            </a:endParaRPr>
          </a:p>
        </p:txBody>
      </p:sp>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bisoutsourcing.ru/images/juridicheskie_uslugi/registraciya-kapitala.jpg"/>
          <p:cNvPicPr>
            <a:picLocks noChangeAspect="1" noChangeArrowheads="1"/>
          </p:cNvPicPr>
          <p:nvPr/>
        </p:nvPicPr>
        <p:blipFill rotWithShape="1">
          <a:blip r:embed="rId2">
            <a:extLst>
              <a:ext uri="{28A0092B-C50C-407E-A947-70E740481C1C}">
                <a14:useLocalDpi xmlns:a14="http://schemas.microsoft.com/office/drawing/2010/main" val="0"/>
              </a:ext>
            </a:extLst>
          </a:blip>
          <a:srcRect t="4624"/>
          <a:stretch/>
        </p:blipFill>
        <p:spPr bwMode="auto">
          <a:xfrm>
            <a:off x="4644008" y="590589"/>
            <a:ext cx="3672407" cy="230313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39552" y="2956476"/>
            <a:ext cx="8064896" cy="3539430"/>
          </a:xfrm>
          <a:prstGeom prst="rect">
            <a:avLst/>
          </a:prstGeom>
          <a:solidFill>
            <a:srgbClr val="CCFFFF"/>
          </a:solidFill>
        </p:spPr>
        <p:txBody>
          <a:bodyPr wrap="square">
            <a:spAutoFit/>
          </a:bodyPr>
          <a:lstStyle/>
          <a:p>
            <a:pPr indent="361950" algn="just"/>
            <a:r>
              <a:rPr lang="uz-Cyrl-UZ" sz="3200" b="1" dirty="0">
                <a:latin typeface="Times New Roman" pitchFamily="18" charset="0"/>
                <a:cs typeface="Times New Roman" pitchFamily="18" charset="0"/>
              </a:rPr>
              <a:t>Биз оддий бир ҳақиқатни доимо эсда тутишимиз даркор. Яъни, </a:t>
            </a:r>
            <a:r>
              <a:rPr lang="uz-Cyrl-UZ" sz="3200" b="1" dirty="0">
                <a:solidFill>
                  <a:srgbClr val="0000CC"/>
                </a:solidFill>
                <a:latin typeface="Times New Roman" pitchFamily="18" charset="0"/>
                <a:cs typeface="Times New Roman" pitchFamily="18" charset="0"/>
              </a:rPr>
              <a:t>сармоясиз тараққиёт йўқ</a:t>
            </a:r>
            <a:r>
              <a:rPr lang="uz-Cyrl-UZ" sz="3200" b="1" dirty="0">
                <a:latin typeface="Times New Roman" pitchFamily="18" charset="0"/>
                <a:cs typeface="Times New Roman" pitchFamily="18" charset="0"/>
              </a:rPr>
              <a:t>, ишлаб чиқаришни ва умуман, мамлакатимизни модернизация қилиш, </a:t>
            </a:r>
            <a:r>
              <a:rPr lang="uz-Cyrl-UZ" sz="3200" b="1" dirty="0">
                <a:solidFill>
                  <a:srgbClr val="0000CC"/>
                </a:solidFill>
                <a:latin typeface="Times New Roman" pitchFamily="18" charset="0"/>
                <a:cs typeface="Times New Roman" pitchFamily="18" charset="0"/>
              </a:rPr>
              <a:t>техник ва технологик янгилашни инвестицияларсиз тасаввур этиб </a:t>
            </a:r>
            <a:r>
              <a:rPr lang="uz-Cyrl-UZ" sz="3200" b="1" dirty="0" smtClean="0">
                <a:solidFill>
                  <a:srgbClr val="0000CC"/>
                </a:solidFill>
                <a:latin typeface="Times New Roman" pitchFamily="18" charset="0"/>
                <a:cs typeface="Times New Roman" pitchFamily="18" charset="0"/>
              </a:rPr>
              <a:t>бўл-майди.</a:t>
            </a:r>
            <a:endParaRPr lang="ru-RU" sz="3200" b="1" dirty="0">
              <a:solidFill>
                <a:srgbClr val="0000CC"/>
              </a:solidFill>
              <a:latin typeface="Times New Roman" pitchFamily="18" charset="0"/>
              <a:cs typeface="Times New Roman" pitchFamily="18" charset="0"/>
            </a:endParaRPr>
          </a:p>
        </p:txBody>
      </p:sp>
      <p:sp>
        <p:nvSpPr>
          <p:cNvPr id="4" name="AutoShape 2" descr="data:image/jpeg;base64,/9j/4AAQSkZJRgABAQAAAQABAAD/2wCEAAkGBxAQEBQQDxQUEBQQEBUWEA8QEA8QDxAQFBQXFxgUFBQYHCggGBomHBQUITEhJSkrLy4uFx8zODMsNygtLisBCgoKDg0OGhAQGy8kHyQtLCwtLCwsLSwtLC8sLSwvNzU1LCwsLiwsLy0sLCwtLC0sLDQsLC8tLCwtLy8sLCwsLP/AABEIAOEA4QMBIgACEQEDEQH/xAAcAAEAAgMBAQEAAAAAAAAAAAAAAwQBAgUGBwj/xAA/EAACAQIDBAcFBgQFBQAAAAAAAQIDEQQSIQUxQVEGEyJhcYGRMkJSocEjYnKx0fAHM6LxFENjgpIWJVOyw//EABoBAQEBAQEBAQAAAAAAAAAAAAABAgMEBQb/xAAwEQEBAAEDAgMFBgcAAAAAAAAAAQIDBBEhMQVB0RJRU5GSExRDcYHxFSIyUmHB8P/aAAwDAQACEQMRAD8A+4gAAAAAAAAAAAAAAAAAAAAAAAAxcxmJzBsDXMYzk9qHDcGuYymXkZABQAAAAAAAAAAAAAAAAAAAAAAAAAAAjlUNKtXgiFzMWqmczXOQ5jGYyqbOMxDmMZgJ85lTIMwzAXIVLkhQUi1QqX0NyolABpAAAAAAAAAAAAAAAAAAAAAAIq9Sy8SUoYyp2rciW9Bo5mrkRORjMc2kuYxmI8wzASZhmI8wzASZjOYizDMBLmN6dSzuV8xlSA7CZkhwkrwXoTHVkAAAAAAAAAAAAAAAAAAAAADjYifal+J/mdk4WI0nL8T/ADM5LGMxjMaZjGYwqTMYzEeYxmAlzDMRZhmAmzGMxFmGYCXMZUiHMMwHa2a+y/xfRFsp7LX2d+bf6fQuHSdmQAFAAAAAAAAAAAAAAAAAAADh7TjlqPvSf79DuHO2zRvFTXu7/Bky7Dk5jGYjcjVyOapcxjMRZhmAkzDMRZjOYCXMMxFmGYCXMZTIrnQ2Rh888z3Q+cuC+pR2cNTywUeS+fElAOiAAAAAAAAAAAAAAAAAAAAAAYkk1Z6p70ZAHl9o4V0pW91+y+7l4lTMeuxFCNSLjJXT9U+aPN7Q2ZOlqu1H4lvS+8uBiwVMwzEWYZjKpcwzEWYZgJcxnMQ5i5gcBOq9FaPGb3eXMBhaEqkssfN8EubPUYagqcVGPD5vma4PCRpRyx8297feTnSThAAFAAAAAAAAAAACOtWjBZptRS4vQ1xVeNODnLcuC3t8Eu88ri8RUrT32a3vfGkn7sFxlzl/ZfN3/iOO1nHfK+X+676OhdT8nUxnSKMNIrfuc24t/hgk5P0RRl0grv2Y6d1Fr/2miGlh4w3LV729ZN97erI9o41UIZnGU25KMYQV5Sk+C9Gfm8/FN1qZdMr+nT/vm92Ohp4+S5T6R1I+3Ff7oTh/UnJHWwW2adSyfYb3XacZfhktGec6+MpdU3lqZFOUE75Vf4uOpFKlZvLo/eXuy8V9Tro+LbnTv815nuvr3LttPOdOj3QOHsHaLl9lN307De/TfF+B3D9TtdzhuNOZ4/tXztXTunl7NAAehzAABz8dsyjJOTWVpXcoafLczgrBLvPQbRqboLxf0KSiYyVzlgV+2bx2ci+rE0EZFXA4GlF3qRzcm9YrxR3UihlLeHlePhobxpUoANIAAAAAAAAAAAYbIcXioUoOpN5YxWr+iXF9x4rbG2Z1vbbhTb7NGL7U/wAdt77tyPFu99ht51629o76Ohlqdu3vdbb216TlGEJZ8l21TvNZ9yTa0VtfU5FDHqKSyTfN/Zq7e9+0c+PWPdamuSScvV6LyRh09G3Op2Vracl8kz8nudT7fUupl3r6unpTDH2Y6s9oQkmnmh3yjovNXRtSxkZQTqJJqWlrSUpJe1Ttv3+RyYxna8Zt90+0vXf8zMKtn8Eny1hP9+p5/s55NeyxWwqzOcpunKUm+sdTq5vkrLekrK1+BNQxChf7TM3vlKFR389xnDQhvt2uLk80vHM96LWhcsvKtzBjB4u01OOWVpJvq5JvTu8L8T2mCxtOsr05XtvW6UfGL1R4ipQjLVrX4lpJeDWprSr1KUlJSs17NTj+Ga4pn0PD9/dtbOOcb39/6OG4232k/wAvoQKOydoKvC+6UdJx5Pmu5l4/W6epjqYzLG8yvj5Y3G8UMNmSvjJ2jbn+RusqFWWZt838iGciWxHURyaVZ4izL9KV0cyvTLuB9hdyt6BF6BLhnq1zX5EVM3pPtrz/ACLO4uAA6IAAAAAAAAAEGNr9XTnP4IN+iJllMZbVk5vDyPSbaPWVHH3KLskveq8X5bl5nIo0/fl7T/pXJGrV3FPX3pd7/uyzPcfh9fWy1c7nl3r72nhMMZjPIp66+hFHHU3Gck21SbU2k+Cu7czfCSvG3Ju/rcp08C6dKrBdrNfLbe0421XM5STzb5vkuSalHPDW6umveW800nHncoUcI7JZpJL3c0kl5HRpQsrIuUk7VJeUMW1o3qtz4tfv5orUlUlNOpLNk9lRWVN/E1zsy5iVulyf5/tEM6qheWtrX0V36GpfcldGEjMkmrPcypgcbCqnlbut6acZLvsWIT3ritDjZZW5eVrYGLdKuk3o2oS71J6P1t6s9wfOZO1RNfDfzTPokXovA/S+CaluGWF8uL8/2fL3+MmUrY5uIqZpPu0R0ZPQ4UKh9rJ4YsXI5IKQbMKr1YlnBQtHXiyK13+ZKpgWHKxiE9blaUzEagHbi76mSrgKl01yLR0lZAAUAAAANKlRRV5NJLi3YJbJOa3Odt+SWGqXaV4NK7td8kUto7ftpRV/vy3eS4njsbtKpVnefWOSemaLy+Ctojtls89TTsvTmV4r4npYZz2evF/RJD2/InaKEaksydnu5P8AfImnXdv7H4K7TXt/ovyr9R970P75841q05ReaDs+Ke5+KJKWM7EpzWXJ7Vry0sndepHGunHtNJta9pJ/mU+sapVIScW3e3bh2lZa7zpNluMu+nl9N9GbvdvPxMfqnq6icakVKLTuuzJfv5GlCrdfn4lLZ9aNOFnKOrbtnhpfzNMNi0ruUoq7btnhxfiP4fuevGnl9N9E+/7b4mP1T1dHEeyczGTnGVOUU5JLtxWradtUuasSYjHQaspR/wCcd3qUq20Fnvo0kkmqlNX8m+866fh27+Fl9N9GM/ENp8XH6p6uxhMOozc1peNredzfDVczlJbm9O9JWv8AI5NLasJZo1XCEXG11Uu/OxLR2pRUdJx0Wiu/oiXwzeX8LL5UniW0+Jj846Up9tv4Y/N/2+Z3aG1cbiGqdB0Kdo3lOanm/wBsdVyPD4vHJwUYTV271JdteS0/di1sbpHQo5F1iclJqDjmk5S3uNra79x+o8G8My0tvllqTjK3pz34nreXwfEvFMbuMZp9cZOvHWdfR7b/AKZqVNcViq1X7lNqlT9EYk8snF8G0Q/9ZxnZUaM5t8Jdh37o2cmvIp4qWPrydSNF09NbRSbtx7bV34I7ZYvVLzOXXhM1r4mEFecow/FKMfzPNLDV6nt1Gu7PJf0xsvmTUNhU1q22+ajGPzd2Y4VfqbdoJNRlnf3IykvW1i5gMVnpxnZrMr2dk95zXs6kt0b/AIm5fmbOs0lGKsoqySVkkgOlOoaqoc7rXYlhmaWVX1IO7siTcnyy/U6pS2XhHTi83tS3pcFyLp0nZAAFAAACHF4SnVjlqwjUje+WaUldcbMmBZeOyWSziuLiOiuCn/kxj3wbhbyWh5bbfQeUE54dupFb4NfaJd3xH0MHTHWznm45bfTynZ8Ir4XK9V8irOlbgfYeknRmGJi5U8sK1naTXYnLhntr5rXxPk2OjKhVdDEwlQqL3Z+xNfFTnukj2aWtMnztbb5Yfkq5VyFkSSia2PRLHksrWyMWNrGJNLe7DmJxWLGJSS1ehi8peyrd8vojeGH4vV839ORm5RqY1A8RqlldnxehalaKzSdkuLOvs/opicUuzTkov/Ml2ILvTe/yTI9m9Fq9fFTw8JfyJuMqzk7pxtfq9LQWts1nJ3sstmzhnrYx6tLb5ZOVRi6s8uR1HdKOF7Sjd7niJR1XdSj2nxstT6P0Z6EO6r45555bRpJKMYQ3qCjHSEF8EfNs9B0c6MYfBRSpxTnbWo0r678vJP1fFs7Z489S5Pp6elMI0pUowVopRXKKSXyNwDm6uRtjZql9rDSS9pcJL9TnRpHa2tUtBL4pfJa/oc0xl3WK7gRygWpIiaMiJQOhsqhmnme6HzlwKcIOTUVvbsj0eFoKnFRXDe+b5mpBKADaAAAAAAAABiUkld6Jb29yRk8Z/FraksPs2ag7SrzjSv8Acd3P1jFrzA8T06/ihVnOVHZ8uqpq6deP82r3wfuR7977j5fi8ZXqSzzqTqSv7VScpvX8TZthsO61TLdpXipNWcnKclGEI30UpN73okm+B6THdEsPFKnDPKvJXtCpPLTj8c5ybWXvtryLLwlnPdwcH0gqwajJX5W1/pf0aPUbJxbxE4UopdZVX2cc8YKb+FSqZY5u67OPLE0sBenQSr4hRXWYmpF5IKS3UoPRrv8AzPafw32dHa2FxVHFtznCcJ06st6zRatpayvBNWta7sdcdfKPPltcK12l0exmHSlXp9VF+8rVn/Ron5s7ew+gqxEFVjiKc4v3o5qkk+TWmV9xf2Tt6vs2SwW1r1KD7NLGzWbLF6KFfTtR/wBT/lY7eM6KpS/xGz6n+HqNXtF3pVE/XT1XgW62aY7bTRYT+H+Fj/MlOp3JqC+WvzO7gdhYWhrTowTXvNZp/wDKV2cjB9KZ0pKjtGm6E+FZJujPv03eOqPTUqkZJSi1JNXUk0013M5XPK96746eOPaNzyfRqCjj8WvvyfrO/wBUesPJbInbauJiuKfrlov6sy29aAcLEYuc5ySbSUmkk7bnbUlvA7oPP9W3vbfi2SwUluk15sntLwn2vK8orkm/X+xTRPkvq9XzerIpxM2iORDUkSyIKiIqTDSs7ndwmJzKz3/meejItYerZ3LLwj0AMJmTogAAAAAAAAeD/jNgZVdmucU31FWM5JfA7wb8syfqe8I8RRjUjKE0pRnFxlGSupRas00B+Udm4h05NRtmz0p08ztGVSlJtQb782nhbietw224ZW3TqN+9TqQyO63dbUbtlirK+mivluW+mv8ADDEYecp4OLxNBu6grOvSXKUX7a71rzXE8Q9mYhvI6VZ/cdOq0rfdsBHtLE9dWnVve6UVJXSk1dykk+DlKVu6x9r/AIH7JlRwVTETVv8AFVFkut9Kmmk/OTn5JHjuh38NK1ecauOToUU79VdddVXLT+Wu969y3n2yhGMIxhBKEYRSjGKtGMUrJJcEBnauz6WJpunWjmTTs9LxvpdHiMPVxOxJ5JKWIwLfZjFOVTDr/SXGPF09692+49znIsRTjUi4TSlGW9PcXlLBVMNjKKksmIpVFeMlaUX3p8H80cCewMRhW57OrZY3u8NWd6b8P2vE5WL2diNmVHXwf2lCcr1sPJ2hLvXCE/vbnufM9Hsna9LGRcqLtl0qQlpVpy+GceDBKox6W4mneNfB1ZTX/geaEn4vd6s5vRyVVbQU66yTr9ZOUfhUoNqL8OrXoexhSiuHqecnH/ukEvdh/wDOr+qIr2HWHHx9Fwm5r2ZO7+7LjfuL9w5Es5HPp1kyZTIsTgl7VPR/D7r8ORVjXtpLR8noYs4VfTMSRXjXRuqpFazpletRk3pZacW19C6pm8IqXkWIoQwM370f6v0L+C2bZ3nJNL3VfXxuTQpFqkb9mInABQAAAAAAAAMN2MkOLfZtzYHOxdRz8OX6lR0S8oXNp0orS3pcoo004u60OnStJXX7ZUcC3gI6PyIN8hrNWJ6jS/Q0jRb1l5ICo6Lnv9nlzR5vbHRR5+vwcnQqx3ZHbTkm9HH7stPA9hOSXeR9XKXcijxGH6X4ig+rx2HlNx/zsPa775UZNNf7W0W+jcpYnFVMW4uEWrQjK149lRSdtL2i2+TnY9a8FF6SWbxSsa4emotxSsuFtP3xCGUw4FrIMhFU3BkU6d9Gr+KudBpGjQHHqYGPBOPg9PQrPDzW538VY77p3MqiTiDgxjV+H5o6eCoOK7W97/0L0aRvlEnAijAljEykZKAAAAAAAAAAAEGK3LxMgCrT3+aN4e0/D6AFFf8AQt4Hj5AAbS9teJOwCCqt68S2AAK1P2/N/UyALBhmQBEAANkbIADIAAAAAAAAAAAA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4" name="Picture 6" descr="https://encrypted-tbn0.gstatic.com/images?q=tbn:ANd9GcRC8EYRSIRNKLegJtC1wk9hBeQ8tTBS5sna8_tknIHMvsK--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225" y="368900"/>
            <a:ext cx="3888432" cy="2587576"/>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028" name="Picture 4" descr="http://crediting.biz/wp-content/uploads/banki_omska.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66816" y="476674"/>
            <a:ext cx="2909640" cy="151216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oap.in.ua/wp-content/uploads/2013/06/ban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3848" y="386984"/>
            <a:ext cx="2562968" cy="16018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11560" y="1988840"/>
            <a:ext cx="7920880" cy="4401205"/>
          </a:xfrm>
          <a:prstGeom prst="rect">
            <a:avLst/>
          </a:prstGeom>
          <a:solidFill>
            <a:srgbClr val="CCFFFF"/>
          </a:solidFill>
        </p:spPr>
        <p:txBody>
          <a:bodyPr wrap="square">
            <a:spAutoFit/>
          </a:bodyPr>
          <a:lstStyle/>
          <a:p>
            <a:pPr indent="361950" algn="just"/>
            <a:r>
              <a:rPr lang="uz-Cyrl-UZ" sz="2800" b="1" dirty="0">
                <a:latin typeface="Times New Roman" pitchFamily="18" charset="0"/>
                <a:cs typeface="Times New Roman" pitchFamily="18" charset="0"/>
              </a:rPr>
              <a:t>2013 йилда Инвестиция дастурини амалга ошириш доирасида </a:t>
            </a:r>
            <a:r>
              <a:rPr lang="uz-Cyrl-UZ" sz="2800" b="1" dirty="0">
                <a:solidFill>
                  <a:srgbClr val="0000CC"/>
                </a:solidFill>
                <a:latin typeface="Times New Roman" pitchFamily="18" charset="0"/>
                <a:cs typeface="Times New Roman" pitchFamily="18" charset="0"/>
              </a:rPr>
              <a:t>13 миллиард доллар </a:t>
            </a:r>
            <a:r>
              <a:rPr lang="uz-Cyrl-UZ" sz="2800" b="1" dirty="0">
                <a:latin typeface="Times New Roman" pitchFamily="18" charset="0"/>
                <a:cs typeface="Times New Roman" pitchFamily="18" charset="0"/>
              </a:rPr>
              <a:t>қийматидаги капитал қўйилмалар </a:t>
            </a:r>
            <a:r>
              <a:rPr lang="uz-Cyrl-UZ" sz="2800" b="1" dirty="0" smtClean="0">
                <a:latin typeface="Times New Roman" pitchFamily="18" charset="0"/>
                <a:cs typeface="Times New Roman" pitchFamily="18" charset="0"/>
              </a:rPr>
              <a:t>ўзлаш-тирилди</a:t>
            </a:r>
            <a:r>
              <a:rPr lang="uz-Cyrl-UZ" sz="2800" b="1" dirty="0">
                <a:latin typeface="Times New Roman" pitchFamily="18" charset="0"/>
                <a:cs typeface="Times New Roman" pitchFamily="18" charset="0"/>
              </a:rPr>
              <a:t>, бу 2012 йилга нисбатан </a:t>
            </a:r>
            <a:r>
              <a:rPr lang="uz-Cyrl-UZ" sz="2800" b="1" dirty="0" smtClean="0">
                <a:solidFill>
                  <a:srgbClr val="0000CC"/>
                </a:solidFill>
                <a:latin typeface="Times New Roman" pitchFamily="18" charset="0"/>
                <a:cs typeface="Times New Roman" pitchFamily="18" charset="0"/>
              </a:rPr>
              <a:t>11,3 </a:t>
            </a:r>
            <a:r>
              <a:rPr lang="uz-Cyrl-UZ" sz="2800" b="1" dirty="0">
                <a:solidFill>
                  <a:srgbClr val="0000CC"/>
                </a:solidFill>
                <a:latin typeface="Times New Roman" pitchFamily="18" charset="0"/>
                <a:cs typeface="Times New Roman" pitchFamily="18" charset="0"/>
              </a:rPr>
              <a:t>фоизга </a:t>
            </a:r>
            <a:r>
              <a:rPr lang="uz-Cyrl-UZ" sz="2800" b="1" dirty="0">
                <a:latin typeface="Times New Roman" pitchFamily="18" charset="0"/>
                <a:cs typeface="Times New Roman" pitchFamily="18" charset="0"/>
              </a:rPr>
              <a:t>кўп.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Ўзлаштирилган капитал қўйилмалар умумий ҳажмининг деярли ярмини, яъни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47 </a:t>
            </a:r>
            <a:r>
              <a:rPr lang="uz-Cyrl-UZ" sz="2800" b="1" dirty="0">
                <a:solidFill>
                  <a:srgbClr val="0000CC"/>
                </a:solidFill>
                <a:latin typeface="Times New Roman" pitchFamily="18" charset="0"/>
                <a:cs typeface="Times New Roman" pitchFamily="18" charset="0"/>
              </a:rPr>
              <a:t>фоизини </a:t>
            </a:r>
            <a:r>
              <a:rPr lang="uz-Cyrl-UZ" sz="2800" b="1" dirty="0">
                <a:latin typeface="Times New Roman" pitchFamily="18" charset="0"/>
                <a:cs typeface="Times New Roman" pitchFamily="18" charset="0"/>
              </a:rPr>
              <a:t>хусусий инвестициялар – </a:t>
            </a:r>
            <a:r>
              <a:rPr lang="uz-Cyrl-UZ" sz="2800" b="1" dirty="0" smtClean="0">
                <a:latin typeface="Times New Roman" pitchFamily="18" charset="0"/>
                <a:cs typeface="Times New Roman" pitchFamily="18" charset="0"/>
              </a:rPr>
              <a:t>корхо-налар </a:t>
            </a:r>
            <a:r>
              <a:rPr lang="uz-Cyrl-UZ" sz="2800" b="1" dirty="0">
                <a:latin typeface="Times New Roman" pitchFamily="18" charset="0"/>
                <a:cs typeface="Times New Roman" pitchFamily="18" charset="0"/>
              </a:rPr>
              <a:t>ва аҳолининг шахсий маблағлари </a:t>
            </a:r>
            <a:r>
              <a:rPr lang="uz-Cyrl-UZ" sz="2800" b="1" dirty="0" smtClean="0">
                <a:latin typeface="Times New Roman" pitchFamily="18" charset="0"/>
                <a:cs typeface="Times New Roman" pitchFamily="18" charset="0"/>
              </a:rPr>
              <a:t>таш-кил </a:t>
            </a:r>
            <a:r>
              <a:rPr lang="uz-Cyrl-UZ" sz="2800" b="1" dirty="0">
                <a:latin typeface="Times New Roman" pitchFamily="18" charset="0"/>
                <a:cs typeface="Times New Roman" pitchFamily="18" charset="0"/>
              </a:rPr>
              <a:t>этгани алоҳида эътиборга лойиқдир.</a:t>
            </a:r>
            <a:endParaRPr lang="ru-RU" sz="2800" dirty="0"/>
          </a:p>
        </p:txBody>
      </p:sp>
      <p:pic>
        <p:nvPicPr>
          <p:cNvPr id="3074" name="Picture 2" descr="http://expert.ru/data/public/368036/368134/prognoz_jpg_300x200_crop_q7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386985"/>
            <a:ext cx="2592288" cy="17281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5313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1000" t="-14000" r="11000" b="41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7504" y="3357068"/>
            <a:ext cx="8928992" cy="3477875"/>
          </a:xfrm>
          <a:prstGeom prst="rect">
            <a:avLst/>
          </a:prstGeom>
        </p:spPr>
        <p:txBody>
          <a:bodyPr wrap="square">
            <a:spAutoFit/>
          </a:bodyPr>
          <a:lstStyle/>
          <a:p>
            <a:pPr algn="ctr"/>
            <a:r>
              <a:rPr lang="uz-Cyrl-UZ" sz="4400" b="1" dirty="0" smtClean="0">
                <a:ln>
                  <a:solidFill>
                    <a:srgbClr val="0000CC"/>
                  </a:solidFill>
                </a:ln>
                <a:latin typeface="Times New Roman" pitchFamily="18" charset="0"/>
                <a:cs typeface="Times New Roman" pitchFamily="18" charset="0"/>
              </a:rPr>
              <a:t>ЖАЛБ ЭТИЛАЁТГАН ИНВЕСТИЦИЯЛАРНИНГ АСОСИЙ ҚИСМИ – </a:t>
            </a:r>
            <a:br>
              <a:rPr lang="uz-Cyrl-UZ" sz="4400" b="1" dirty="0" smtClean="0">
                <a:ln>
                  <a:solidFill>
                    <a:srgbClr val="0000CC"/>
                  </a:solidFill>
                </a:ln>
                <a:latin typeface="Times New Roman" pitchFamily="18" charset="0"/>
                <a:cs typeface="Times New Roman" pitchFamily="18" charset="0"/>
              </a:rPr>
            </a:br>
            <a:r>
              <a:rPr lang="uz-Cyrl-UZ" sz="4400" b="1" dirty="0" smtClean="0">
                <a:ln>
                  <a:solidFill>
                    <a:srgbClr val="0000CC"/>
                  </a:solidFill>
                </a:ln>
                <a:latin typeface="Times New Roman" pitchFamily="18" charset="0"/>
                <a:cs typeface="Times New Roman" pitchFamily="18" charset="0"/>
              </a:rPr>
              <a:t>70 ФОИЗДАН ОРТИҒИ НИМАГА ЙЎНАЛТИРИЛДИ?</a:t>
            </a:r>
            <a:endParaRPr lang="ru-RU" sz="4400" b="1" dirty="0">
              <a:ln>
                <a:solidFill>
                  <a:srgbClr val="0000CC"/>
                </a:solidFill>
              </a:ln>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616582"/>
            <a:ext cx="8208912" cy="3908762"/>
          </a:xfrm>
          <a:prstGeom prst="rect">
            <a:avLst/>
          </a:prstGeom>
          <a:solidFill>
            <a:srgbClr val="CCFF66"/>
          </a:solidFill>
          <a:ln>
            <a:solidFill>
              <a:schemeClr val="tx1"/>
            </a:solidFill>
            <a:prstDash val="lgDashDot"/>
          </a:ln>
        </p:spPr>
        <p:txBody>
          <a:bodyPr wrap="square">
            <a:spAutoFit/>
          </a:bodyPr>
          <a:lstStyle/>
          <a:p>
            <a:pPr indent="361950" algn="ctr"/>
            <a:r>
              <a:rPr lang="uz-Cyrl-UZ" sz="2800" b="1" dirty="0">
                <a:latin typeface="Times New Roman" pitchFamily="18" charset="0"/>
                <a:cs typeface="Times New Roman" pitchFamily="18" charset="0"/>
              </a:rPr>
              <a:t>Биринчи навбатда,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600" b="1" u="sng" dirty="0" smtClean="0">
                <a:solidFill>
                  <a:srgbClr val="0000CC"/>
                </a:solidFill>
                <a:latin typeface="Times New Roman" pitchFamily="18" charset="0"/>
                <a:cs typeface="Times New Roman" pitchFamily="18" charset="0"/>
              </a:rPr>
              <a:t>ИШЛАБ ЧИҚАРИШ ОБЪЕКТЛАРИНИ ҚУРИШГА</a:t>
            </a:r>
            <a:r>
              <a:rPr lang="uz-Cyrl-UZ" sz="2600" b="1" dirty="0" smtClean="0">
                <a:solidFill>
                  <a:srgbClr val="0000CC"/>
                </a:solidFill>
                <a:latin typeface="Times New Roman" pitchFamily="18" charset="0"/>
                <a:cs typeface="Times New Roman" pitchFamily="18" charset="0"/>
              </a:rPr>
              <a:t> </a:t>
            </a:r>
            <a:r>
              <a:rPr lang="uz-Cyrl-UZ" sz="2800" b="1" dirty="0" smtClean="0">
                <a:solidFill>
                  <a:srgbClr val="0000CC"/>
                </a:solidFill>
                <a:latin typeface="Times New Roman" pitchFamily="18" charset="0"/>
                <a:cs typeface="Times New Roman" pitchFamily="18" charset="0"/>
              </a:rPr>
              <a:t/>
            </a:r>
            <a:br>
              <a:rPr lang="uz-Cyrl-UZ" sz="2800" b="1" dirty="0" smtClean="0">
                <a:solidFill>
                  <a:srgbClr val="0000CC"/>
                </a:solidFill>
                <a:latin typeface="Times New Roman" pitchFamily="18" charset="0"/>
                <a:cs typeface="Times New Roman" pitchFamily="18" charset="0"/>
              </a:rPr>
            </a:br>
            <a:r>
              <a:rPr lang="uz-Cyrl-UZ" sz="2800" b="1" dirty="0" smtClean="0">
                <a:latin typeface="Times New Roman" pitchFamily="18" charset="0"/>
                <a:cs typeface="Times New Roman" pitchFamily="18" charset="0"/>
              </a:rPr>
              <a:t>йўналтирилди</a:t>
            </a:r>
            <a:r>
              <a:rPr lang="uz-Cyrl-UZ" sz="2800" b="1" dirty="0">
                <a:latin typeface="Times New Roman" pitchFamily="18" charset="0"/>
                <a:cs typeface="Times New Roman" pitchFamily="18" charset="0"/>
              </a:rPr>
              <a:t>.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Энг янги замонавий ускуналар харид қилишга сарфланган инвестициялар улуши эса қарийб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40 </a:t>
            </a:r>
            <a:r>
              <a:rPr lang="uz-Cyrl-UZ" sz="2800" b="1" dirty="0">
                <a:solidFill>
                  <a:srgbClr val="0000CC"/>
                </a:solidFill>
                <a:latin typeface="Times New Roman" pitchFamily="18" charset="0"/>
                <a:cs typeface="Times New Roman" pitchFamily="18" charset="0"/>
              </a:rPr>
              <a:t>фоизни </a:t>
            </a:r>
            <a:r>
              <a:rPr lang="uz-Cyrl-UZ" sz="2800" b="1" dirty="0">
                <a:latin typeface="Times New Roman" pitchFamily="18" charset="0"/>
                <a:cs typeface="Times New Roman" pitchFamily="18" charset="0"/>
              </a:rPr>
              <a:t>ташкил этди.</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Умуман олганда, мамлакатимиз иқтисодиётига инвестиция киритиш ҳажми ялпи ички маҳсулотга нисбатан </a:t>
            </a:r>
            <a:r>
              <a:rPr lang="uz-Cyrl-UZ" sz="2800" b="1" dirty="0">
                <a:solidFill>
                  <a:srgbClr val="0000CC"/>
                </a:solidFill>
                <a:latin typeface="Times New Roman" pitchFamily="18" charset="0"/>
                <a:cs typeface="Times New Roman" pitchFamily="18" charset="0"/>
              </a:rPr>
              <a:t>23 фоиздан </a:t>
            </a:r>
            <a:r>
              <a:rPr lang="uz-Cyrl-UZ" sz="2800" b="1" dirty="0">
                <a:latin typeface="Times New Roman" pitchFamily="18" charset="0"/>
                <a:cs typeface="Times New Roman" pitchFamily="18" charset="0"/>
              </a:rPr>
              <a:t>иборат бўлди</a:t>
            </a:r>
            <a:r>
              <a:rPr lang="uz-Cyrl-UZ"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pic>
        <p:nvPicPr>
          <p:cNvPr id="6" name="Picture 2" descr="http://img.dayazcdn.net/obshchestvo/00/8/procent_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08912" cy="213991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48422"/>
            <a:ext cx="8208912" cy="3677930"/>
          </a:xfrm>
          <a:prstGeom prst="rect">
            <a:avLst/>
          </a:prstGeom>
          <a:solidFill>
            <a:srgbClr val="CCFF66"/>
          </a:solidFill>
          <a:ln>
            <a:solidFill>
              <a:schemeClr val="tx1"/>
            </a:solidFill>
            <a:prstDash val="lgDashDot"/>
          </a:ln>
        </p:spPr>
        <p:txBody>
          <a:bodyPr wrap="square">
            <a:spAutoFit/>
          </a:bodyPr>
          <a:lstStyle/>
          <a:p>
            <a:pPr indent="361950" algn="just"/>
            <a:endParaRPr lang="uz-Cyrl-UZ" sz="900" b="1" dirty="0" smtClean="0">
              <a:solidFill>
                <a:srgbClr val="0000CC"/>
              </a:solidFill>
              <a:latin typeface="Times New Roman" pitchFamily="18" charset="0"/>
              <a:cs typeface="Times New Roman" pitchFamily="18" charset="0"/>
            </a:endParaRPr>
          </a:p>
          <a:p>
            <a:pPr indent="361950" algn="just"/>
            <a:r>
              <a:rPr lang="uz-Cyrl-UZ" sz="3200" b="1" dirty="0" smtClean="0">
                <a:solidFill>
                  <a:srgbClr val="0000CC"/>
                </a:solidFill>
                <a:latin typeface="Times New Roman" pitchFamily="18" charset="0"/>
                <a:cs typeface="Times New Roman" pitchFamily="18" charset="0"/>
              </a:rPr>
              <a:t>Ўзлаштирилган </a:t>
            </a:r>
            <a:r>
              <a:rPr lang="uz-Cyrl-UZ" sz="3200" b="1" dirty="0">
                <a:solidFill>
                  <a:srgbClr val="0000CC"/>
                </a:solidFill>
                <a:latin typeface="Times New Roman" pitchFamily="18" charset="0"/>
                <a:cs typeface="Times New Roman" pitchFamily="18" charset="0"/>
              </a:rPr>
              <a:t>умумий капитал қўйилмалар ҳажмининг </a:t>
            </a:r>
            <a:r>
              <a:rPr lang="uz-Cyrl-UZ" sz="3200" b="1" dirty="0">
                <a:solidFill>
                  <a:srgbClr val="C00000"/>
                </a:solidFill>
                <a:latin typeface="Times New Roman" pitchFamily="18" charset="0"/>
                <a:cs typeface="Times New Roman" pitchFamily="18" charset="0"/>
              </a:rPr>
              <a:t>3 миллиард доллардан </a:t>
            </a:r>
            <a:r>
              <a:rPr lang="uz-Cyrl-UZ" sz="3200" b="1" dirty="0">
                <a:solidFill>
                  <a:srgbClr val="0000CC"/>
                </a:solidFill>
                <a:latin typeface="Times New Roman" pitchFamily="18" charset="0"/>
                <a:cs typeface="Times New Roman" pitchFamily="18" charset="0"/>
              </a:rPr>
              <a:t>ортиғини хорижий </a:t>
            </a:r>
            <a:r>
              <a:rPr lang="uz-Cyrl-UZ" sz="3200" b="1" dirty="0" smtClean="0">
                <a:solidFill>
                  <a:srgbClr val="0000CC"/>
                </a:solidFill>
                <a:latin typeface="Times New Roman" pitchFamily="18" charset="0"/>
                <a:cs typeface="Times New Roman" pitchFamily="18" charset="0"/>
              </a:rPr>
              <a:t>инвести-циялар </a:t>
            </a:r>
            <a:r>
              <a:rPr lang="uz-Cyrl-UZ" sz="3200" b="1" dirty="0">
                <a:solidFill>
                  <a:srgbClr val="0000CC"/>
                </a:solidFill>
                <a:latin typeface="Times New Roman" pitchFamily="18" charset="0"/>
                <a:cs typeface="Times New Roman" pitchFamily="18" charset="0"/>
              </a:rPr>
              <a:t>ташкил этди. </a:t>
            </a:r>
            <a:r>
              <a:rPr lang="ru-RU" sz="3200" b="1" dirty="0" err="1">
                <a:solidFill>
                  <a:srgbClr val="0000CC"/>
                </a:solidFill>
                <a:latin typeface="Times New Roman" pitchFamily="18" charset="0"/>
                <a:cs typeface="Times New Roman" pitchFamily="18" charset="0"/>
              </a:rPr>
              <a:t>Шунинг</a:t>
            </a:r>
            <a:r>
              <a:rPr lang="ru-RU" sz="3200" b="1" dirty="0">
                <a:solidFill>
                  <a:srgbClr val="0000CC"/>
                </a:solidFill>
                <a:latin typeface="Times New Roman" pitchFamily="18" charset="0"/>
                <a:cs typeface="Times New Roman" pitchFamily="18" charset="0"/>
              </a:rPr>
              <a:t> </a:t>
            </a:r>
            <a:r>
              <a:rPr lang="ru-RU" sz="3200" b="1" dirty="0">
                <a:solidFill>
                  <a:srgbClr val="C00000"/>
                </a:solidFill>
                <a:latin typeface="Times New Roman" pitchFamily="18" charset="0"/>
                <a:cs typeface="Times New Roman" pitchFamily="18" charset="0"/>
              </a:rPr>
              <a:t>72 </a:t>
            </a:r>
            <a:r>
              <a:rPr lang="ru-RU" sz="3200" b="1" dirty="0" err="1">
                <a:solidFill>
                  <a:srgbClr val="C00000"/>
                </a:solidFill>
                <a:latin typeface="Times New Roman" pitchFamily="18" charset="0"/>
                <a:cs typeface="Times New Roman" pitchFamily="18" charset="0"/>
              </a:rPr>
              <a:t>фоиздан</a:t>
            </a:r>
            <a:r>
              <a:rPr lang="ru-RU" sz="3200" b="1" dirty="0">
                <a:solidFill>
                  <a:srgbClr val="C00000"/>
                </a:solidFill>
                <a:latin typeface="Times New Roman" pitchFamily="18" charset="0"/>
                <a:cs typeface="Times New Roman" pitchFamily="18" charset="0"/>
              </a:rPr>
              <a:t> </a:t>
            </a:r>
            <a:r>
              <a:rPr lang="ru-RU" sz="3200" b="1" dirty="0" err="1">
                <a:solidFill>
                  <a:srgbClr val="C00000"/>
                </a:solidFill>
                <a:latin typeface="Times New Roman" pitchFamily="18" charset="0"/>
                <a:cs typeface="Times New Roman" pitchFamily="18" charset="0"/>
              </a:rPr>
              <a:t>зиёди</a:t>
            </a:r>
            <a:r>
              <a:rPr lang="ru-RU" sz="3200" b="1" dirty="0">
                <a:solidFill>
                  <a:srgbClr val="C00000"/>
                </a:solidFill>
                <a:latin typeface="Times New Roman" pitchFamily="18" charset="0"/>
                <a:cs typeface="Times New Roman" pitchFamily="18" charset="0"/>
              </a:rPr>
              <a:t> </a:t>
            </a:r>
            <a:r>
              <a:rPr lang="ru-RU" sz="3200" b="1" dirty="0" err="1">
                <a:solidFill>
                  <a:srgbClr val="C00000"/>
                </a:solidFill>
                <a:latin typeface="Times New Roman" pitchFamily="18" charset="0"/>
                <a:cs typeface="Times New Roman" pitchFamily="18" charset="0"/>
              </a:rPr>
              <a:t>ёки</a:t>
            </a:r>
            <a:r>
              <a:rPr lang="ru-RU" sz="3200" b="1" dirty="0">
                <a:solidFill>
                  <a:srgbClr val="C00000"/>
                </a:solidFill>
                <a:latin typeface="Times New Roman" pitchFamily="18" charset="0"/>
                <a:cs typeface="Times New Roman" pitchFamily="18" charset="0"/>
              </a:rPr>
              <a:t> 2 миллиард 200 миллион </a:t>
            </a:r>
            <a:r>
              <a:rPr lang="ru-RU" sz="3200" b="1" dirty="0" err="1">
                <a:solidFill>
                  <a:srgbClr val="C00000"/>
                </a:solidFill>
                <a:latin typeface="Times New Roman" pitchFamily="18" charset="0"/>
                <a:cs typeface="Times New Roman" pitchFamily="18" charset="0"/>
              </a:rPr>
              <a:t>доллари</a:t>
            </a:r>
            <a:r>
              <a:rPr lang="ru-RU" sz="3200" b="1" dirty="0">
                <a:solidFill>
                  <a:srgbClr val="C00000"/>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тўғридан-тўғри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хорижий</a:t>
            </a:r>
            <a:r>
              <a:rPr lang="ru-RU" sz="3200" b="1" dirty="0">
                <a:solidFill>
                  <a:srgbClr val="0000CC"/>
                </a:solidFill>
                <a:latin typeface="Times New Roman" pitchFamily="18" charset="0"/>
                <a:cs typeface="Times New Roman" pitchFamily="18" charset="0"/>
              </a:rPr>
              <a:t> </a:t>
            </a:r>
            <a:r>
              <a:rPr lang="ru-RU" sz="3200" b="1" dirty="0" err="1" smtClean="0">
                <a:solidFill>
                  <a:srgbClr val="0000CC"/>
                </a:solidFill>
                <a:latin typeface="Times New Roman" pitchFamily="18" charset="0"/>
                <a:cs typeface="Times New Roman" pitchFamily="18" charset="0"/>
              </a:rPr>
              <a:t>инвести-циялардир</a:t>
            </a:r>
            <a:r>
              <a:rPr lang="ru-RU" sz="3200" b="1" dirty="0">
                <a:solidFill>
                  <a:srgbClr val="0000CC"/>
                </a:solidFill>
                <a:latin typeface="Times New Roman" pitchFamily="18" charset="0"/>
                <a:cs typeface="Times New Roman" pitchFamily="18" charset="0"/>
              </a:rPr>
              <a:t>.</a:t>
            </a:r>
          </a:p>
        </p:txBody>
      </p:sp>
      <p:pic>
        <p:nvPicPr>
          <p:cNvPr id="5" name="Picture 4" descr="http://www.seti.ee/up/energ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9803" y="3912058"/>
            <a:ext cx="3744417" cy="26839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uzlife.uz/files/news/news_13760337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904000"/>
            <a:ext cx="3678725" cy="26933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4" action="ppaction://hlinksldjump"/>
          </p:cNvPr>
          <p:cNvSpPr/>
          <p:nvPr/>
        </p:nvSpPr>
        <p:spPr>
          <a:xfrm>
            <a:off x="4644008" y="5814"/>
            <a:ext cx="3528392" cy="584775"/>
          </a:xfrm>
          <a:prstGeom prst="rect">
            <a:avLst/>
          </a:prstGeom>
          <a:solidFill>
            <a:srgbClr val="CCFF66"/>
          </a:solidFill>
          <a:ln w="28575">
            <a:solidFill>
              <a:schemeClr val="tx1"/>
            </a:solidFill>
            <a:prstDash val="sysDash"/>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80324282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86306"/>
            <a:ext cx="8208911" cy="1446550"/>
          </a:xfrm>
          <a:prstGeom prst="rect">
            <a:avLst/>
          </a:prstGeom>
        </p:spPr>
        <p:txBody>
          <a:bodyPr wrap="square">
            <a:spAutoFit/>
          </a:bodyPr>
          <a:lstStyle/>
          <a:p>
            <a:pPr algn="ctr"/>
            <a:r>
              <a:rPr lang="uz-Cyrl-UZ" sz="4400" b="1" dirty="0" smtClean="0">
                <a:ln w="12700">
                  <a:solidFill>
                    <a:schemeClr val="accent1"/>
                  </a:solidFill>
                  <a:prstDash val="solid"/>
                </a:ln>
                <a:solidFill>
                  <a:srgbClr val="002060"/>
                </a:solidFill>
                <a:effectLst>
                  <a:glow rad="63500">
                    <a:schemeClr val="accent2">
                      <a:satMod val="175000"/>
                      <a:alpha val="40000"/>
                    </a:schemeClr>
                  </a:glow>
                  <a:outerShdw blurRad="41275" dist="20320" dir="1800000" algn="tl" rotWithShape="0">
                    <a:srgbClr val="000000">
                      <a:alpha val="40000"/>
                    </a:srgbClr>
                  </a:outerShdw>
                </a:effectLst>
                <a:latin typeface="Times New Roman" pitchFamily="18" charset="0"/>
                <a:cs typeface="Times New Roman" pitchFamily="18" charset="0"/>
              </a:rPr>
              <a:t>БУ НАТИЖАЛАРГА ҚАНДАЙ ҚИЛИБ ЭРИШИЛДИ? </a:t>
            </a:r>
            <a:endParaRPr lang="ru-RU" sz="4400" b="1" dirty="0">
              <a:ln w="12700">
                <a:solidFill>
                  <a:schemeClr val="accent1"/>
                </a:solidFill>
                <a:prstDash val="solid"/>
              </a:ln>
              <a:solidFill>
                <a:srgbClr val="002060"/>
              </a:solidFill>
              <a:effectLst>
                <a:glow rad="63500">
                  <a:schemeClr val="accent2">
                    <a:satMod val="175000"/>
                    <a:alpha val="40000"/>
                  </a:schemeClr>
                </a:glow>
                <a:outerShdw blurRad="41275" dist="20320" dir="1800000" algn="tl" rotWithShape="0">
                  <a:srgbClr val="000000">
                    <a:alpha val="40000"/>
                  </a:srgbClr>
                </a:outerShdw>
              </a:effectLst>
              <a:latin typeface="Times New Roman" pitchFamily="18" charset="0"/>
              <a:cs typeface="Times New Roman" pitchFamily="18" charset="0"/>
            </a:endParaRPr>
          </a:p>
        </p:txBody>
      </p:sp>
      <p:sp>
        <p:nvSpPr>
          <p:cNvPr id="4" name="Прямоугольник 3"/>
          <p:cNvSpPr/>
          <p:nvPr/>
        </p:nvSpPr>
        <p:spPr>
          <a:xfrm>
            <a:off x="611560" y="2277447"/>
            <a:ext cx="7920880" cy="4031873"/>
          </a:xfrm>
          <a:prstGeom prst="rect">
            <a:avLst/>
          </a:prstGeom>
          <a:solidFill>
            <a:srgbClr val="FFCCFF"/>
          </a:solidFill>
          <a:ln w="38100">
            <a:solidFill>
              <a:schemeClr val="tx1"/>
            </a:solidFill>
            <a:prstDash val="sysDot"/>
          </a:ln>
        </p:spPr>
        <p:txBody>
          <a:bodyPr wrap="square">
            <a:spAutoFit/>
          </a:bodyPr>
          <a:lstStyle/>
          <a:p>
            <a:pPr indent="361950" algn="just"/>
            <a:r>
              <a:rPr lang="uz-Cyrl-UZ" sz="3200" b="1" dirty="0">
                <a:solidFill>
                  <a:srgbClr val="C00000"/>
                </a:solidFill>
                <a:latin typeface="Times New Roman" pitchFamily="18" charset="0"/>
                <a:cs typeface="Times New Roman" pitchFamily="18" charset="0"/>
              </a:rPr>
              <a:t>Агар ўзимиз ҳаракат қилмасак, четдан сармоя ва инвестицияларнинг </a:t>
            </a:r>
            <a:r>
              <a:rPr lang="uz-Cyrl-UZ" sz="3200" b="1" dirty="0" smtClean="0">
                <a:solidFill>
                  <a:srgbClr val="C00000"/>
                </a:solidFill>
                <a:latin typeface="Times New Roman" pitchFamily="18" charset="0"/>
                <a:cs typeface="Times New Roman" pitchFamily="18" charset="0"/>
              </a:rPr>
              <a:t>мамлака-тимизга</a:t>
            </a:r>
            <a:r>
              <a:rPr lang="uz-Cyrl-UZ" sz="3200" b="1" dirty="0">
                <a:solidFill>
                  <a:srgbClr val="C00000"/>
                </a:solidFill>
                <a:latin typeface="Times New Roman" pitchFamily="18" charset="0"/>
                <a:cs typeface="Times New Roman" pitchFamily="18" charset="0"/>
              </a:rPr>
              <a:t>, ўлкамизга кириб келиши учун қулай шароит ва имтиёзлар ташкил этмасак, керак бўлса, айни шу </a:t>
            </a:r>
            <a:r>
              <a:rPr lang="uz-Cyrl-UZ" sz="3200" b="1" dirty="0" smtClean="0">
                <a:solidFill>
                  <a:srgbClr val="C00000"/>
                </a:solidFill>
                <a:latin typeface="Times New Roman" pitchFamily="18" charset="0"/>
                <a:cs typeface="Times New Roman" pitchFamily="18" charset="0"/>
              </a:rPr>
              <a:t>йўна-лишда </a:t>
            </a:r>
            <a:r>
              <a:rPr lang="uz-Cyrl-UZ" sz="3200" b="1" dirty="0">
                <a:solidFill>
                  <a:srgbClr val="C00000"/>
                </a:solidFill>
                <a:latin typeface="Times New Roman" pitchFamily="18" charset="0"/>
                <a:cs typeface="Times New Roman" pitchFamily="18" charset="0"/>
              </a:rPr>
              <a:t>астойдил, бутун вужудимиз билан ишламасак, бундай рақамларни </a:t>
            </a:r>
            <a:r>
              <a:rPr lang="uz-Cyrl-UZ" sz="3200" b="1" dirty="0" smtClean="0">
                <a:solidFill>
                  <a:srgbClr val="C00000"/>
                </a:solidFill>
                <a:latin typeface="Times New Roman" pitchFamily="18" charset="0"/>
                <a:cs typeface="Times New Roman" pitchFamily="18" charset="0"/>
              </a:rPr>
              <a:t>туши-мизда </a:t>
            </a:r>
            <a:r>
              <a:rPr lang="uz-Cyrl-UZ" sz="3200" b="1" dirty="0">
                <a:solidFill>
                  <a:srgbClr val="C00000"/>
                </a:solidFill>
                <a:latin typeface="Times New Roman" pitchFamily="18" charset="0"/>
                <a:cs typeface="Times New Roman" pitchFamily="18" charset="0"/>
              </a:rPr>
              <a:t>ҳам кўрмасдик. Бу – аниқ гап.</a:t>
            </a:r>
            <a:endParaRPr lang="ru-RU" sz="3200" b="1" dirty="0">
              <a:solidFill>
                <a:srgbClr val="C00000"/>
              </a:solidFill>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32656"/>
            <a:ext cx="8208912" cy="6217087"/>
          </a:xfrm>
          <a:prstGeom prst="rect">
            <a:avLst/>
          </a:prstGeom>
          <a:solidFill>
            <a:srgbClr val="FFCCFF"/>
          </a:solidFill>
          <a:ln w="28575">
            <a:solidFill>
              <a:schemeClr val="tx1"/>
            </a:solidFill>
            <a:prstDash val="sysDot"/>
          </a:ln>
        </p:spPr>
        <p:txBody>
          <a:bodyPr wrap="square">
            <a:spAutoFit/>
          </a:bodyPr>
          <a:lstStyle/>
          <a:p>
            <a:pPr indent="361950" algn="just"/>
            <a:endParaRPr lang="uz-Cyrl-UZ" sz="1400" b="1" dirty="0" smtClean="0">
              <a:solidFill>
                <a:srgbClr val="C00000"/>
              </a:solidFill>
              <a:latin typeface="Times New Roman" pitchFamily="18" charset="0"/>
              <a:cs typeface="Times New Roman" pitchFamily="18" charset="0"/>
            </a:endParaRPr>
          </a:p>
          <a:p>
            <a:pPr indent="361950" algn="just"/>
            <a:r>
              <a:rPr lang="uz-Cyrl-UZ" sz="3200" b="1" dirty="0" smtClean="0">
                <a:solidFill>
                  <a:srgbClr val="C00000"/>
                </a:solidFill>
                <a:latin typeface="Times New Roman" pitchFamily="18" charset="0"/>
                <a:cs typeface="Times New Roman" pitchFamily="18" charset="0"/>
              </a:rPr>
              <a:t>Мамлакатимизда </a:t>
            </a:r>
            <a:r>
              <a:rPr lang="uz-Cyrl-UZ" sz="3200" b="1" dirty="0">
                <a:solidFill>
                  <a:srgbClr val="0000CC"/>
                </a:solidFill>
                <a:latin typeface="Times New Roman" pitchFamily="18" charset="0"/>
                <a:cs typeface="Times New Roman" pitchFamily="18" charset="0"/>
              </a:rPr>
              <a:t>Тикланиш ва тараққиёт жамғармаси </a:t>
            </a:r>
            <a:r>
              <a:rPr lang="uz-Cyrl-UZ" sz="3200" b="1" dirty="0">
                <a:solidFill>
                  <a:srgbClr val="C00000"/>
                </a:solidFill>
                <a:latin typeface="Times New Roman" pitchFamily="18" charset="0"/>
                <a:cs typeface="Times New Roman" pitchFamily="18" charset="0"/>
              </a:rPr>
              <a:t>ташкил этилган. Унинг асосий вазифаси иқтисодиётнинг етакчи тармоқлари ва йўл-коммуникация соҳасидаги стратегик муҳим инвестиция лойиҳаларини хорижий шериклар билан ҳамкорликда молиялашда фаол иштирок этишдан иборат.</a:t>
            </a:r>
            <a:endParaRPr lang="ru-RU" sz="3200" b="1" dirty="0">
              <a:solidFill>
                <a:srgbClr val="C00000"/>
              </a:solidFill>
              <a:latin typeface="Times New Roman" pitchFamily="18" charset="0"/>
              <a:cs typeface="Times New Roman" pitchFamily="18" charset="0"/>
            </a:endParaRPr>
          </a:p>
          <a:p>
            <a:pPr indent="361950" algn="just"/>
            <a:r>
              <a:rPr lang="uz-Cyrl-UZ" sz="3200" b="1" dirty="0">
                <a:solidFill>
                  <a:srgbClr val="C00000"/>
                </a:solidFill>
                <a:latin typeface="Times New Roman" pitchFamily="18" charset="0"/>
                <a:cs typeface="Times New Roman" pitchFamily="18" charset="0"/>
              </a:rPr>
              <a:t>Жамғарма ўтган қисқа вақт мобайнида </a:t>
            </a:r>
            <a:r>
              <a:rPr lang="uz-Cyrl-UZ" sz="3200" b="1" dirty="0" smtClean="0">
                <a:solidFill>
                  <a:srgbClr val="C00000"/>
                </a:solidFill>
                <a:latin typeface="Times New Roman" pitchFamily="18" charset="0"/>
                <a:cs typeface="Times New Roman" pitchFamily="18" charset="0"/>
              </a:rPr>
              <a:t/>
            </a:r>
            <a:br>
              <a:rPr lang="uz-Cyrl-UZ" sz="3200" b="1" dirty="0" smtClean="0">
                <a:solidFill>
                  <a:srgbClr val="C00000"/>
                </a:solidFill>
                <a:latin typeface="Times New Roman" pitchFamily="18" charset="0"/>
                <a:cs typeface="Times New Roman" pitchFamily="18" charset="0"/>
              </a:rPr>
            </a:br>
            <a:r>
              <a:rPr lang="uz-Cyrl-UZ" sz="3200" b="1" dirty="0" smtClean="0">
                <a:solidFill>
                  <a:srgbClr val="0000CC"/>
                </a:solidFill>
                <a:latin typeface="Times New Roman" pitchFamily="18" charset="0"/>
                <a:cs typeface="Times New Roman" pitchFamily="18" charset="0"/>
              </a:rPr>
              <a:t>15 </a:t>
            </a:r>
            <a:r>
              <a:rPr lang="uz-Cyrl-UZ" sz="3200" b="1" dirty="0">
                <a:solidFill>
                  <a:srgbClr val="0000CC"/>
                </a:solidFill>
                <a:latin typeface="Times New Roman" pitchFamily="18" charset="0"/>
                <a:cs typeface="Times New Roman" pitchFamily="18" charset="0"/>
              </a:rPr>
              <a:t>миллиард доллардан зиёд </a:t>
            </a:r>
            <a:r>
              <a:rPr lang="uz-Cyrl-UZ" sz="3200" b="1" dirty="0">
                <a:solidFill>
                  <a:srgbClr val="C00000"/>
                </a:solidFill>
                <a:latin typeface="Times New Roman" pitchFamily="18" charset="0"/>
                <a:cs typeface="Times New Roman" pitchFamily="18" charset="0"/>
              </a:rPr>
              <a:t>миқдордаги активга эга қудратли молия институтига айланди.</a:t>
            </a:r>
            <a:endParaRPr lang="ru-RU" sz="3200" b="1" dirty="0">
              <a:solidFill>
                <a:srgbClr val="C00000"/>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08720"/>
            <a:ext cx="7920880" cy="1754326"/>
          </a:xfrm>
          <a:prstGeom prst="rect">
            <a:avLst/>
          </a:prstGeom>
          <a:solidFill>
            <a:srgbClr val="CCFF33"/>
          </a:solidFill>
          <a:ln>
            <a:solidFill>
              <a:srgbClr val="0000CC"/>
            </a:solidFill>
          </a:ln>
        </p:spPr>
        <p:txBody>
          <a:bodyPr wrap="square">
            <a:spAutoFit/>
          </a:bodyPr>
          <a:lstStyle/>
          <a:p>
            <a:pPr algn="ctr"/>
            <a:r>
              <a:rPr lang="uz-Cyrl-UZ" sz="5400" b="1" dirty="0" smtClean="0">
                <a:ln>
                  <a:solidFill>
                    <a:srgbClr val="660033"/>
                  </a:solidFill>
                </a:ln>
                <a:solidFill>
                  <a:srgbClr val="0000CC"/>
                </a:solidFill>
                <a:latin typeface="Times New Roman" pitchFamily="18" charset="0"/>
                <a:cs typeface="Times New Roman" pitchFamily="18" charset="0"/>
              </a:rPr>
              <a:t>ЖАМҒАРМА ЎЗ МАБЛАҒЛАРИ БИЛАН</a:t>
            </a:r>
            <a:endParaRPr lang="ru-RU" sz="5400" b="1" dirty="0">
              <a:ln>
                <a:solidFill>
                  <a:srgbClr val="660033"/>
                </a:solidFill>
              </a:ln>
              <a:solidFill>
                <a:srgbClr val="0000CC"/>
              </a:solidFill>
              <a:latin typeface="Times New Roman" pitchFamily="18" charset="0"/>
              <a:cs typeface="Times New Roman" pitchFamily="18" charset="0"/>
            </a:endParaRPr>
          </a:p>
        </p:txBody>
      </p:sp>
      <p:pic>
        <p:nvPicPr>
          <p:cNvPr id="1026" name="Picture 2" descr="http://dunyouzbeklari.files.wordpress.com/2012/05/hayat-550x2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101" y="2996952"/>
            <a:ext cx="8213355" cy="3195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2841898"/>
            <a:ext cx="7920880" cy="3539430"/>
          </a:xfrm>
          <a:prstGeom prst="rect">
            <a:avLst/>
          </a:prstGeom>
        </p:spPr>
        <p:txBody>
          <a:bodyPr wrap="square">
            <a:spAutoFit/>
          </a:bodyPr>
          <a:lstStyle/>
          <a:p>
            <a:pPr indent="361950" algn="just"/>
            <a:r>
              <a:rPr lang="uz-Cyrl-UZ" sz="2800" b="1" dirty="0">
                <a:solidFill>
                  <a:srgbClr val="0000CC"/>
                </a:solidFill>
                <a:latin typeface="Times New Roman" pitchFamily="18" charset="0"/>
                <a:cs typeface="Times New Roman" pitchFamily="18" charset="0"/>
              </a:rPr>
              <a:t>Жамғарма ўз маблағлари </a:t>
            </a:r>
            <a:r>
              <a:rPr lang="uz-Cyrl-UZ" sz="2800" b="1" dirty="0" smtClean="0">
                <a:solidFill>
                  <a:srgbClr val="0000CC"/>
                </a:solidFill>
                <a:latin typeface="Times New Roman" pitchFamily="18" charset="0"/>
                <a:cs typeface="Times New Roman" pitchFamily="18" charset="0"/>
              </a:rPr>
              <a:t>билан умумий </a:t>
            </a:r>
            <a:r>
              <a:rPr lang="uz-Cyrl-UZ" sz="2800" b="1" dirty="0">
                <a:solidFill>
                  <a:srgbClr val="0000CC"/>
                </a:solidFill>
                <a:latin typeface="Times New Roman" pitchFamily="18" charset="0"/>
                <a:cs typeface="Times New Roman" pitchFamily="18" charset="0"/>
              </a:rPr>
              <a:t>қиймати </a:t>
            </a:r>
            <a:r>
              <a:rPr lang="uz-Cyrl-UZ" sz="2800" b="1" dirty="0">
                <a:solidFill>
                  <a:srgbClr val="C00000"/>
                </a:solidFill>
                <a:latin typeface="Times New Roman" pitchFamily="18" charset="0"/>
                <a:cs typeface="Times New Roman" pitchFamily="18" charset="0"/>
              </a:rPr>
              <a:t>29 миллиард доллардан зиёд 86 та </a:t>
            </a:r>
            <a:r>
              <a:rPr lang="uz-Cyrl-UZ" sz="2800" b="1" dirty="0">
                <a:solidFill>
                  <a:srgbClr val="0000CC"/>
                </a:solidFill>
                <a:latin typeface="Times New Roman" pitchFamily="18" charset="0"/>
                <a:cs typeface="Times New Roman" pitchFamily="18" charset="0"/>
              </a:rPr>
              <a:t>стратегик аҳамиятга молик инвестиция лойиҳасини ҳамкорликда молиялаштиришда иштирок этмоқда. Фақат 2013 йилнинг ўзида Жамғарма маблағлари иштирокида қиймати </a:t>
            </a:r>
            <a:r>
              <a:rPr lang="uz-Cyrl-UZ" sz="2800" b="1" dirty="0" smtClean="0">
                <a:solidFill>
                  <a:srgbClr val="0000CC"/>
                </a:solidFill>
                <a:latin typeface="Times New Roman" pitchFamily="18" charset="0"/>
                <a:cs typeface="Times New Roman" pitchFamily="18" charset="0"/>
              </a:rPr>
              <a:t/>
            </a:r>
            <a:br>
              <a:rPr lang="uz-Cyrl-UZ" sz="2800" b="1" dirty="0" smtClean="0">
                <a:solidFill>
                  <a:srgbClr val="0000CC"/>
                </a:solidFill>
                <a:latin typeface="Times New Roman" pitchFamily="18" charset="0"/>
                <a:cs typeface="Times New Roman" pitchFamily="18" charset="0"/>
              </a:rPr>
            </a:br>
            <a:r>
              <a:rPr lang="uz-Cyrl-UZ" sz="2800" b="1" dirty="0" smtClean="0">
                <a:solidFill>
                  <a:srgbClr val="C00000"/>
                </a:solidFill>
                <a:latin typeface="Times New Roman" pitchFamily="18" charset="0"/>
                <a:cs typeface="Times New Roman" pitchFamily="18" charset="0"/>
              </a:rPr>
              <a:t>780 </a:t>
            </a:r>
            <a:r>
              <a:rPr lang="uz-Cyrl-UZ" sz="2800" b="1" dirty="0">
                <a:solidFill>
                  <a:srgbClr val="C00000"/>
                </a:solidFill>
                <a:latin typeface="Times New Roman" pitchFamily="18" charset="0"/>
                <a:cs typeface="Times New Roman" pitchFamily="18" charset="0"/>
              </a:rPr>
              <a:t>миллион доллардан ортиқ</a:t>
            </a:r>
            <a:r>
              <a:rPr lang="uz-Cyrl-UZ" sz="2800" b="1" dirty="0">
                <a:solidFill>
                  <a:srgbClr val="0000CC"/>
                </a:solidFill>
                <a:latin typeface="Times New Roman" pitchFamily="18" charset="0"/>
                <a:cs typeface="Times New Roman" pitchFamily="18" charset="0"/>
              </a:rPr>
              <a:t> бўлган </a:t>
            </a:r>
            <a:r>
              <a:rPr lang="uz-Cyrl-UZ" sz="2800" b="1" dirty="0">
                <a:solidFill>
                  <a:srgbClr val="C00000"/>
                </a:solidFill>
                <a:latin typeface="Times New Roman" pitchFamily="18" charset="0"/>
                <a:cs typeface="Times New Roman" pitchFamily="18" charset="0"/>
              </a:rPr>
              <a:t>33 та </a:t>
            </a:r>
            <a:r>
              <a:rPr lang="uz-Cyrl-UZ" sz="2800" b="1" dirty="0">
                <a:solidFill>
                  <a:srgbClr val="0000CC"/>
                </a:solidFill>
                <a:latin typeface="Times New Roman" pitchFamily="18" charset="0"/>
                <a:cs typeface="Times New Roman" pitchFamily="18" charset="0"/>
              </a:rPr>
              <a:t>ўта муҳим лойиҳа амалга оширилди</a:t>
            </a:r>
            <a:r>
              <a:rPr lang="uz-Cyrl-UZ" sz="2800" b="1" dirty="0" smtClean="0">
                <a:solidFill>
                  <a:srgbClr val="0000CC"/>
                </a:solidFill>
                <a:latin typeface="Times New Roman" pitchFamily="18" charset="0"/>
                <a:cs typeface="Times New Roman" pitchFamily="18" charset="0"/>
              </a:rPr>
              <a:t>.</a:t>
            </a:r>
            <a:endParaRPr lang="ru-RU" sz="2800" b="1" dirty="0">
              <a:solidFill>
                <a:srgbClr val="0000CC"/>
              </a:solidFill>
              <a:latin typeface="Times New Roman" pitchFamily="18" charset="0"/>
              <a:cs typeface="Times New Roman" pitchFamily="18" charset="0"/>
            </a:endParaRPr>
          </a:p>
        </p:txBody>
      </p:sp>
      <p:pic>
        <p:nvPicPr>
          <p:cNvPr id="2050" name="Picture 2" descr="http://kun.uz/wp-content/uploads/2012/12/tashkent_171220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35715"/>
            <a:ext cx="4069113" cy="24939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xMTERUUExQUFBUVFxgXGBgYFxgXGBQYFBUYFxcUFBcYHSggGBolHxQUITEhJSkrLi4uFx8zODMsNygtLisBCgoKDg0OGhAQGiwkHx8sLCwsLCwsLCwsLCwsLCwsLCwsLCwsLCwsLCwsLCwsLCwsLCwsNyw3LCwsLCwsLDcsK//AABEIAJQAyAMBIgACEQEDEQH/xAAcAAAABwEBAAAAAAAAAAAAAAAAAQIDBAUGBwj/xAA/EAACAAQDBAgDBgMIAwAAAAABAgADBBESITEFBkFREyIyYXGBkaEHFLFCUsHR4fAVM3IWI0OCkqLC8SRiY//EABkBAAMBAQEAAAAAAAAAAAAAAAECAwAEBf/EACgRAAICAgICAgEDBQAAAAAAAAABAhEDIRIxE0EyUQQUImFCcYGhsf/aAAwDAQACEQMRAD8A5KTBgwiBFCgu0AesAGBGMGIJH8jyME5sLiEptAMLTFB7xqPKGVe2K3Q6BBhoNZYP8tge4whrjtAj6QeLRuSHLQgGAIEAIcAwSiFRjADEZ6xLnT1crbgALHWIkJKxbHlcP7CShZKmoDLfw+kR2SzD+lfpC5FQVBBGIEW7/wBYJ3uQb3yA9IOWUZtSQIJrTChcicyNdTY/XxHGEXhLJkzZjDb3vrErodljU1izBmLNYgjge8RDWGVe+tvwh6Dy5OwJUDMd3fClvckw8snEmRzB8jcaGIouGwn9kaiM4ySTfTNaujT0mxlm0XS3s6uVy7wCAw5ciIqpQKmxFyMiPwi93S23JlSZ0icMpjK6N911BBU9xuM+6KraMkJMNuOYzvEY2pU+mOmRibN1cuPheBCWBxXMCKUvqwpMpyINYVAIiYACFwlRBwUYbmiKtxYxaTTFbP1hZdiyCDmLGm2qwFmsw5N+BirgRozcemKaBOifQ9GfYwc6ldRe2Ic1igVyImUu0WQ5Ej98oqssX8kBWuiYpBg4cWvlzP5ii/3l18xC/lb5y2DjloRDcU/i7GUhm8GIS2RswIPflCoXYwBBBYO0AGMYES6AdWZ4D2JiLaFKxGYNvofGHhJRlbBJWgp9MACRxIB8zCZK2BHIkehh0zgQQcj9YJu03eSfXOGyqLlyj7Fha0xcuaV09OcFPmAkG3H6j9ISqXuc8gTlDYcfv95QjyOuL6GpXZJli/GHkY6Xvb2hunYBs9NDyg5yYXUjTSM4Pjy/wHlTokzr4Adf3nAhpwSCOECElGL6dB/ciswwZSDEBjCGG1YQq8NmDtBRhLxXzhmYnTDESYmUJLsVkeBB2h2llYnVfvMo9Tb8YAo1BiN9tvd2nfavQy50lQZsuX0YV7iwUEaWuTeMnvHh+cqOjAVOmmBANAochQPK0YxXWhyXOIzH7843b7GpJ8mTX2EqnRQlTKTtGanZSXfTpOfDvjN7IoFqqlshKkjFNmWzEqUubWJ1PAeMZB2MSdrG1nAYd/4GJCdG3YbCfutp5GJO/mwFpKrDKJaTMRZsknUow0J4kG8SKbYNG9G9UKiolLLmJKZWkpMJZ1LXXDMXq5HhFVkfvYKK50K9oW7xmISB4Q5sFGmzOiSbLUkhUEy4Ews1lA1sdMu+Je06ESXMuaUVwSD0bBwCpsQw4ZwycX0G2QLwcLMpgLizDmPyhK2g00MmERAQWgyIAMAI/SGzeNx6iET5IKnnn7D9ITChMNraj3iimuDixHF2mJl6CF2v5QiWMhEuppCExg6gZcvPlCxjJp16DaVWPU63v4ac4ER5E02BBtlAhoPDX71sMlK9EDP95QmY+UKELky0J65sB5RzoJGDCDJi0SXTj7sSEelH3PSHSX2AoGh+coMkW45ecaFKil5J6Q6aul/9efZhJY4v+o1/wVCbNRhmNITL2NgdXQ5qwYBhcXBuIvFr5HMekKfaMjgwiSw7+ZS1W0UCPUyqv5vCrzBMM3Tq4ib6QzSSKRbtUvOmMTfBKAUEk54pjA+wjVfOSPvrDbCmYWJlnXlx1iixX3JCWl0iHJ31ppcg08vZ8syi4mWmzXe7AWBOkXFdvXT09PLC0FGXqVLTUXEAJYI6NGIN7k3PkIq5mzKQ6KnkYYbYNOdBbwaG/SJ+/wDYPI16NPOrqGv2YJ8+ndfkn6HDJmG8uXNsVfrg4hdSAD3xTypFJNoZ1JR1F3eek5VngSyQqFcGIdUm/hrFZ/AUAIWZMUNbEA2TW0xDj5xDfdkcJnqPyjfpJrr/AKbyL2iJs2meRXSFmqZbJPlFg2WG0xTc90N70MDXVRBBBqJxBGhBmtYg8omVGxZzKFMwOF7N75DkL6DuiE+w54+yD4GN4ciW0LJxvRClVLKbgmJqbTDdtQe8dVv1iJNoZi6o48jEaBcogL6XZuw2LuOTfrA7tDFGrWibJ2kwybrDkc/Q6wymvYUycBCgIRKmo2hwnkcx5GHXQjUW7+HkYYZNAESkrLS8BFxwPvnEYCDtBjNx6M4p9gpch++cCFqBAhKQ66M6rEaG0L6Yw1BwhEsKWsQZOptzFj9Y2OwNh09QmJJjd4IAI8owAF46juFsgNUywCck61uIA0PmY582loti32S5W50nm3tExNy6fDfG179m3vfSNyNkqIDbPA0zjm5y+y1RML/YyTzb2gNuXJ+83oI3Bo4I08DnIOjCPuPL++fQQy24SHSZ6rHQOggzJjKcgcUc2mfD2+kxf9MRZnw9mDR09xHUDIhJkw3lkbgjk77jVY7JU+D/AJxFmbs166Kx8CDHY5koXyFvz4mGjKhlnkgeNHF5tHWprKf/AEE/SI52hOXtJbxuPrHbWlQ1MpwdQD4iKr8ya9ivCjjsnbB4ofLOJY2rTtlMW39S3/COkz9iSW1lIfIRAnbr050TD4GG/WS9i+Ew38NoZvZKA9xwmIFVuiusuZ62I9RG1q9yJLaEjxAMVFRuTNX+XMA8CRGX5CfYHiMTUbBnJmAG7wYYl1MyWbEEdxyv65GNZUbMrJeqlh4X+kQnrDpMln2PtrFY5IsRwaK2RWo2vVPdp6RJw8RmOY/eUOHZtPN7DYG5foYg1Oz50jPVfvD95RS/YLomAwIhSdpA9oeYgQOSHTKtVhxVEIvBqYWyRY7LlBpiCw1jte4ElELudSAPUk5e0cc3dkkzMXIfWNTtCrmKVCOy2Xgbam+ccmd7OnCrO4dMp4wDbhHFtl7VqHLq0xmGBstbm1hwjWbp9N0RLO4ucs87DPK8cspcVbK8N0bskQ2yiKBtozEuA+LP7Sg6a5wmRvDM611Q2NuIOXnzMLHLB+wvHJF+whIy04xVS94kPaS3gfwtDo3gkkC91NuIzzzh1JemK4smFYJkhiTtOU2jjPTvtD+O9+P7tBAIKQRl5fhCi3OElx4QBhBSElIcYwQYcoxhsIOOfn7wy0uJBOUIJjBIzSoZaVE6+uUNlYwCsm0l2BuRa4tfI34nKIlTs+W46yqfERdNLhp5QtpnzgmMdX7qyX7N19/1igrdmzqcXBxpyOfoY6O8iItRTggg2txvy74rDJKLFcUzkFVQB2xS7Kp1B+yeIECLLoFNQyI1lu1ja+hygRZ5SXjMmsSZcvnDaCJcgRdsii93fFg2WRI9v+4sq0EktwNrQzs2SejS3EmL2fIvllHnZ5bO78eOiooUm9bokYk2GIA3XO+VuMbzY7zRKUO0zIE2bFx8YwW0J7I4VbWte2uZjR7CmTMIZxbOwPWKk+I0hZY+cVujc+M3ZdS6/ECBh14jP11hmQcaXFsmbmNDGip60GUwMpGse0GBOQ7xGYmz2CqUBTHdtAQLnjbSE8Ea7G8ku6E1dOwVmIyAvqIjVFOxsQraD7PcM4nyKWrnSyMUsq/UOLqnMaw+m058qWHeXKKBsF727MbwKtMHmd7RU00tsai5FlNtRYZXsY0VOr4GJmi1m+2CRl35+cIodrO9QkxafEyS2GBGzINusP3xiVtzfFFkus2kmpiGAFrWDMLDMxvFfsV5ftCqOWMIGJjYDO5zt3+cRpFQxedmbKwCeGAE28zDmzd8aLokUyzcKASQCD35eEN7N21Rh6gzWKh5gZcmPVwAfUGB4pq9mWWP0WfyU35hJQdSGk9JcrpnbDl9YKtp5kuYksgMXDkWOnRi5iBJ2/RtXK6zLShIw3syjHi7u6LHatRL+apSJnVtMBJbS6AjNtLxbjonbMzXb408piHEwEEA2W9rwqm3wo3/AMYL/ULesYLfCnb5mYAt1uLMAbN56GKqRs9z9kw3CNIPJnZqXacl+xPlH/OImqrcMLeBji8jYM2aGwy2bDa9lLWvppDM3ZlRJPZmoOYV1H0jcE+mZyaO1TKooDiWw8fzipq97aSX25ijuuCfaOL7RpJn+J0gP/0D/wDKGqTYbzFLIUyMWjgT1YjyfwdQ2l8TKRf5aPMPoPUxi9tb6zanqhhKQ/ZXInxaKJdizuSn/MB9Yh1NG6GzDPuIb6GKrFFCOcjU7AUB1bGvVbPO5wnl6wIyYXugQssSb7CsmuiVKlCJSpyhpTEuhS7qO8e0UYiR0Gl2eiIihjkOIiVg109Yd3J2U1XOcXACJizFwcRso17jGsk7qK095JwgoiuWF8y5YAAHTJY87JjlJ2jtxZYwVM5nVy1aaMs1GfeY2ksBKSWDljI9yIpt6t3lpJoCsWLk37s8/rDG1drOHEmwwygviSR1j5Q9NKiPK5Wb3Z9NINPiRixa+K3AnKItXWSqZ3Qg2QJpbjlmDwis2NVdDs+9+RHM4mjP7W2bUVTGaCMkuSxzJF9BbwiUlHJporbjtMvU3kMurmy5YNlQTGbqMLsOrbPPQ5d0Ttjv8xZL4r43YMAMNjY3H2eUcg3b2vMNWEy69lOWZw6eeUehN1pSSqNpk4KC2Jpp4kZ9o+EVf4ydRvRPzVtFZseZT01QW6WVZ1zGK2EElrgHXgIzvxH28KigRxIaWVqMgwBxqqt1xbVdOWsY7bm0aSYQ/SvithUKotY8r6ZCMxW7xzhaWjno0yQNmR335mLQi6onKuzq2427FHtCnSdPRRNJIIlkoABbJl55+8UG/G7IpkmmW2FFmBUGK74Tx9QYzW4m+02lqw7DErZMt7Du4ZcY0m2dvtUzXVwAhmYgutteMFriJHbKJt3KtJK1NyFY37WY7yOUdG+F9E01Z/zX96W6N1x52DBreGkR5tUHkiUSoHfpF3uZXSkmzEZ0BKJax1C30iXKyrVFzvJu9IeQv92MmByy5/nGWbdmSBkCPON5tmoUSLkgAWJudBpfwjOPUoy3VgwHEG8bIlZsbdD+5dEstptr9YLr3E/nGl2tThpE1baow9jFBuvNBmPp2L+hjUVV8DZX6py0vlziuJLiJkvkGoVhoDe3DnED+FSruOjXNgTkOX6Ryjcb4hT32gkmaFInjAbA9RkViLc+z7xGT4jV1JUr8yDOBYy2lWCP2uqRYkF89NPCKfQtGy393apuhx4QjANhK2AJsDZufGMBW7j0z2Kz2zUHsj7QvbWOjfEipJ2cJoUixVsLCxAYEEMM7HSOU7E2sCCWyFhlrbwiOWUl8S2NJ9lZuxuZ82HwzVllGw2IJ87iDi13Lr0lVFUoJKMQVvkTmTpnzgRDLmyRkWx4oNGCSLjYUu83wBP4fjFWixf7uy+2fAfUn6R2zejkj2de+FEp0lT5iy8eNlW9wOwCbf742GzHYzaiZgzLKmbcEQcbc2MZrcbeCjp6NEeciuSWIJsQSf0idRb6UUuSWeel2ZmsDc5sbe1oVNJLYGnb0ZPfK82tlqwwgWvncWZr62HCMxtdw1VOMs9VnFsr8B7ZRr9p0MqqmGbiYBgthcjRQM4bpt1ZAIJDNYEAYiLecc8pJlVForJXSukqUL4TMQC62vg61h6RppZnSrsy5KCbBRnlfMkQ1K2CgYFWYEadZjbhlcw/W0uCTMZnYhUY2JNjYcYRJDts4hurRip2ghLMgMwzCVAJHWLZA+kbbfnbcwVLSFmTOhZADLXItizItnFN8I6T/wA0M4tilMw8CciOQ1EXkykH8bLurdGGYYrEi/RrbP1zjplJKRJJ1o5dOJd7KDe+Q9fSGnX2joFPQSWrrYbATlA/pJIIiv8A7OpOpZ9QAVZJlhnkVOInLyhlkVWCUPRB3J2as8uGIGEqc++/G/dF4dnMJhcEEFiBY64eUXHwf2KjSJ0xsyZiqPBVv/yjoKbLlKbhVuNLgHXXKI5J/uY0IGG6K44w3SNgq0JuQJbjTmpteOiGWPup/oX8ojTKNSb4VB54QPpEnIrRC3y2okykcKCf7sarlk6k394xm67EU9SUA7KgWvnbF3xuJ1ECCL5EEW7jqIa2fQCQhSSoVSTcWve4tGcr7F4fRn/hHPxVbgFyOiJzN+PhFbUbxVMqtyqJtzNK4Gsy5uRYjlGl2LsL5Yu0oODMtc3zABJsvdnFDvButN6ZqkXtfGVN74gL3xC1sxe8OpIXg+xfw73bmJtMviAASaQws2HrYAcxa94zG/mzp1NXuSxqDKZJzNbCWONWzAvbOw843O61NdxMBmYDLIxIThDYrspA5Z+kZva6N87MRgwM5GRMRJcsq4la+uqjKLLIroVwZ0jfao+Z2PMmAFS8pXCnIg5EgxwQK4wjJQAL/rHYqXY8qZKQzBNxlRcM7mzWzyJhuq3SkN9n2hfJG9jqDOOyanomZlbM63EFHSqrcpOFh5CCh+WN9mqaOVIY0uxBaT4k+0CBDT6JwOjbP2VIMtCZUsnCMyoJPjFlIopSnqy0XwUCBAjiOgk2HKFAwIEYI4rRnd99oOtBPsR2SPI/9wcCDH5AfRldjTTKq6DBYY6UK3eATHQNozyqMRrhPsIECHydggYOZSLLqKdlviZgSe/LSJ+91KkqkZZYwqcyBxPfAgQi9DFn8LpAFAtr9Z2J+n4CNslKOZ9YECGn8hESJdEvf6w+tEnKBAgGYsUyD7Ig8IHAQIEZgEkxFqqRHyYXyP8AuFj7QIEKMjO7s7uyqNnWSZmFrEqzlhccRfjFs0hcRa2ZABPhe31g4EM+wroZmGIc1iIECAEgVE0wIECG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data:image/jpeg;base64,/9j/4AAQSkZJRgABAQAAAQABAAD/2wCEAAkGBxMTERUUExQUFBUVFxgXGBgYFxgXGBQYFBUYFxcUFBcYHSggGBolHxQUITEhJSkrLi4uFx8zODMsNygtLisBCgoKDg0OGhAQGiwkHx8sLCwsLCwsLCwsLCwsLCwsLCwsLCwsLCwsLCwsLCwsLCwsLCwsNyw3LCwsLCwsLDcsK//AABEIAJQAyAMBIgACEQEDEQH/xAAcAAAABwEBAAAAAAAAAAAAAAAAAQIDBAUGBwj/xAA/EAACAAQDBAgDBgMIAwAAAAABAgADBBESITEFBkFREyIyYXGBkaEHFLFCUsHR4fAVM3IWI0OCkqLC8SRiY//EABkBAAMBAQEAAAAAAAAAAAAAAAECAwAEBf/EACgRAAICAgICAgEDBQAAAAAAAAABAhEDIRIxE0EyUQQUImFCcYGhsf/aAAwDAQACEQMRAD8A5KTBgwiBFCgu0AesAGBGMGIJH8jyME5sLiEptAMLTFB7xqPKGVe2K3Q6BBhoNZYP8tge4whrjtAj6QeLRuSHLQgGAIEAIcAwSiFRjADEZ6xLnT1crbgALHWIkJKxbHlcP7CShZKmoDLfw+kR2SzD+lfpC5FQVBBGIEW7/wBYJ3uQb3yA9IOWUZtSQIJrTChcicyNdTY/XxHGEXhLJkzZjDb3vrErodljU1izBmLNYgjge8RDWGVe+tvwh6Dy5OwJUDMd3fClvckw8snEmRzB8jcaGIouGwn9kaiM4ySTfTNaujT0mxlm0XS3s6uVy7wCAw5ciIqpQKmxFyMiPwi93S23JlSZ0icMpjK6N911BBU9xuM+6KraMkJMNuOYzvEY2pU+mOmRibN1cuPheBCWBxXMCKUvqwpMpyINYVAIiYACFwlRBwUYbmiKtxYxaTTFbP1hZdiyCDmLGm2qwFmsw5N+BirgRozcemKaBOifQ9GfYwc6ldRe2Ic1igVyImUu0WQ5Ej98oqssX8kBWuiYpBg4cWvlzP5ii/3l18xC/lb5y2DjloRDcU/i7GUhm8GIS2RswIPflCoXYwBBBYO0AGMYES6AdWZ4D2JiLaFKxGYNvofGHhJRlbBJWgp9MACRxIB8zCZK2BHIkehh0zgQQcj9YJu03eSfXOGyqLlyj7Fha0xcuaV09OcFPmAkG3H6j9ISqXuc8gTlDYcfv95QjyOuL6GpXZJli/GHkY6Xvb2hunYBs9NDyg5yYXUjTSM4Pjy/wHlTokzr4Adf3nAhpwSCOECElGL6dB/ciswwZSDEBjCGG1YQq8NmDtBRhLxXzhmYnTDESYmUJLsVkeBB2h2llYnVfvMo9Tb8YAo1BiN9tvd2nfavQy50lQZsuX0YV7iwUEaWuTeMnvHh+cqOjAVOmmBANAochQPK0YxXWhyXOIzH7843b7GpJ8mTX2EqnRQlTKTtGanZSXfTpOfDvjN7IoFqqlshKkjFNmWzEqUubWJ1PAeMZB2MSdrG1nAYd/4GJCdG3YbCfutp5GJO/mwFpKrDKJaTMRZsknUow0J4kG8SKbYNG9G9UKiolLLmJKZWkpMJZ1LXXDMXq5HhFVkfvYKK50K9oW7xmISB4Q5sFGmzOiSbLUkhUEy4Ews1lA1sdMu+Je06ESXMuaUVwSD0bBwCpsQw4ZwycX0G2QLwcLMpgLizDmPyhK2g00MmERAQWgyIAMAI/SGzeNx6iET5IKnnn7D9ITChMNraj3iimuDixHF2mJl6CF2v5QiWMhEuppCExg6gZcvPlCxjJp16DaVWPU63v4ac4ER5E02BBtlAhoPDX71sMlK9EDP95QmY+UKELky0J65sB5RzoJGDCDJi0SXTj7sSEelH3PSHSX2AoGh+coMkW45ecaFKil5J6Q6aul/9efZhJY4v+o1/wVCbNRhmNITL2NgdXQ5qwYBhcXBuIvFr5HMekKfaMjgwiSw7+ZS1W0UCPUyqv5vCrzBMM3Tq4ib6QzSSKRbtUvOmMTfBKAUEk54pjA+wjVfOSPvrDbCmYWJlnXlx1iixX3JCWl0iHJ31ppcg08vZ8syi4mWmzXe7AWBOkXFdvXT09PLC0FGXqVLTUXEAJYI6NGIN7k3PkIq5mzKQ6KnkYYbYNOdBbwaG/SJ+/wDYPI16NPOrqGv2YJ8+ndfkn6HDJmG8uXNsVfrg4hdSAD3xTypFJNoZ1JR1F3eek5VngSyQqFcGIdUm/hrFZ/AUAIWZMUNbEA2TW0xDj5xDfdkcJnqPyjfpJrr/AKbyL2iJs2meRXSFmqZbJPlFg2WG0xTc90N70MDXVRBBBqJxBGhBmtYg8omVGxZzKFMwOF7N75DkL6DuiE+w54+yD4GN4ciW0LJxvRClVLKbgmJqbTDdtQe8dVv1iJNoZi6o48jEaBcogL6XZuw2LuOTfrA7tDFGrWibJ2kwybrDkc/Q6wymvYUycBCgIRKmo2hwnkcx5GHXQjUW7+HkYYZNAESkrLS8BFxwPvnEYCDtBjNx6M4p9gpch++cCFqBAhKQ66M6rEaG0L6Yw1BwhEsKWsQZOptzFj9Y2OwNh09QmJJjd4IAI8owAF46juFsgNUywCck61uIA0PmY582loti32S5W50nm3tExNy6fDfG179m3vfSNyNkqIDbPA0zjm5y+y1RML/YyTzb2gNuXJ+83oI3Bo4I08DnIOjCPuPL++fQQy24SHSZ6rHQOggzJjKcgcUc2mfD2+kxf9MRZnw9mDR09xHUDIhJkw3lkbgjk77jVY7JU+D/AJxFmbs166Kx8CDHY5koXyFvz4mGjKhlnkgeNHF5tHWprKf/AEE/SI52hOXtJbxuPrHbWlQ1MpwdQD4iKr8ya9ivCjjsnbB4ofLOJY2rTtlMW39S3/COkz9iSW1lIfIRAnbr050TD4GG/WS9i+Ew38NoZvZKA9xwmIFVuiusuZ62I9RG1q9yJLaEjxAMVFRuTNX+XMA8CRGX5CfYHiMTUbBnJmAG7wYYl1MyWbEEdxyv65GNZUbMrJeqlh4X+kQnrDpMln2PtrFY5IsRwaK2RWo2vVPdp6RJw8RmOY/eUOHZtPN7DYG5foYg1Oz50jPVfvD95RS/YLomAwIhSdpA9oeYgQOSHTKtVhxVEIvBqYWyRY7LlBpiCw1jte4ElELudSAPUk5e0cc3dkkzMXIfWNTtCrmKVCOy2Xgbam+ccmd7OnCrO4dMp4wDbhHFtl7VqHLq0xmGBstbm1hwjWbp9N0RLO4ucs87DPK8cspcVbK8N0bskQ2yiKBtozEuA+LP7Sg6a5wmRvDM611Q2NuIOXnzMLHLB+wvHJF+whIy04xVS94kPaS3gfwtDo3gkkC91NuIzzzh1JemK4smFYJkhiTtOU2jjPTvtD+O9+P7tBAIKQRl5fhCi3OElx4QBhBSElIcYwQYcoxhsIOOfn7wy0uJBOUIJjBIzSoZaVE6+uUNlYwCsm0l2BuRa4tfI34nKIlTs+W46yqfERdNLhp5QtpnzgmMdX7qyX7N19/1igrdmzqcXBxpyOfoY6O8iItRTggg2txvy74rDJKLFcUzkFVQB2xS7Kp1B+yeIECLLoFNQyI1lu1ja+hygRZ5SXjMmsSZcvnDaCJcgRdsii93fFg2WRI9v+4sq0EktwNrQzs2SejS3EmL2fIvllHnZ5bO78eOiooUm9bokYk2GIA3XO+VuMbzY7zRKUO0zIE2bFx8YwW0J7I4VbWte2uZjR7CmTMIZxbOwPWKk+I0hZY+cVujc+M3ZdS6/ECBh14jP11hmQcaXFsmbmNDGip60GUwMpGse0GBOQ7xGYmz2CqUBTHdtAQLnjbSE8Ea7G8ku6E1dOwVmIyAvqIjVFOxsQraD7PcM4nyKWrnSyMUsq/UOLqnMaw+m058qWHeXKKBsF727MbwKtMHmd7RU00tsai5FlNtRYZXsY0VOr4GJmi1m+2CRl35+cIodrO9QkxafEyS2GBGzINusP3xiVtzfFFkus2kmpiGAFrWDMLDMxvFfsV5ftCqOWMIGJjYDO5zt3+cRpFQxedmbKwCeGAE28zDmzd8aLokUyzcKASQCD35eEN7N21Rh6gzWKh5gZcmPVwAfUGB4pq9mWWP0WfyU35hJQdSGk9JcrpnbDl9YKtp5kuYksgMXDkWOnRi5iBJ2/RtXK6zLShIw3syjHi7u6LHatRL+apSJnVtMBJbS6AjNtLxbjonbMzXb408piHEwEEA2W9rwqm3wo3/AMYL/ULesYLfCnb5mYAt1uLMAbN56GKqRs9z9kw3CNIPJnZqXacl+xPlH/OImqrcMLeBji8jYM2aGwy2bDa9lLWvppDM3ZlRJPZmoOYV1H0jcE+mZyaO1TKooDiWw8fzipq97aSX25ijuuCfaOL7RpJn+J0gP/0D/wDKGqTYbzFLIUyMWjgT1YjyfwdQ2l8TKRf5aPMPoPUxi9tb6zanqhhKQ/ZXInxaKJdizuSn/MB9Yh1NG6GzDPuIb6GKrFFCOcjU7AUB1bGvVbPO5wnl6wIyYXugQssSb7CsmuiVKlCJSpyhpTEuhS7qO8e0UYiR0Gl2eiIihjkOIiVg109Yd3J2U1XOcXACJizFwcRso17jGsk7qK095JwgoiuWF8y5YAAHTJY87JjlJ2jtxZYwVM5nVy1aaMs1GfeY2ksBKSWDljI9yIpt6t3lpJoCsWLk37s8/rDG1drOHEmwwygviSR1j5Q9NKiPK5Wb3Z9NINPiRixa+K3AnKItXWSqZ3Qg2QJpbjlmDwis2NVdDs+9+RHM4mjP7W2bUVTGaCMkuSxzJF9BbwiUlHJporbjtMvU3kMurmy5YNlQTGbqMLsOrbPPQ5d0Ttjv8xZL4r43YMAMNjY3H2eUcg3b2vMNWEy69lOWZw6eeUehN1pSSqNpk4KC2Jpp4kZ9o+EVf4ydRvRPzVtFZseZT01QW6WVZ1zGK2EElrgHXgIzvxH28KigRxIaWVqMgwBxqqt1xbVdOWsY7bm0aSYQ/SvithUKotY8r6ZCMxW7xzhaWjno0yQNmR335mLQi6onKuzq2427FHtCnSdPRRNJIIlkoABbJl55+8UG/G7IpkmmW2FFmBUGK74Tx9QYzW4m+02lqw7DErZMt7Du4ZcY0m2dvtUzXVwAhmYgutteMFriJHbKJt3KtJK1NyFY37WY7yOUdG+F9E01Z/zX96W6N1x52DBreGkR5tUHkiUSoHfpF3uZXSkmzEZ0BKJax1C30iXKyrVFzvJu9IeQv92MmByy5/nGWbdmSBkCPON5tmoUSLkgAWJudBpfwjOPUoy3VgwHEG8bIlZsbdD+5dEstptr9YLr3E/nGl2tThpE1baow9jFBuvNBmPp2L+hjUVV8DZX6py0vlziuJLiJkvkGoVhoDe3DnED+FSruOjXNgTkOX6Ryjcb4hT32gkmaFInjAbA9RkViLc+z7xGT4jV1JUr8yDOBYy2lWCP2uqRYkF89NPCKfQtGy393apuhx4QjANhK2AJsDZufGMBW7j0z2Kz2zUHsj7QvbWOjfEipJ2cJoUixVsLCxAYEEMM7HSOU7E2sCCWyFhlrbwiOWUl8S2NJ9lZuxuZ82HwzVllGw2IJ87iDi13Lr0lVFUoJKMQVvkTmTpnzgRDLmyRkWx4oNGCSLjYUu83wBP4fjFWixf7uy+2fAfUn6R2zejkj2de+FEp0lT5iy8eNlW9wOwCbf742GzHYzaiZgzLKmbcEQcbc2MZrcbeCjp6NEeciuSWIJsQSf0idRb6UUuSWeel2ZmsDc5sbe1oVNJLYGnb0ZPfK82tlqwwgWvncWZr62HCMxtdw1VOMs9VnFsr8B7ZRr9p0MqqmGbiYBgthcjRQM4bpt1ZAIJDNYEAYiLecc8pJlVForJXSukqUL4TMQC62vg61h6RppZnSrsy5KCbBRnlfMkQ1K2CgYFWYEadZjbhlcw/W0uCTMZnYhUY2JNjYcYRJDts4hurRip2ghLMgMwzCVAJHWLZA+kbbfnbcwVLSFmTOhZADLXItizItnFN8I6T/wA0M4tilMw8CciOQ1EXkykH8bLurdGGYYrEi/RrbP1zjplJKRJJ1o5dOJd7KDe+Q9fSGnX2joFPQSWrrYbATlA/pJIIiv8A7OpOpZ9QAVZJlhnkVOInLyhlkVWCUPRB3J2as8uGIGEqc++/G/dF4dnMJhcEEFiBY64eUXHwf2KjSJ0xsyZiqPBVv/yjoKbLlKbhVuNLgHXXKI5J/uY0IGG6K44w3SNgq0JuQJbjTmpteOiGWPup/oX8ojTKNSb4VB54QPpEnIrRC3y2okykcKCf7sarlk6k394xm67EU9SUA7KgWvnbF3xuJ1ECCL5EEW7jqIa2fQCQhSSoVSTcWve4tGcr7F4fRn/hHPxVbgFyOiJzN+PhFbUbxVMqtyqJtzNK4Gsy5uRYjlGl2LsL5Yu0oODMtc3zABJsvdnFDvButN6ZqkXtfGVN74gL3xC1sxe8OpIXg+xfw73bmJtMviAASaQws2HrYAcxa94zG/mzp1NXuSxqDKZJzNbCWONWzAvbOw843O61NdxMBmYDLIxIThDYrspA5Z+kZva6N87MRgwM5GRMRJcsq4la+uqjKLLIroVwZ0jfao+Z2PMmAFS8pXCnIg5EgxwQK4wjJQAL/rHYqXY8qZKQzBNxlRcM7mzWzyJhuq3SkN9n2hfJG9jqDOOyanomZlbM63EFHSqrcpOFh5CCh+WN9mqaOVIY0uxBaT4k+0CBDT6JwOjbP2VIMtCZUsnCMyoJPjFlIopSnqy0XwUCBAjiOgk2HKFAwIEYI4rRnd99oOtBPsR2SPI/9wcCDH5AfRldjTTKq6DBYY6UK3eATHQNozyqMRrhPsIECHydggYOZSLLqKdlviZgSe/LSJ+91KkqkZZYwqcyBxPfAgQi9DFn8LpAFAtr9Z2J+n4CNslKOZ9YECGn8hESJdEvf6w+tEnKBAgGYsUyD7Ig8IHAQIEZgEkxFqqRHyYXyP8AuFj7QIEKMjO7s7uyqNnWSZmFrEqzlhccRfjFs0hcRa2ZABPhe31g4EM+wroZmGIc1iIECAEgVE0wIECGA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data:image/jpeg;base64,/9j/4AAQSkZJRgABAQAAAQABAAD/2wCEAAkGBxMTERUUExQUFBUVFxgXGBgYFxgXGBQYFBUYFxcUFBcYHSggGBolHxQUITEhJSkrLi4uFx8zODMsNygtLisBCgoKDg0OGhAQGiwkHx8sLCwsLCwsLCwsLCwsLCwsLCwsLCwsLCwsLCwsLCwsLCwsLCwsNyw3LCwsLCwsLDcsK//AABEIAJQAyAMBIgACEQEDEQH/xAAcAAAABwEBAAAAAAAAAAAAAAAAAQIDBAUGBwj/xAA/EAACAAQDBAgDBgMIAwAAAAABAgADBBESITEFBkFREyIyYXGBkaEHFLFCUsHR4fAVM3IWI0OCkqLC8SRiY//EABkBAAMBAQEAAAAAAAAAAAAAAAECAwAEBf/EACgRAAICAgICAgEDBQAAAAAAAAABAhEDIRIxE0EyUQQUImFCcYGhsf/aAAwDAQACEQMRAD8A5KTBgwiBFCgu0AesAGBGMGIJH8jyME5sLiEptAMLTFB7xqPKGVe2K3Q6BBhoNZYP8tge4whrjtAj6QeLRuSHLQgGAIEAIcAwSiFRjADEZ6xLnT1crbgALHWIkJKxbHlcP7CShZKmoDLfw+kR2SzD+lfpC5FQVBBGIEW7/wBYJ3uQb3yA9IOWUZtSQIJrTChcicyNdTY/XxHGEXhLJkzZjDb3vrErodljU1izBmLNYgjge8RDWGVe+tvwh6Dy5OwJUDMd3fClvckw8snEmRzB8jcaGIouGwn9kaiM4ySTfTNaujT0mxlm0XS3s6uVy7wCAw5ciIqpQKmxFyMiPwi93S23JlSZ0icMpjK6N911BBU9xuM+6KraMkJMNuOYzvEY2pU+mOmRibN1cuPheBCWBxXMCKUvqwpMpyINYVAIiYACFwlRBwUYbmiKtxYxaTTFbP1hZdiyCDmLGm2qwFmsw5N+BirgRozcemKaBOifQ9GfYwc6ldRe2Ic1igVyImUu0WQ5Ej98oqssX8kBWuiYpBg4cWvlzP5ii/3l18xC/lb5y2DjloRDcU/i7GUhm8GIS2RswIPflCoXYwBBBYO0AGMYES6AdWZ4D2JiLaFKxGYNvofGHhJRlbBJWgp9MACRxIB8zCZK2BHIkehh0zgQQcj9YJu03eSfXOGyqLlyj7Fha0xcuaV09OcFPmAkG3H6j9ISqXuc8gTlDYcfv95QjyOuL6GpXZJli/GHkY6Xvb2hunYBs9NDyg5yYXUjTSM4Pjy/wHlTokzr4Adf3nAhpwSCOECElGL6dB/ciswwZSDEBjCGG1YQq8NmDtBRhLxXzhmYnTDESYmUJLsVkeBB2h2llYnVfvMo9Tb8YAo1BiN9tvd2nfavQy50lQZsuX0YV7iwUEaWuTeMnvHh+cqOjAVOmmBANAochQPK0YxXWhyXOIzH7843b7GpJ8mTX2EqnRQlTKTtGanZSXfTpOfDvjN7IoFqqlshKkjFNmWzEqUubWJ1PAeMZB2MSdrG1nAYd/4GJCdG3YbCfutp5GJO/mwFpKrDKJaTMRZsknUow0J4kG8SKbYNG9G9UKiolLLmJKZWkpMJZ1LXXDMXq5HhFVkfvYKK50K9oW7xmISB4Q5sFGmzOiSbLUkhUEy4Ews1lA1sdMu+Je06ESXMuaUVwSD0bBwCpsQw4ZwycX0G2QLwcLMpgLizDmPyhK2g00MmERAQWgyIAMAI/SGzeNx6iET5IKnnn7D9ITChMNraj3iimuDixHF2mJl6CF2v5QiWMhEuppCExg6gZcvPlCxjJp16DaVWPU63v4ac4ER5E02BBtlAhoPDX71sMlK9EDP95QmY+UKELky0J65sB5RzoJGDCDJi0SXTj7sSEelH3PSHSX2AoGh+coMkW45ecaFKil5J6Q6aul/9efZhJY4v+o1/wVCbNRhmNITL2NgdXQ5qwYBhcXBuIvFr5HMekKfaMjgwiSw7+ZS1W0UCPUyqv5vCrzBMM3Tq4ib6QzSSKRbtUvOmMTfBKAUEk54pjA+wjVfOSPvrDbCmYWJlnXlx1iixX3JCWl0iHJ31ppcg08vZ8syi4mWmzXe7AWBOkXFdvXT09PLC0FGXqVLTUXEAJYI6NGIN7k3PkIq5mzKQ6KnkYYbYNOdBbwaG/SJ+/wDYPI16NPOrqGv2YJ8+ndfkn6HDJmG8uXNsVfrg4hdSAD3xTypFJNoZ1JR1F3eek5VngSyQqFcGIdUm/hrFZ/AUAIWZMUNbEA2TW0xDj5xDfdkcJnqPyjfpJrr/AKbyL2iJs2meRXSFmqZbJPlFg2WG0xTc90N70MDXVRBBBqJxBGhBmtYg8omVGxZzKFMwOF7N75DkL6DuiE+w54+yD4GN4ciW0LJxvRClVLKbgmJqbTDdtQe8dVv1iJNoZi6o48jEaBcogL6XZuw2LuOTfrA7tDFGrWibJ2kwybrDkc/Q6wymvYUycBCgIRKmo2hwnkcx5GHXQjUW7+HkYYZNAESkrLS8BFxwPvnEYCDtBjNx6M4p9gpch++cCFqBAhKQ66M6rEaG0L6Yw1BwhEsKWsQZOptzFj9Y2OwNh09QmJJjd4IAI8owAF46juFsgNUywCck61uIA0PmY582loti32S5W50nm3tExNy6fDfG179m3vfSNyNkqIDbPA0zjm5y+y1RML/YyTzb2gNuXJ+83oI3Bo4I08DnIOjCPuPL++fQQy24SHSZ6rHQOggzJjKcgcUc2mfD2+kxf9MRZnw9mDR09xHUDIhJkw3lkbgjk77jVY7JU+D/AJxFmbs166Kx8CDHY5koXyFvz4mGjKhlnkgeNHF5tHWprKf/AEE/SI52hOXtJbxuPrHbWlQ1MpwdQD4iKr8ya9ivCjjsnbB4ofLOJY2rTtlMW39S3/COkz9iSW1lIfIRAnbr050TD4GG/WS9i+Ew38NoZvZKA9xwmIFVuiusuZ62I9RG1q9yJLaEjxAMVFRuTNX+XMA8CRGX5CfYHiMTUbBnJmAG7wYYl1MyWbEEdxyv65GNZUbMrJeqlh4X+kQnrDpMln2PtrFY5IsRwaK2RWo2vVPdp6RJw8RmOY/eUOHZtPN7DYG5foYg1Oz50jPVfvD95RS/YLomAwIhSdpA9oeYgQOSHTKtVhxVEIvBqYWyRY7LlBpiCw1jte4ElELudSAPUk5e0cc3dkkzMXIfWNTtCrmKVCOy2Xgbam+ccmd7OnCrO4dMp4wDbhHFtl7VqHLq0xmGBstbm1hwjWbp9N0RLO4ucs87DPK8cspcVbK8N0bskQ2yiKBtozEuA+LP7Sg6a5wmRvDM611Q2NuIOXnzMLHLB+wvHJF+whIy04xVS94kPaS3gfwtDo3gkkC91NuIzzzh1JemK4smFYJkhiTtOU2jjPTvtD+O9+P7tBAIKQRl5fhCi3OElx4QBhBSElIcYwQYcoxhsIOOfn7wy0uJBOUIJjBIzSoZaVE6+uUNlYwCsm0l2BuRa4tfI34nKIlTs+W46yqfERdNLhp5QtpnzgmMdX7qyX7N19/1igrdmzqcXBxpyOfoY6O8iItRTggg2txvy74rDJKLFcUzkFVQB2xS7Kp1B+yeIECLLoFNQyI1lu1ja+hygRZ5SXjMmsSZcvnDaCJcgRdsii93fFg2WRI9v+4sq0EktwNrQzs2SejS3EmL2fIvllHnZ5bO78eOiooUm9bokYk2GIA3XO+VuMbzY7zRKUO0zIE2bFx8YwW0J7I4VbWte2uZjR7CmTMIZxbOwPWKk+I0hZY+cVujc+M3ZdS6/ECBh14jP11hmQcaXFsmbmNDGip60GUwMpGse0GBOQ7xGYmz2CqUBTHdtAQLnjbSE8Ea7G8ku6E1dOwVmIyAvqIjVFOxsQraD7PcM4nyKWrnSyMUsq/UOLqnMaw+m058qWHeXKKBsF727MbwKtMHmd7RU00tsai5FlNtRYZXsY0VOr4GJmi1m+2CRl35+cIodrO9QkxafEyS2GBGzINusP3xiVtzfFFkus2kmpiGAFrWDMLDMxvFfsV5ftCqOWMIGJjYDO5zt3+cRpFQxedmbKwCeGAE28zDmzd8aLokUyzcKASQCD35eEN7N21Rh6gzWKh5gZcmPVwAfUGB4pq9mWWP0WfyU35hJQdSGk9JcrpnbDl9YKtp5kuYksgMXDkWOnRi5iBJ2/RtXK6zLShIw3syjHi7u6LHatRL+apSJnVtMBJbS6AjNtLxbjonbMzXb408piHEwEEA2W9rwqm3wo3/AMYL/ULesYLfCnb5mYAt1uLMAbN56GKqRs9z9kw3CNIPJnZqXacl+xPlH/OImqrcMLeBji8jYM2aGwy2bDa9lLWvppDM3ZlRJPZmoOYV1H0jcE+mZyaO1TKooDiWw8fzipq97aSX25ijuuCfaOL7RpJn+J0gP/0D/wDKGqTYbzFLIUyMWjgT1YjyfwdQ2l8TKRf5aPMPoPUxi9tb6zanqhhKQ/ZXInxaKJdizuSn/MB9Yh1NG6GzDPuIb6GKrFFCOcjU7AUB1bGvVbPO5wnl6wIyYXugQssSb7CsmuiVKlCJSpyhpTEuhS7qO8e0UYiR0Gl2eiIihjkOIiVg109Yd3J2U1XOcXACJizFwcRso17jGsk7qK095JwgoiuWF8y5YAAHTJY87JjlJ2jtxZYwVM5nVy1aaMs1GfeY2ksBKSWDljI9yIpt6t3lpJoCsWLk37s8/rDG1drOHEmwwygviSR1j5Q9NKiPK5Wb3Z9NINPiRixa+K3AnKItXWSqZ3Qg2QJpbjlmDwis2NVdDs+9+RHM4mjP7W2bUVTGaCMkuSxzJF9BbwiUlHJporbjtMvU3kMurmy5YNlQTGbqMLsOrbPPQ5d0Ttjv8xZL4r43YMAMNjY3H2eUcg3b2vMNWEy69lOWZw6eeUehN1pSSqNpk4KC2Jpp4kZ9o+EVf4ydRvRPzVtFZseZT01QW6WVZ1zGK2EElrgHXgIzvxH28KigRxIaWVqMgwBxqqt1xbVdOWsY7bm0aSYQ/SvithUKotY8r6ZCMxW7xzhaWjno0yQNmR335mLQi6onKuzq2427FHtCnSdPRRNJIIlkoABbJl55+8UG/G7IpkmmW2FFmBUGK74Tx9QYzW4m+02lqw7DErZMt7Du4ZcY0m2dvtUzXVwAhmYgutteMFriJHbKJt3KtJK1NyFY37WY7yOUdG+F9E01Z/zX96W6N1x52DBreGkR5tUHkiUSoHfpF3uZXSkmzEZ0BKJax1C30iXKyrVFzvJu9IeQv92MmByy5/nGWbdmSBkCPON5tmoUSLkgAWJudBpfwjOPUoy3VgwHEG8bIlZsbdD+5dEstptr9YLr3E/nGl2tThpE1baow9jFBuvNBmPp2L+hjUVV8DZX6py0vlziuJLiJkvkGoVhoDe3DnED+FSruOjXNgTkOX6Ryjcb4hT32gkmaFInjAbA9RkViLc+z7xGT4jV1JUr8yDOBYy2lWCP2uqRYkF89NPCKfQtGy393apuhx4QjANhK2AJsDZufGMBW7j0z2Kz2zUHsj7QvbWOjfEipJ2cJoUixVsLCxAYEEMM7HSOU7E2sCCWyFhlrbwiOWUl8S2NJ9lZuxuZ82HwzVllGw2IJ87iDi13Lr0lVFUoJKMQVvkTmTpnzgRDLmyRkWx4oNGCSLjYUu83wBP4fjFWixf7uy+2fAfUn6R2zejkj2de+FEp0lT5iy8eNlW9wOwCbf742GzHYzaiZgzLKmbcEQcbc2MZrcbeCjp6NEeciuSWIJsQSf0idRb6UUuSWeel2ZmsDc5sbe1oVNJLYGnb0ZPfK82tlqwwgWvncWZr62HCMxtdw1VOMs9VnFsr8B7ZRr9p0MqqmGbiYBgthcjRQM4bpt1ZAIJDNYEAYiLecc8pJlVForJXSukqUL4TMQC62vg61h6RppZnSrsy5KCbBRnlfMkQ1K2CgYFWYEadZjbhlcw/W0uCTMZnYhUY2JNjYcYRJDts4hurRip2ghLMgMwzCVAJHWLZA+kbbfnbcwVLSFmTOhZADLXItizItnFN8I6T/wA0M4tilMw8CciOQ1EXkykH8bLurdGGYYrEi/RrbP1zjplJKRJJ1o5dOJd7KDe+Q9fSGnX2joFPQSWrrYbATlA/pJIIiv8A7OpOpZ9QAVZJlhnkVOInLyhlkVWCUPRB3J2as8uGIGEqc++/G/dF4dnMJhcEEFiBY64eUXHwf2KjSJ0xsyZiqPBVv/yjoKbLlKbhVuNLgHXXKI5J/uY0IGG6K44w3SNgq0JuQJbjTmpteOiGWPup/oX8ojTKNSb4VB54QPpEnIrRC3y2okykcKCf7sarlk6k394xm67EU9SUA7KgWvnbF3xuJ1ECCL5EEW7jqIa2fQCQhSSoVSTcWve4tGcr7F4fRn/hHPxVbgFyOiJzN+PhFbUbxVMqtyqJtzNK4Gsy5uRYjlGl2LsL5Yu0oODMtc3zABJsvdnFDvButN6ZqkXtfGVN74gL3xC1sxe8OpIXg+xfw73bmJtMviAASaQws2HrYAcxa94zG/mzp1NXuSxqDKZJzNbCWONWzAvbOw843O61NdxMBmYDLIxIThDYrspA5Z+kZva6N87MRgwM5GRMRJcsq4la+uqjKLLIroVwZ0jfao+Z2PMmAFS8pXCnIg5EgxwQK4wjJQAL/rHYqXY8qZKQzBNxlRcM7mzWzyJhuq3SkN9n2hfJG9jqDOOyanomZlbM63EFHSqrcpOFh5CCh+WN9mqaOVIY0uxBaT4k+0CBDT6JwOjbP2VIMtCZUsnCMyoJPjFlIopSnqy0XwUCBAjiOgk2HKFAwIEYI4rRnd99oOtBPsR2SPI/9wcCDH5AfRldjTTKq6DBYY6UK3eATHQNozyqMRrhPsIECHydggYOZSLLqKdlviZgSe/LSJ+91KkqkZZYwqcyBxPfAgQi9DFn8LpAFAtr9Z2J+n4CNslKOZ9YECGn8hESJdEvf6w+tEnKBAgGYsUyD7Ig8IHAQIEZgEkxFqqRHyYXyP8AuFj7QIEKMjO7s7uyqNnWSZmFrEqzlhccRfjFs0hcRa2ZABPhe31g4EM+wroZmGIc1iIECAEgVE0wIECGA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0" descr="data:image/jpeg;base64,/9j/4AAQSkZJRgABAQAAAQABAAD/2wCEAAkGBxMTERUUExQUFBUVFxgXGBgYFxgXGBQYFBUYFxcUFBcYHSggGBolHxQUITEhJSkrLi4uFx8zODMsNygtLisBCgoKDg0OGhAQGiwkHx8sLCwsLCwsLCwsLCwsLCwsLCwsLCwsLCwsLCwsLCwsLCwsLCwsNyw3LCwsLCwsLDcsK//AABEIAJQAyAMBIgACEQEDEQH/xAAcAAAABwEBAAAAAAAAAAAAAAAAAQIDBAUGBwj/xAA/EAACAAQDBAgDBgMIAwAAAAABAgADBBESITEFBkFREyIyYXGBkaEHFLFCUsHR4fAVM3IWI0OCkqLC8SRiY//EABkBAAMBAQEAAAAAAAAAAAAAAAECAwAEBf/EACgRAAICAgICAgEDBQAAAAAAAAABAhEDIRIxE0EyUQQUImFCcYGhsf/aAAwDAQACEQMRAD8A5KTBgwiBFCgu0AesAGBGMGIJH8jyME5sLiEptAMLTFB7xqPKGVe2K3Q6BBhoNZYP8tge4whrjtAj6QeLRuSHLQgGAIEAIcAwSiFRjADEZ6xLnT1crbgALHWIkJKxbHlcP7CShZKmoDLfw+kR2SzD+lfpC5FQVBBGIEW7/wBYJ3uQb3yA9IOWUZtSQIJrTChcicyNdTY/XxHGEXhLJkzZjDb3vrErodljU1izBmLNYgjge8RDWGVe+tvwh6Dy5OwJUDMd3fClvckw8snEmRzB8jcaGIouGwn9kaiM4ySTfTNaujT0mxlm0XS3s6uVy7wCAw5ciIqpQKmxFyMiPwi93S23JlSZ0icMpjK6N911BBU9xuM+6KraMkJMNuOYzvEY2pU+mOmRibN1cuPheBCWBxXMCKUvqwpMpyINYVAIiYACFwlRBwUYbmiKtxYxaTTFbP1hZdiyCDmLGm2qwFmsw5N+BirgRozcemKaBOifQ9GfYwc6ldRe2Ic1igVyImUu0WQ5Ej98oqssX8kBWuiYpBg4cWvlzP5ii/3l18xC/lb5y2DjloRDcU/i7GUhm8GIS2RswIPflCoXYwBBBYO0AGMYES6AdWZ4D2JiLaFKxGYNvofGHhJRlbBJWgp9MACRxIB8zCZK2BHIkehh0zgQQcj9YJu03eSfXOGyqLlyj7Fha0xcuaV09OcFPmAkG3H6j9ISqXuc8gTlDYcfv95QjyOuL6GpXZJli/GHkY6Xvb2hunYBs9NDyg5yYXUjTSM4Pjy/wHlTokzr4Adf3nAhpwSCOECElGL6dB/ciswwZSDEBjCGG1YQq8NmDtBRhLxXzhmYnTDESYmUJLsVkeBB2h2llYnVfvMo9Tb8YAo1BiN9tvd2nfavQy50lQZsuX0YV7iwUEaWuTeMnvHh+cqOjAVOmmBANAochQPK0YxXWhyXOIzH7843b7GpJ8mTX2EqnRQlTKTtGanZSXfTpOfDvjN7IoFqqlshKkjFNmWzEqUubWJ1PAeMZB2MSdrG1nAYd/4GJCdG3YbCfutp5GJO/mwFpKrDKJaTMRZsknUow0J4kG8SKbYNG9G9UKiolLLmJKZWkpMJZ1LXXDMXq5HhFVkfvYKK50K9oW7xmISB4Q5sFGmzOiSbLUkhUEy4Ews1lA1sdMu+Je06ESXMuaUVwSD0bBwCpsQw4ZwycX0G2QLwcLMpgLizDmPyhK2g00MmERAQWgyIAMAI/SGzeNx6iET5IKnnn7D9ITChMNraj3iimuDixHF2mJl6CF2v5QiWMhEuppCExg6gZcvPlCxjJp16DaVWPU63v4ac4ER5E02BBtlAhoPDX71sMlK9EDP95QmY+UKELky0J65sB5RzoJGDCDJi0SXTj7sSEelH3PSHSX2AoGh+coMkW45ecaFKil5J6Q6aul/9efZhJY4v+o1/wVCbNRhmNITL2NgdXQ5qwYBhcXBuIvFr5HMekKfaMjgwiSw7+ZS1W0UCPUyqv5vCrzBMM3Tq4ib6QzSSKRbtUvOmMTfBKAUEk54pjA+wjVfOSPvrDbCmYWJlnXlx1iixX3JCWl0iHJ31ppcg08vZ8syi4mWmzXe7AWBOkXFdvXT09PLC0FGXqVLTUXEAJYI6NGIN7k3PkIq5mzKQ6KnkYYbYNOdBbwaG/SJ+/wDYPI16NPOrqGv2YJ8+ndfkn6HDJmG8uXNsVfrg4hdSAD3xTypFJNoZ1JR1F3eek5VngSyQqFcGIdUm/hrFZ/AUAIWZMUNbEA2TW0xDj5xDfdkcJnqPyjfpJrr/AKbyL2iJs2meRXSFmqZbJPlFg2WG0xTc90N70MDXVRBBBqJxBGhBmtYg8omVGxZzKFMwOF7N75DkL6DuiE+w54+yD4GN4ciW0LJxvRClVLKbgmJqbTDdtQe8dVv1iJNoZi6o48jEaBcogL6XZuw2LuOTfrA7tDFGrWibJ2kwybrDkc/Q6wymvYUycBCgIRKmo2hwnkcx5GHXQjUW7+HkYYZNAESkrLS8BFxwPvnEYCDtBjNx6M4p9gpch++cCFqBAhKQ66M6rEaG0L6Yw1BwhEsKWsQZOptzFj9Y2OwNh09QmJJjd4IAI8owAF46juFsgNUywCck61uIA0PmY582loti32S5W50nm3tExNy6fDfG179m3vfSNyNkqIDbPA0zjm5y+y1RML/YyTzb2gNuXJ+83oI3Bo4I08DnIOjCPuPL++fQQy24SHSZ6rHQOggzJjKcgcUc2mfD2+kxf9MRZnw9mDR09xHUDIhJkw3lkbgjk77jVY7JU+D/AJxFmbs166Kx8CDHY5koXyFvz4mGjKhlnkgeNHF5tHWprKf/AEE/SI52hOXtJbxuPrHbWlQ1MpwdQD4iKr8ya9ivCjjsnbB4ofLOJY2rTtlMW39S3/COkz9iSW1lIfIRAnbr050TD4GG/WS9i+Ew38NoZvZKA9xwmIFVuiusuZ62I9RG1q9yJLaEjxAMVFRuTNX+XMA8CRGX5CfYHiMTUbBnJmAG7wYYl1MyWbEEdxyv65GNZUbMrJeqlh4X+kQnrDpMln2PtrFY5IsRwaK2RWo2vVPdp6RJw8RmOY/eUOHZtPN7DYG5foYg1Oz50jPVfvD95RS/YLomAwIhSdpA9oeYgQOSHTKtVhxVEIvBqYWyRY7LlBpiCw1jte4ElELudSAPUk5e0cc3dkkzMXIfWNTtCrmKVCOy2Xgbam+ccmd7OnCrO4dMp4wDbhHFtl7VqHLq0xmGBstbm1hwjWbp9N0RLO4ucs87DPK8cspcVbK8N0bskQ2yiKBtozEuA+LP7Sg6a5wmRvDM611Q2NuIOXnzMLHLB+wvHJF+whIy04xVS94kPaS3gfwtDo3gkkC91NuIzzzh1JemK4smFYJkhiTtOU2jjPTvtD+O9+P7tBAIKQRl5fhCi3OElx4QBhBSElIcYwQYcoxhsIOOfn7wy0uJBOUIJjBIzSoZaVE6+uUNlYwCsm0l2BuRa4tfI34nKIlTs+W46yqfERdNLhp5QtpnzgmMdX7qyX7N19/1igrdmzqcXBxpyOfoY6O8iItRTggg2txvy74rDJKLFcUzkFVQB2xS7Kp1B+yeIECLLoFNQyI1lu1ja+hygRZ5SXjMmsSZcvnDaCJcgRdsii93fFg2WRI9v+4sq0EktwNrQzs2SejS3EmL2fIvllHnZ5bO78eOiooUm9bokYk2GIA3XO+VuMbzY7zRKUO0zIE2bFx8YwW0J7I4VbWte2uZjR7CmTMIZxbOwPWKk+I0hZY+cVujc+M3ZdS6/ECBh14jP11hmQcaXFsmbmNDGip60GUwMpGse0GBOQ7xGYmz2CqUBTHdtAQLnjbSE8Ea7G8ku6E1dOwVmIyAvqIjVFOxsQraD7PcM4nyKWrnSyMUsq/UOLqnMaw+m058qWHeXKKBsF727MbwKtMHmd7RU00tsai5FlNtRYZXsY0VOr4GJmi1m+2CRl35+cIodrO9QkxafEyS2GBGzINusP3xiVtzfFFkus2kmpiGAFrWDMLDMxvFfsV5ftCqOWMIGJjYDO5zt3+cRpFQxedmbKwCeGAE28zDmzd8aLokUyzcKASQCD35eEN7N21Rh6gzWKh5gZcmPVwAfUGB4pq9mWWP0WfyU35hJQdSGk9JcrpnbDl9YKtp5kuYksgMXDkWOnRi5iBJ2/RtXK6zLShIw3syjHi7u6LHatRL+apSJnVtMBJbS6AjNtLxbjonbMzXb408piHEwEEA2W9rwqm3wo3/AMYL/ULesYLfCnb5mYAt1uLMAbN56GKqRs9z9kw3CNIPJnZqXacl+xPlH/OImqrcMLeBji8jYM2aGwy2bDa9lLWvppDM3ZlRJPZmoOYV1H0jcE+mZyaO1TKooDiWw8fzipq97aSX25ijuuCfaOL7RpJn+J0gP/0D/wDKGqTYbzFLIUyMWjgT1YjyfwdQ2l8TKRf5aPMPoPUxi9tb6zanqhhKQ/ZXInxaKJdizuSn/MB9Yh1NG6GzDPuIb6GKrFFCOcjU7AUB1bGvVbPO5wnl6wIyYXugQssSb7CsmuiVKlCJSpyhpTEuhS7qO8e0UYiR0Gl2eiIihjkOIiVg109Yd3J2U1XOcXACJizFwcRso17jGsk7qK095JwgoiuWF8y5YAAHTJY87JjlJ2jtxZYwVM5nVy1aaMs1GfeY2ksBKSWDljI9yIpt6t3lpJoCsWLk37s8/rDG1drOHEmwwygviSR1j5Q9NKiPK5Wb3Z9NINPiRixa+K3AnKItXWSqZ3Qg2QJpbjlmDwis2NVdDs+9+RHM4mjP7W2bUVTGaCMkuSxzJF9BbwiUlHJporbjtMvU3kMurmy5YNlQTGbqMLsOrbPPQ5d0Ttjv8xZL4r43YMAMNjY3H2eUcg3b2vMNWEy69lOWZw6eeUehN1pSSqNpk4KC2Jpp4kZ9o+EVf4ydRvRPzVtFZseZT01QW6WVZ1zGK2EElrgHXgIzvxH28KigRxIaWVqMgwBxqqt1xbVdOWsY7bm0aSYQ/SvithUKotY8r6ZCMxW7xzhaWjno0yQNmR335mLQi6onKuzq2427FHtCnSdPRRNJIIlkoABbJl55+8UG/G7IpkmmW2FFmBUGK74Tx9QYzW4m+02lqw7DErZMt7Du4ZcY0m2dvtUzXVwAhmYgutteMFriJHbKJt3KtJK1NyFY37WY7yOUdG+F9E01Z/zX96W6N1x52DBreGkR5tUHkiUSoHfpF3uZXSkmzEZ0BKJax1C30iXKyrVFzvJu9IeQv92MmByy5/nGWbdmSBkCPON5tmoUSLkgAWJudBpfwjOPUoy3VgwHEG8bIlZsbdD+5dEstptr9YLr3E/nGl2tThpE1baow9jFBuvNBmPp2L+hjUVV8DZX6py0vlziuJLiJkvkGoVhoDe3DnED+FSruOjXNgTkOX6Ryjcb4hT32gkmaFInjAbA9RkViLc+z7xGT4jV1JUr8yDOBYy2lWCP2uqRYkF89NPCKfQtGy393apuhx4QjANhK2AJsDZufGMBW7j0z2Kz2zUHsj7QvbWOjfEipJ2cJoUixVsLCxAYEEMM7HSOU7E2sCCWyFhlrbwiOWUl8S2NJ9lZuxuZ82HwzVllGw2IJ87iDi13Lr0lVFUoJKMQVvkTmTpnzgRDLmyRkWx4oNGCSLjYUu83wBP4fjFWixf7uy+2fAfUn6R2zejkj2de+FEp0lT5iy8eNlW9wOwCbf742GzHYzaiZgzLKmbcEQcbc2MZrcbeCjp6NEeciuSWIJsQSf0idRb6UUuSWeel2ZmsDc5sbe1oVNJLYGnb0ZPfK82tlqwwgWvncWZr62HCMxtdw1VOMs9VnFsr8B7ZRr9p0MqqmGbiYBgthcjRQM4bpt1ZAIJDNYEAYiLecc8pJlVForJXSukqUL4TMQC62vg61h6RppZnSrsy5KCbBRnlfMkQ1K2CgYFWYEadZjbhlcw/W0uCTMZnYhUY2JNjYcYRJDts4hurRip2ghLMgMwzCVAJHWLZA+kbbfnbcwVLSFmTOhZADLXItizItnFN8I6T/wA0M4tilMw8CciOQ1EXkykH8bLurdGGYYrEi/RrbP1zjplJKRJJ1o5dOJd7KDe+Q9fSGnX2joFPQSWrrYbATlA/pJIIiv8A7OpOpZ9QAVZJlhnkVOInLyhlkVWCUPRB3J2as8uGIGEqc++/G/dF4dnMJhcEEFiBY64eUXHwf2KjSJ0xsyZiqPBVv/yjoKbLlKbhVuNLgHXXKI5J/uY0IGG6K44w3SNgq0JuQJbjTmpteOiGWPup/oX8ojTKNSb4VB54QPpEnIrRC3y2okykcKCf7sarlk6k394xm67EU9SUA7KgWvnbF3xuJ1ECCL5EEW7jqIa2fQCQhSSoVSTcWve4tGcr7F4fRn/hHPxVbgFyOiJzN+PhFbUbxVMqtyqJtzNK4Gsy5uRYjlGl2LsL5Yu0oODMtc3zABJsvdnFDvButN6ZqkXtfGVN74gL3xC1sxe8OpIXg+xfw73bmJtMviAASaQws2HrYAcxa94zG/mzp1NXuSxqDKZJzNbCWONWzAvbOw843O61NdxMBmYDLIxIThDYrspA5Z+kZva6N87MRgwM5GRMRJcsq4la+uqjKLLIroVwZ0jfao+Z2PMmAFS8pXCnIg5EgxwQK4wjJQAL/rHYqXY8qZKQzBNxlRcM7mzWzyJhuq3SkN9n2hfJG9jqDOOyanomZlbM63EFHSqrcpOFh5CCh+WN9mqaOVIY0uxBaT4k+0CBDT6JwOjbP2VIMtCZUsnCMyoJPjFlIopSnqy0XwUCBAjiOgk2HKFAwIEYI4rRnd99oOtBPsR2SPI/9wcCDH5AfRldjTTKq6DBYY6UK3eATHQNozyqMRrhPsIECHydggYOZSLLqKdlviZgSe/LSJ+91KkqkZZYwqcyBxPfAgQi9DFn8LpAFAtr9Z2J+n4CNslKOZ9YECGn8hESJdEvf6w+tEnKBAgGYsUyD7Ig8IHAQIEZgEkxFqqRHyYXyP8AuFj7QIEKMjO7s7uyqNnWSZmFrEqzlhccRfjFs0hcRa2ZABPhe31g4EM+wroZmGIc1iIECAEgVE0wIECGAf/Z"/>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2" descr="data:image/jpeg;base64,/9j/4AAQSkZJRgABAQAAAQABAAD/2wCEAAkGBxQTEhQUExQUFBUXFxwYGBcXFxgYGhoYFhgYFxoYFxwYHCghGBwlHBUWITEhJSorLi4uFyAzODMsNygtLisBCgoKDg0OGxAQGy8kHyQsLCwsLDQ3LCwsLCwsLDQsLCwsLCwsLywsLCwsLCwsLCwsLCwsLCwsLCwsLCwsLCwsLP/AABEIAPEA0QMBIgACEQEDEQH/xAAcAAABBQEBAQAAAAAAAAAAAAAEAAECAwUGBwj/xABKEAABAwIEAgYGCAIHBwQDAAABAAIRAyEEEjFBIlEFE2FxgZEyUqGxwdEGFCNCcpLh8BUzJENigqKy8QdEU1RjwtIXc5OzFiU0/8QAGgEAAwEBAQEAAAAAAAAAAAAAAAECAwQFBv/EADYRAAIBAwIDBgQEBQUAAAAAAAABAgMRIRIxQVHwBBNhgaGxMnGRwQUUIuEVI4Ky0UJSctLx/9oADAMBAAIRAxEAPwDm06dkHQg9xlPC+3Wdj5F43GCdPCcNQ3ZXEk27IZJZ+KxLwSAQO5UtxtQfenvAWXfR4I3/AC0uZrpITDdIBxhwynnt+iNhaxmpbGE4ODsxkk8JQmQNCdOkgLjFNCkkgCKZSShAEUk6dAEEk8JIGMmUkxQMYqKkkgaIlRUimSGMknSQFzknOykFpLTzFitbBdNOA+1Ej1gIPyPsWPW2TyctxtbRfNUa86eYs+iq0oVFaSOro4nrC1lAGo92jQ0k+Xt5KdbAsZP1jFUmn1GZq753acgFNp7M65nC1IMgwdNYsbRzggrVwHS7qTcrG0gZ9M0mOfr6zw63gvSj2qU0s268/Y4vysaeFkN/oA/3iv4UGD31UhhsK70MXHLrKL2jxLC+O+EqXTuKJ4KrwTsyGz4MAlWfxuvB6xrHCIIqYemR7ac+1aLVwl6r/qL9PFEHdCVQC5gZWaNTRe2qO8hhzgd7R4J8HimuAEwduR7imp4qi4gmkaDwZFXCvcwjb0KhI8WuYj60VQXVD9YYBLq9JmXEU764ikY61vNwk2JDtlqpyg7yXX1afo+SZnOjGorJkCE0JqTHN4HkOsHMe0y2pTM5XtO4t3jQ3CshdUZKSujzJxcJOLIwlClCeFVySEJQrITZUXQWIQlCnCaEg2IQmVkJoQO5CEoUoSQFyEJiFNNCAIQlCkQmQMiVFThMQgZBJThJAzjq+3cU4BymfV7Uq508UsvCTM8PwXyS2PqWPSiRrMjc9iu6whzrTc+8qim4TEXzC8d3YrCCXOjm7n6xWsJZRElgJdqO5p8Y2R7+l65pikajnMN7xmIEjKX6lttCVmV4ls6ZW/5UQDApkNDuEwHTES+ZPZr4LRVNmZuGWWsrGIIBHkfAj9UTh6haQ+m8hzbj7rx+EizvDyQJPA0ntn85Cct4WnWfg4jbuXXDtP8AgwnRtsdVhKratJzgMr6bxmaBAmrILmj7rX5AS0WDgSPSTQguj61EMpQclQsLamaQHEPlrmnSYkEGDZaQYu7ss4uD082eZ2yEu8zyRDKnyqzKllXRcwUSuEsqsDUsqLhpKsqWVWZUoSuGkqLU2VWwmhO4tJSWpiFcQokKrkNFJCZWEJg1MRBNChVxLG6uvyAk+zRCVsefutA7Tc+WgXNV7XSpfE/udFLstWpsg0jfbmg63SFNs3LyNm/M2QNWXGXEnvNvLRVli82r+Kt4grHpU/w1L43cJ/jLfUd5j5JITq0lzfxGvzOj8jQ5GfiW6eKgGcJ/Dv3dyniPJNAy7ac5+K5Fszre5GiTNhIkX8lIgFzpMXd709FrptEWm/KJ2SqgZnTzd5z2FXF5RLW5biHQWWngZ/lRQktp5TldldvEDjkbRIkeKGxDTLMvqNieWVW4kDq2ZuR0/E7uSTwvmPiyf9SzkJ/zqbh9m2OZ/wA7lFv8lned/wDqK2pPVjnJ0j1yqUrW+YmvYjXByU+1vPtcjPrz6RYGmxaOE3aZgaG47wqMU0ZGXJEC45mSdeRkeCniQeCBIyiey4ThWkrNPmRKmndPwNyj0iwuLHAsd23afHbxRuX2rm6jR9YN+KBaByF0+DxFSkHknJeQIBae3LPb2LvpfiLstav7nHV7CnmB0cJoQeG6Ta4NzAiQDIBLb8xJLfajxcSII5i4Xo060KivFnDOlKGJIhCaFOEiFpczsVpiFZCaExWKyFXUcACSYAV0IHpF0y0aN1/EQbeAHtKx7RXVGm5fQ0o0O9qKPDiU1OkPVb4ut7NUK+s53pEnsFh5J8nIeaoOIaGvcDmDSAY5kxEm268Kr2utU3eOR7NPstKnlLJMt7FEtgSbAc9I7U4qOz0wBwOaHOMEwTmtOg0FlB9E5a2d1nTBJJytlxBvoII7FzHRcrrPAAOs6Ref0VL6hFUMgQRJMXmHR3XAVlV7WU2G7h6LSIvIIk6Wv2p6z3Cs1kcMXMfi38BtuhATyt5n8p+SShftSRYRl4i8eKgHAtMRZu3Z4K3FCw+JU31nGkGlsACZjW0fFNYHxBqQMzO4tGunarH+m603dtO/YFGmBfUGRpPYpwc7ssEy435SmhbFtZhJYNJay9rcJ56K+pwspGA4w4a/2nCbeaHxESyfUbN4+73ouoSKVItN+IC/Nzgb9ym+3zK5kHAigO8x+cX71e5v2TRMiTqNeM7Jf7u2ebv87VPKOobbc2/vqVLb/kGn2Hrz1dOBPCLROmYfCVPGUgTSJsQ1sCPw/FFUHtpik57KdVoaRlcTlPE7ly+KVSiD1YNopiJE3DRAk6XCjvLepejDfyGe09d6Ii17chbmqqNKA7Lxkn70RPL/AF5I0NArHty29X0TI3NhHioFljmGW+0cxBtblqp7zh8vv5jcFnzBKkB1PMIcIAAyxJIEdw7E1Gq6mHOaQ05tovxEcQju1RgpODsog2veSYIk2F7AoXJDDllvFJN4nNt5bLaFVxeH1cznTvv1g1MN0sCQ17YMA5mm1xPo6+U9yPZUa4SHNI7CFzjm3cf7Ivebt11i/ahy0EN+8IJvr7/BelR/EZJZycNTsUb4wdXbmPMJiuVFPK6GNmRMd6sc2rH8s68v1W38SXL1/Yx/I+Pp+50NesGCbE/dbuTt7Vki5JmbEA6l0lud2gkTHcg8PWcCGOaWkmAYtOp9gKNpRebEt4RazAQLxu6xmLwuDtna3Wa5I6+zdnVJPiC1aINWkczQROVsiXExpebRsqWPY1lQhuaHjMHaFxd4mBM+CLqtZ11GSc98gEx2lxFrW1VFKvNOqaTIc14EAZsxLgCSB2ElcyN5E3F5fSgcBaC/TW9pN/VsqzhgBWzu4XgzrLWy4730MRGyvNKoXUjJDQ0GoJIGa8iBYnRVNpMb15Lg4OzF4bq0FzjHDebpJjKa9SmykxwbnbMNnmc17jvGmyfEPcK4YPQ3Mbw7U94CjiMSxtKmWsDml0NzHT0uK4N9fNSxFR/XAfc1Jjnm38lSEwnKOXsSVUHkks/IvJj4kaeKa+T+7zB+CnXIsoZTk1F29vLtK0vgVskaBYHcQB8pkiBvOsHwUskuPFlu7bW+moSoVYkc4uRMSIUyAXGdJOnOU1uJllXVu5yN0EzwkbImuPsqQMjWbf23bFD1GkFmXXK2PI9iIxE9VTzDN6UjnxO7NtfBZy2XzZSW5exv9FB5F58ntPLsV4aXUGu0JMzMWL5+Kgz/APhkC81IEW9Nm1kTTp/0RpM+kf8A7BZZOX95ql/bcaqwdTSkF2vb95/JF1WD7Mm/2Yt3gQQeydxsn6onD0cpA7XGLZqntVuLpCKJLM/AIcASGngvI02MrDXlfOXt9PuaaceSF1B64cPq8duQtz7FXTAvkdJmLlsDsJAsFovpDrpzGeHhyiNG3kcSqeDDs4DoI9B0kiR6gBHNZqp9inH7gYs9piTl1EuaJsZtBsdxshzTOSIzcUgERYuMXJgrTZSktgloyyWkOJLc4bckg6uA03VD6ZymRo62Ugn0z6skeIWkalmkuskNc+sAFWnd23COERy7vchHtPDImx0kActgtStSgu5ZRYzOg8NkIQBFh6Bt3hwmxPP2LeFTH0MZwsDZXdYzKAXWgHd0m1lr1WYts5mUGHk6q1u3LP3LJLQajZeWacQ1b2/uFpHB4aXf06sDHpdbRN4/FBE68SuU7W/wyVC939wPpB9ZxwvXUaVJjZDCypmLv5pMiSRJc65H3Qr2j0pguPpXuJ9FsTsJmRa3NVVcDSa7DkY12JJBc5vWMe1jiyoQzhJ4vRB0u+Fe15JO43dzf330gjxNrLHUrJdepcVcGqlnW0g5pLjOQ2hu5JE322UDWqOp1sjcr2vyst6UOEu4rXEq+rVirSZkzB+YF1+ACOQ0Pgqiys9lZvoOzxSItwB8ycskSBHitFJe3uJxY1TDvNSi4ugNbxifSfBmwMbodjabRiIcXTmdUAtF3S0aXmRrsiKtAdZSc54zMYGwQCXG5JEmY18lSBTHXwC6ZNQEmDBMgTbmqTvgloor4kMpsLGCCSADt6RtE3ke1XVJz7xDYtbeZPkq8TiC2m002ASSA0DNGt4bF7e1Sqh3WAfdtvAHpSY3+6IWnH6kks3emVuRnL3pLMrUY+IGirI4Jm8dnwCIxEWVRbwb6XuVohPcrpA3I0kTf9FKRmJIzXNonfuT0KRJMOgbi94E7H4KVPMHcNzf394TBllQTkvHC33dqKLiKdItN+LW1szpnwQtWOHNpAme5TqEFrRsBtf7x271LWENO1zWwpH8POmr9SIjPT3R+GbOCBY0H7Qw2LR1onlzlYZd/R8t4h07C7muPuXR9F0i/o/UMAeIJkxNRpi2ti1cdZaV/X14nRB3f9LJYhjRhKJqy0ToDlh01Lfoi8ThzFDK8NBptsQ4lwhsQW20562RdDDP+p0OrioefCARmqX4wd/FEY3Dt/o3WU3OdkERnsTkmerEaxray4HUz5y6t0zp03Xkvfn0ijFYZ3WT1Yy8PHDJ2tM5hcRELPphpDsji3igknNlP92D2Lfx+Haa+rs3DLcoiLb66ICrTe4cWWsc1gDnkSLGzYO8dmqVOeFkc47+YG1pzU7MeIEvcBMZ2yWh5mbHxaoVXS1w4m5SG5nZiI6x0QLczvuFeabQ+kHtLDDYaCGgHO2xBBm8HX3pwCWv4w/is0iGt43al5LTb3LVPN11nwM2uvLxM7EU7u0PAOK2Y22B4kHWoOEW/qs1jmgEE3IjKRuCLLWxbLnhP8u7mzkHCfV4IWU82s7VpE6C40tIW9KWPoZVFb1M4mHCWB9gYIkHaD+iI+sNzNc/B8EyWinGYRsT5qhwM2tw7ovB0q+dhYWZswDC5rsodNpMR4di9CNnC75HHL4jNLmF1MNwtTDv6w5iaeRgbleAwF1501ubrXoMkg6NDSGttJu3M7t+6Nbdk3H6TwuIpfV2Yg0izPmGXMaji5tQlzy7nmvyltkZQbeSeIiA0bMEfH3LiqPb937nTTK6rnipSDWywk9Y6PRaIi5O88kJVwtR1Os19TLmdLHF0hjA6QJtGg370ViaVQ1KZa6GAk1BMZtI0F9exBPwzQ3EZ6gLXuzHfIC6Q2CTuQNFUNk+twlv1yJPawPoy/iDA1saPDZMiNRKpe9jevhs5Q5zwdHEEktkk21vCnUFPNQmSQ37M300k6CYHLdQFdv22VgBbMzHEQSLwJiR7VrG9jJlFbEONFrqbbucRABdAh2mm4F43VlZr+tYWk9WBxCQL31GvJV1sRUNJrmDicbgNmBfYzHepV6TzVYQTkAGYTF77b7LVb+bIJ53cgkp+I8/1SUYLsjLxI0VIAyWABi8QiMRt+9lBzYZtsFomJlNNokyb2gW+Sm1pzWMG9+yQosbc25QpZRN+3tVCLnEgjc2/dyE+IdwieR1/F2FReDbb0fcruqJDIu4ki3YfbvZJ4VwWSTXfZgDmZI2bmbJMhdp0PSp/wALqueC9grgRJBPHSi7RO65jC2o1Gue0NcHHKRdz6bmxt6PEQR2L0X6D03fwx5ohuZ2IOUZgxsZ6Y1c0gWB23XD2uVofKS8DopYfkNhsE2p0fh4z02WLQ1oqECagA4xe2/YtOphnhlDq3ANyNBLnOYXCGRZrSCYBsYuQFpUcBOCotxNNld2rwGCs3MS8yAxsGJiYARGMwzMtAPcabg2zQ/qx9yW5T6UaRt4ryZX68fE6Y1EYONwp66eqEQ37XKyRpbNOYXtEQsepRYWvs+mM4knM4zm1aKkAaaC111+NwoNTPJtltlteBd02F+WyzKtF5D+NlQ5hEkwBP3usAA9yUXY0vcwRTP2eSqGtyicwILwHt0DZE6i/MIarQIa/wCzABfbJlzO43alhLrdo581uVcK4miTSFQxctBys+0bBHVnLpfccPes7FMZFaMwIfdxgiesOgAbHmtoyz1zJa68jLxBGd05mnqwA0xoGj0ieIHwWViLkSQTkN+28RmjsWvigZfDpHV9sm2sXHtWQfu2Hon0dPGDrr7F10Ut/kc9R5Mx4E3n0QrwygA0vrOIzCWNNQOAJvDogEcx4KL5kWmyMLqoYxwwrQBlIqQOI7elaDyhegr6Ukcr+JmU+lQDqJp1TWrF5JhzyxreKGjMAc3oknTWy16BuRF4ku5XgN9/khsfiHObSH1M4ZnWgtqyDJy1cwnKCc0iNvs+5HU2wBG4k8/HkuOrsjanuB4ykHVaDi9rSxxIadXzaBfaZ32QrqVJrMRL3ObmzVQ1vE12acsAD3ovFhnWUcxIdLgwATmJyyDa3og7IN1WiG4l2VzgHfbA/eM7SYjyVx2CW4q1Sm12HGQkuEU3EgZQADftg7c1AYmTXAaAWAkb5nSbkd407VJ+Ng0AGCKjZEm7BAsIHKEwruLqoj0Zyw0ySCYMkwStoLwM5FLqtV1JrhIeXHNDQLX2dpspYmi41WOHoAcQzb3vG+oVdTrXUhBcHzfRp0PdaYVtai4vY6OEATc6idOa1W5m3gvn92TJZDyHtTKCjPrMmNP2EK0POsATplE27QtPqpiFe3AOiYtzS7xLcvS7mK9zmuhoBsNZHwUi6LkT2D9YlHVqUFUPYtE7kMqNSQHRlECxiflstGlhKrqbHU6VYiSQ5tN/PVpAv4IangmnUOP953zRDOj6fqnzKuLh/qJalvE06XRTjhn56NQOl5bLXh9zTJIESQRn5ruPobgi7o91FzzSJrE3yhwAdTfZr9QSNSN15uejafqnzKZ3R9I6tnvv8FnWpUpx0ptZvwKhOaeUj3Xo6hSpYalQbXZwCJL2Am7jcMIAN9lbiXmGNp1aZyxmJe24te8yTH6rwf6lT9X3fJP9Tp+qPZ8lyvsVO/xP0NFVlyR7biSC/RkcPHLCdrZplZZDSyr9m5gzCQHul3Fq3PMAa2svJ/qdP1fd8k4wbOXsHyU/kaXN+n+S+/nyR6iabXDDnjaNhDXH+c2zzIiSOWhVPSFN8VAKgdx8LTMN4z6wIPKwXnDcIzl7vktjoXCUusYH8LZGYwLCbkWTfZaMM3f0Q1VqPguvM1cXhqhe85QYYBmAGsRwxHsCyX4NwLJY4SLTOsa3HYi/pDgqIqHqSXU/ukgA6CQbc1jfVW+f75Lop06NuJlN1G+BGrhHZgII4eR9vsRjehHnJ9u1pdlHE0w0PMSSdY3QrcNyn2fJRdhx2rb+WsJv0I7ubz17hXS3RuJaKZqYl2JAqsmmGkFpyVS0mCYgSNPvJqGFqSCWujLpB7EF1LRueViq3Uh2rN06TVrv6IadSIbjcNFSiH0qrnlxyEAw12hLri3mhXAhuJLcO6WOuC0/aunUcN/bqq8g2JE8jCZzf7T7acRt3ck1TprF2DnPkidZ9UGhFNzRUbLh1biW3aI04QATtsqW9cX1wWvytH2RFOBP4svEdFIuPrVPzFRv67+ziWijTI/WVPw9c0gIqCpvYg76wNE9fCONSm4Aw0CZB+V9eavaXeu/8xVzKR2c/wA0OVOJOmbIweTvyH5JK7qn+vV/Mkl3tINMyLGgEWPmuo6N6ZH1d2G6pvFmdmIuMrS/Xub7VylW0J8J0g1tZrXGCWVLmwnqXwNe0LzHDUdrekjjQJshOqJ9p8gmo4ptSYMxE2Oh300UnYkMaHEkCYmCRJ2JiLiV1QTSMJMspU7xvy7hJCubCAxPTdOndhDzYGCbc4Omh3VVP6SNe7jp5ZMS0yIG8E2Pj4ptNi1I1lEoDCdNMe7LcQDJ2AG+ukbo5zgdII5i4KexSsxk8pwxMQjUVYcJwoAJ0XCxaCr6dWN0K1TNRrQS7wA1JStqwVe2Q81LAHW58DlAK3sbiqLxXDAJczDhrrw4sFPrIGXgIyum91y/RjBUc4vqspCJlwc4kaBrGtFzrysttmGwdpxVeeYowPJwJTnFq6ix01FtOWwRw1GUqYI6xxyvdEWpyKTnE2gNLiSPSyAm4T4yvTqU2VqQLDTcKdrEU3S6i50amM7TzIGqpf0ZTqR1Fem6ABDmvpkxF7ggm0qz+AW4nQdjqoh2etNYOqVajGSwh6PSLBjuuNSaPWOzWP8AJlxAyxdo4bf6rlM7nAOeZeQC4kyS6LklblfobLPWYihSG0uk7xaw8yqKmDoiSXValpLmChkmQNW1nRroYVKFSPxfYyqOlOzpq3W5kFQJRddtDMQH12wd6dN4/wANUW8EJjKQAtUa8TYtD2kGNSHtEeBK0SyjlkRKUKl2IABLpBGv6Ko9INzRqNj2Rr330TldE3Qc0LoPo7i6dFwq1GioGuAyHQlzXa92UrnM6lWxeWiefWtgc/s6nzWFSLkilK2T0f8A/M8P/wArS9nySXkX8YPqHySWf5fxK71Gl0tiQGTTq0S8SYL26Bt8t9d7rmmVn1M7paeE6lgJmBfmLg27V0n0no5eoeQ3IKjC4BrRHFzDdYBkG0Fq5TH0CalRzhxlznOZZpF5MNGms9wWlG2nA6iuymnXLDIqQb6Hnr4KNWub3MGNzcDRXdHPcA8tLQ7KAJDTo9jpAOhBaL8pVVCjUrvhjS+o4kwIknU2t22C2uZ6Qc1Y5+aiahKlTpuL8uUkzGUCTPIDmiMTgn0zxDabgxEkAzEXhFwsTwddrTLmdYIHCZa08s0EEwdltu+kwdE02si0N9FoFgAEP9H/AKOOxGGxOIB/kAZREhx9JwjUw0T4rKqNOfKBJJgADUk7DfX2p2srsXE6YdOUyNSBBMHmBp3omnj6Trio3xIb27m65ip0PXaSDRdwnKQBdrpiDBsZCt6F6TdSkAFzXGTJ3AcLcjxH/VS0uA1Kx0n1+j/xaX5x80nY+kP61n5gdfFC4/pJ/wBjkflY9xLsrrgseGuDhtYnX0hKnh/pL1eH6rJxtrCq4lrYc1rswLnGXQPRgASDCizL1BtHEsccrajHG8gOBMDUwD2KjNncXRbQDs2HxKM6S6frVW1czntoPLX06LoBZd5MNbYAAgDnHNAYQgtBGhuO7ZbU1pVyJS1GngAMxml10AQDUdTa0zq7K5uYbRmHiuko4au2M+H6NojlUNPN2WqVnOWV9Fcd1VWocwaTTyzLGwCTMuqG3gCexdj9H+isO+o14FwbZPRnST9k0H2rlqz/AJmk6qdK8dVw7ofofgDqlPDA7dSAPa1xCPdgFuUMKNpVjsIu2lWcVYzlGLZxPSXR1QAmlSa497WnzK56vTxTXODg+m7LZrq+GIPE3QEB3PmPGF6R0lgWuaWu0I5SvOukOjKTC+kKtUMIJyChIlzmyZbUGY2Ht7Vj2ipfJpTjZpmD07TxjQ55w7qrA464drxlJMHNTbbY+luubwXSjaxcGsDC0TwvcW3gGA+SDN/S7IW50lg6fWVerr02PzPEuZWoua6THE1hFjF5WW5+JzltesKzIPVu61tczyL/AEzYOgGBYKuRzS+JjvasPHMDHSbAnT+12dm/gVuPIWb0owOEXJc0gW0cyHNOumyt7WZDQN/Gg1oa1snnrN/S7ZkoT+KGQSA4btOl7bGZE2SfTa3qmkAuBJcT6BGzf7R1JOlxuFb0Zg5bVLXcbZ0AyBmVxcXE7uaCGgCZKzbtuNRuCdd2/wCMfJJS6il65/OP/FJTqHoGrtdAkVyAZ45I0v7fYgcTUl07xreT3yTdF5j6zvMqwYh2znHvM+9XpROszGAz328CrKjnNfOjgZkH5I/Od4Pe0KXXDQhh7wPgjR4h3gN0fWqNe2ozMC105mksIM7OFwe690SHOeMpc3M45nFz3udIJdJvBntG6Jo1H6hpMWmXACPFW1h1gAqbX/maf4bqu7xcWs9Q/wBnvRP/AOqqOj+a6q7SJBAAPkvHX0ajXkhnoyBHYTyvuvpn6E9FhnRWHYNOqJvc8UnkvnjpbA0xWqDObPd6OUEEm+qSbnZckaTSSuDh+XrHdXJblLZJsTE/e2AGnisnPJi/d/otXD0qYNwTyJcZ9ggIo12XibiDw5v+1PQRquYTWn1XQezktXonEuecpLuqZxuba5OjZ1uYnsCuaxriIcQTb+WW77mEXWa1jOrAjikyZiLc7kzPghRyFy2kZJc65J9vyU6uIDGm0xt7UMKsWGwhToAPcMxpgXP2sBmhiZt5+xOUrjQb0LTqVKgJEdxmw27F7X9FsLAavOfozhKYMy15PqPpx4Zai9X6BZEcJHeZXny/VUujvh+mlk6ClShWlqQSXSjjbuCY2jIXD9NYSXg8pXe4h1ly3StO5siCvUXzN4N6Gjyf6V4fJUbUGlQQfxM/RcZ0u0l4qMaCSA0mYu02Ovd+VeofTzAn6sx17VD7WrzPFVWXzXHhrtZdFT45fM5XhL5FlHFOEB5aQYh4IMOP3XR4CY1V+YGxusipVZYhrpOji8kzPeBr2It9fz70ldCvcniaQiQARuDfxCxvrVRhcwOhpJcXAQYdEkEd3vWt1xVQbB2vuWh0dgsU3FTwK+kyoo+vU/I35pLTzj1h/wDCf/BOjug7x8genh6cwT5u+UI36pSDZaw1D3/MoSB+7qTKLfVC0UVwM2y51VkH7ENMbsefchqlbacv4S5h9rVb1bbWHmfmpC3Mdkn4lXpbFqSAw1mrgXnmXyjcJUoNN8KKom46yPCzSmp15sZHfp56KqpSDjBxAjk0m1+8BTZLa3oUnfc9Pw3+1yrSoMpUsBTY1jcvHXMADSOEFcH0p05SqOc76phGEkkw97rlZzej6AF21ap/GwDy19qZ1Bo9HDE9rnz7Gn4qYJw2X3+xUmnuQdj2H+rwo/uvPxUG4gPMNpUD+GlUPxV7TUHo0aTP7rfe4lXZqxEGvTZ2dZHmKQJSlqe4LSiyrgGMA6ynSZGoAqZidpDqht3BC4jFEm1h5f6KNfCNFziabjuR1k+bwFQKdPTPm7gXe4ItiyC44rdvtV+CxRY9j2Hja4ObaRmBEAiLg6Fu4sqhSgWY6OboaPaVEGdLnkyw8XKXBjUz1ql9IcdTIB6OwdE83VGi9tG5yW9xJXV9G47pJ+v1Sn+AOqH2VCF4OzB52uBbRYSLEse8z2vzGO8hFYDo9gbxMplw+83O0+eb4BYunJ7s6FXxY+kqD8WAMxzHc5AJ8JsqcT0nWZ6Tmt/ECPfqvC8DXxL3dXQ62m1pjO6o8x3En5my9A6KcyhRa0mpVqZQHVKji82mA3MTlaJsB2kyTKiVV018NzSnFTd+B01Tpx29VnkfmoYSuarnHri8R6OUADuOq5XFYsusG68gus+jPRT6dIve3KTtF1fePDcbFWinhkPpXTczBvewtaWwZcwvHK7RdeO9IdP15gtwr++hVb73L33pGg2rhn0z95uy8B+lX0WrYZ546jJuA64IlXGc9enJjVScbnN9IdIdZBc2iwDQU2AX7TJJ/dkEa7bcQi2ynXwtTdtN/hB9kIVzADxU3t/CZH+L5qmpLcwTXAMbUB0I/fgpNq7SPMISlTa70XCeRBB82q0UHcie4td7HCU0nwE7cQjN2jz/AFTKjqj6rvys+aSrIv0jtqcUanlDpnu1ReYAcc0+QLSf8qyaFUk5iZPw5iVe6qANifelGpxuEoJ4Dnmm62bMPAe8yk0kCGOI78rj5rny5SokSJ0m6HXvug7rkzdLq2hc09hDvgUPVrQSHNo+Mqh1Rmw9+k96z3m6JVuRXd23NdtLNpSpO/C4qRwp/wCCz85QGFqtAvPgTfvup4p7YFozNtc6yhTjbPXoJxdwoUP+lS/OT8VIUo1bhx3yfeVkt9Id4W39cbyygEmAAOwwN/HmnGafX7A4sg08nUB+Fgd7pUs4OtWr/dYW+5qAPSj/AOzHcjej8S57SSNIE89beQCanFu3XuS4tK5JrKe4cTzc1594RDC06EGNh8lDrJm+nbzTOE3vP73WilyIcS51VzTIGZp1GhHaFD6w3NLahY7kbT3zYqIe4bz+IX82/JRfVb99p8g4f4UOzEk0aOG6TxFOCwg9rXOb7jHsWlT+mlcek0nvax3tblK5gUaR9FwB7CWnyKtFB40qv8SHDyKz7qLzb2NFUlFbnUUfp25pmMpG4Y8EeMla/wD6t1CA11R3uPjLFwGWqPvtPe2Pclnq8qR/MqcWCqHdf+pe4qOn8bR8Agel/wDaA+uAH1A4DYuBXIF1TelSPcfmrvrTv+XZ5t+SON/sDlwuWYjpRhuXM8/kEG/pCn6w8nfJXfWnf8uz8w+Sg/EVD/UsH979Vo5Sf/jMtC6YOKrCZa1zjtDfmpio82DQwdtz5Jyap2YB3k/FRNOofvgdgCjPWCsF370SVP1d/wDxHeQSTzyFZc0Y4KWdTq0gAIcHHcAG3idVSuLY6h0ySSQFnWmNVWnATIAUqTiopIAmx/77la6oD+ioAUsltQmBElTFUxG2viq08IAnn7gi6WMuC6TrMHysgFKmhO2wWNiniwYkR3GfZr7FI4m8AcruMCFmYeReBzl2kDWJUsRUFsogEePmNQtNcrEaUHVasjSxtcXsdQQb39ipDoMW5ibb+3VBuJ7QB+/arTSPoiSTsRvrbtU3HYKZWsILw7kHEi3ed+SspY2QBndmJ1tEdxB75lBdSLS6AdyDtsOag4i4EGOzX5J63zFpTNdxqeuD3sCgX1Obfyfr3IXD19iSeUjv38USKgidRzjt3/fNbxkmtzNq3ATnv5s/KRtPNP8Aac2eR7e3sKj1o5/u0+4+aYu7r/CAf32p3XMLeAnGpzb2cP6qBe/d3kGq1mIHutz/AHdLrmE3Nu4AhDs+IZ5FGd3rnyHySUpp+sEkaV/uFfwMkaJikkuM6BkkkkAOExSSQAkkkkAIKSSSaAK6P/rP/bf8EIkkhgMVJqSSQGhi/Rb3fAIbDek3xSSVCLqn3u9v+VyYf9yZJAkO/b8B96EfqnSSGghv3e9Spaj8J+KZJNbCJ0tfy/FNT9Fvc7/MEkkBwKan3u9O3/tCSSAWxWkkkgD/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62" name="Picture 14" descr="http://vatandosh.uz/wp-content/uploads/2013/08/hyatt-regency-pic1.jpg"/>
          <p:cNvPicPr>
            <a:picLocks noChangeAspect="1" noChangeArrowheads="1"/>
          </p:cNvPicPr>
          <p:nvPr/>
        </p:nvPicPr>
        <p:blipFill rotWithShape="1">
          <a:blip r:embed="rId3">
            <a:extLst>
              <a:ext uri="{28A0092B-C50C-407E-A947-70E740481C1C}">
                <a14:useLocalDpi xmlns:a14="http://schemas.microsoft.com/office/drawing/2010/main" val="0"/>
              </a:ext>
            </a:extLst>
          </a:blip>
          <a:srcRect t="50338"/>
          <a:stretch/>
        </p:blipFill>
        <p:spPr bwMode="auto">
          <a:xfrm>
            <a:off x="4536656" y="601772"/>
            <a:ext cx="4034963" cy="23121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Прямоугольник 10">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620688"/>
            <a:ext cx="9144000" cy="3046988"/>
          </a:xfrm>
          <a:prstGeom prst="rect">
            <a:avLst/>
          </a:prstGeom>
          <a:solidFill>
            <a:schemeClr val="bg1"/>
          </a:solidFill>
        </p:spPr>
        <p:txBody>
          <a:bodyPr wrap="square">
            <a:spAutoFit/>
          </a:bodyPr>
          <a:lstStyle/>
          <a:p>
            <a:pPr indent="361950" algn="just"/>
            <a:r>
              <a:rPr lang="uz-Cyrl-UZ" sz="3200" b="1" dirty="0" smtClean="0">
                <a:solidFill>
                  <a:srgbClr val="0000CC"/>
                </a:solidFill>
                <a:latin typeface="Times New Roman" pitchFamily="18" charset="0"/>
                <a:cs typeface="Times New Roman" pitchFamily="18" charset="0"/>
              </a:rPr>
              <a:t>2013 </a:t>
            </a:r>
            <a:r>
              <a:rPr lang="uz-Cyrl-UZ" sz="3200" b="1" dirty="0">
                <a:solidFill>
                  <a:srgbClr val="0000CC"/>
                </a:solidFill>
                <a:latin typeface="Times New Roman" pitchFamily="18" charset="0"/>
                <a:cs typeface="Times New Roman" pitchFamily="18" charset="0"/>
              </a:rPr>
              <a:t>йилда Инвестиция дастури доирасида молиялашнинг барча манбалари ҳисобидан умумий қиймати қарийб </a:t>
            </a:r>
            <a:r>
              <a:rPr lang="uz-Cyrl-UZ" sz="3200" b="1" dirty="0">
                <a:solidFill>
                  <a:srgbClr val="C00000"/>
                </a:solidFill>
                <a:latin typeface="Times New Roman" pitchFamily="18" charset="0"/>
                <a:cs typeface="Times New Roman" pitchFamily="18" charset="0"/>
              </a:rPr>
              <a:t>2 миллиард </a:t>
            </a:r>
            <a:r>
              <a:rPr lang="uz-Cyrl-UZ" sz="3200" b="1" dirty="0" smtClean="0">
                <a:solidFill>
                  <a:srgbClr val="C00000"/>
                </a:solidFill>
                <a:latin typeface="Times New Roman" pitchFamily="18" charset="0"/>
                <a:cs typeface="Times New Roman" pitchFamily="18" charset="0"/>
              </a:rPr>
              <a:t/>
            </a:r>
            <a:br>
              <a:rPr lang="uz-Cyrl-UZ" sz="3200" b="1" dirty="0" smtClean="0">
                <a:solidFill>
                  <a:srgbClr val="C00000"/>
                </a:solidFill>
                <a:latin typeface="Times New Roman" pitchFamily="18" charset="0"/>
                <a:cs typeface="Times New Roman" pitchFamily="18" charset="0"/>
              </a:rPr>
            </a:br>
            <a:r>
              <a:rPr lang="uz-Cyrl-UZ" sz="3200" b="1" dirty="0" smtClean="0">
                <a:solidFill>
                  <a:srgbClr val="C00000"/>
                </a:solidFill>
                <a:latin typeface="Times New Roman" pitchFamily="18" charset="0"/>
                <a:cs typeface="Times New Roman" pitchFamily="18" charset="0"/>
              </a:rPr>
              <a:t>700 миллион </a:t>
            </a:r>
            <a:r>
              <a:rPr lang="uz-Cyrl-UZ" sz="3200" b="1" dirty="0">
                <a:solidFill>
                  <a:srgbClr val="C00000"/>
                </a:solidFill>
                <a:latin typeface="Times New Roman" pitchFamily="18" charset="0"/>
                <a:cs typeface="Times New Roman" pitchFamily="18" charset="0"/>
              </a:rPr>
              <a:t>доллардан </a:t>
            </a:r>
            <a:r>
              <a:rPr lang="uz-Cyrl-UZ" sz="3200" b="1" dirty="0">
                <a:solidFill>
                  <a:srgbClr val="0000CC"/>
                </a:solidFill>
                <a:latin typeface="Times New Roman" pitchFamily="18" charset="0"/>
                <a:cs typeface="Times New Roman" pitchFamily="18" charset="0"/>
              </a:rPr>
              <a:t>иборат бўлган </a:t>
            </a:r>
            <a:r>
              <a:rPr lang="uz-Cyrl-UZ" sz="3200" b="1" dirty="0">
                <a:solidFill>
                  <a:srgbClr val="C00000"/>
                </a:solidFill>
                <a:latin typeface="Times New Roman" pitchFamily="18" charset="0"/>
                <a:cs typeface="Times New Roman" pitchFamily="18" charset="0"/>
              </a:rPr>
              <a:t>150 та </a:t>
            </a:r>
            <a:r>
              <a:rPr lang="uz-Cyrl-UZ" sz="3200" b="1" dirty="0">
                <a:solidFill>
                  <a:srgbClr val="0000CC"/>
                </a:solidFill>
                <a:latin typeface="Times New Roman" pitchFamily="18" charset="0"/>
                <a:cs typeface="Times New Roman" pitchFamily="18" charset="0"/>
              </a:rPr>
              <a:t>ишлаб чиқариш йўналишидаги лойиҳани амалга ошириш ишлари ниҳоясига етказилди. </a:t>
            </a:r>
            <a:endParaRPr lang="ru-RU" sz="3200" b="1" dirty="0">
              <a:solidFill>
                <a:srgbClr val="0000CC"/>
              </a:solidFill>
              <a:latin typeface="Times New Roman" pitchFamily="18" charset="0"/>
              <a:cs typeface="Times New Roman" pitchFamily="18" charset="0"/>
            </a:endParaRPr>
          </a:p>
        </p:txBody>
      </p:sp>
      <p:pic>
        <p:nvPicPr>
          <p:cNvPr id="3074" name="Picture 2" descr="http://navoiypress.uz/uploads/posts/2012-11/thumbs/1352459789_kizilkumseme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539" y="4120274"/>
            <a:ext cx="3806461" cy="27377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AutoShape 4" descr="http://bulungur.samarkand.uz/wp-content/uploads/2013/06/MG_6218.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09166" y="4120274"/>
            <a:ext cx="3407250" cy="276511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10967632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731098"/>
              </p:ext>
            </p:extLst>
          </p:nvPr>
        </p:nvGraphicFramePr>
        <p:xfrm>
          <a:off x="0" y="590589"/>
          <a:ext cx="9144000" cy="62674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a:hlinkClick r:id="rId7"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http://xs.uz/images/stories/navbahortekstil.jpg"/>
          <p:cNvPicPr>
            <a:picLocks noChangeAspect="1" noChangeArrowheads="1"/>
          </p:cNvPicPr>
          <p:nvPr/>
        </p:nvPicPr>
        <p:blipFill rotWithShape="1">
          <a:blip r:embed="rId2">
            <a:extLst>
              <a:ext uri="{28A0092B-C50C-407E-A947-70E740481C1C}">
                <a14:useLocalDpi xmlns:a14="http://schemas.microsoft.com/office/drawing/2010/main" val="0"/>
              </a:ext>
            </a:extLst>
          </a:blip>
          <a:srcRect t="9261" b="8280"/>
          <a:stretch/>
        </p:blipFill>
        <p:spPr bwMode="auto">
          <a:xfrm>
            <a:off x="3000506" y="416436"/>
            <a:ext cx="3227678" cy="17674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http://jz.uz/sites/default/files/styles/650/public/news-images/image_1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7773" y="404664"/>
            <a:ext cx="2368683" cy="17674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39552" y="1990576"/>
            <a:ext cx="8136904" cy="4462760"/>
          </a:xfrm>
          <a:prstGeom prst="rect">
            <a:avLst/>
          </a:prstGeom>
        </p:spPr>
        <p:txBody>
          <a:bodyPr wrap="square">
            <a:spAutoFit/>
          </a:bodyPr>
          <a:lstStyle/>
          <a:p>
            <a:pPr indent="361950" algn="just"/>
            <a:r>
              <a:rPr lang="uz-Cyrl-UZ" sz="6000" b="1" dirty="0" smtClean="0">
                <a:solidFill>
                  <a:srgbClr val="002060"/>
                </a:solidFill>
                <a:latin typeface="Times New Roman" pitchFamily="18" charset="0"/>
                <a:cs typeface="Times New Roman" pitchFamily="18" charset="0"/>
              </a:rPr>
              <a:t>ШУ БИЛАН БИРГА, </a:t>
            </a:r>
            <a:endParaRPr lang="ru-RU" sz="6000" b="1" dirty="0">
              <a:solidFill>
                <a:srgbClr val="002060"/>
              </a:solidFill>
              <a:latin typeface="Times New Roman" pitchFamily="18" charset="0"/>
              <a:cs typeface="Times New Roman" pitchFamily="18" charset="0"/>
            </a:endParaRPr>
          </a:p>
          <a:p>
            <a:pPr algn="just"/>
            <a:r>
              <a:rPr lang="uz-Cyrl-UZ" sz="2800" b="1" dirty="0">
                <a:solidFill>
                  <a:srgbClr val="0000CC"/>
                </a:solidFill>
                <a:latin typeface="Times New Roman" pitchFamily="18" charset="0"/>
                <a:cs typeface="Times New Roman" pitchFamily="18" charset="0"/>
              </a:rPr>
              <a:t>Тошкент ва Наманган вилоятларида замонавий тўқимачилик комплекслари</a:t>
            </a:r>
            <a:r>
              <a:rPr lang="uz-Cyrl-UZ" sz="2800" b="1" dirty="0">
                <a:latin typeface="Times New Roman" pitchFamily="18" charset="0"/>
                <a:cs typeface="Times New Roman" pitchFamily="18" charset="0"/>
              </a:rPr>
              <a:t>, </a:t>
            </a:r>
            <a:r>
              <a:rPr lang="uz-Cyrl-UZ" sz="2800" b="1" dirty="0" smtClean="0">
                <a:solidFill>
                  <a:srgbClr val="C00000"/>
                </a:solidFill>
                <a:latin typeface="Times New Roman" pitchFamily="18" charset="0"/>
                <a:cs typeface="Times New Roman" pitchFamily="18" charset="0"/>
              </a:rPr>
              <a:t>Жиззах </a:t>
            </a:r>
            <a:r>
              <a:rPr lang="uz-Cyrl-UZ" sz="2800" b="1" dirty="0">
                <a:solidFill>
                  <a:srgbClr val="C00000"/>
                </a:solidFill>
                <a:latin typeface="Times New Roman" pitchFamily="18" charset="0"/>
                <a:cs typeface="Times New Roman" pitchFamily="18" charset="0"/>
              </a:rPr>
              <a:t>ва Хоразм вилоятларида йигирув ва тўқув</a:t>
            </a:r>
            <a:r>
              <a:rPr lang="uz-Cyrl-UZ" sz="2800" b="1" dirty="0">
                <a:latin typeface="Times New Roman" pitchFamily="18" charset="0"/>
                <a:cs typeface="Times New Roman" pitchFamily="18" charset="0"/>
              </a:rPr>
              <a:t>, </a:t>
            </a:r>
            <a:r>
              <a:rPr lang="uz-Cyrl-UZ" sz="2800" b="1" dirty="0" smtClean="0">
                <a:solidFill>
                  <a:srgbClr val="7030A0"/>
                </a:solidFill>
                <a:latin typeface="Times New Roman" pitchFamily="18" charset="0"/>
                <a:cs typeface="Times New Roman" pitchFamily="18" charset="0"/>
              </a:rPr>
              <a:t>Самарқанд </a:t>
            </a:r>
            <a:r>
              <a:rPr lang="uz-Cyrl-UZ" sz="2800" b="1" dirty="0">
                <a:solidFill>
                  <a:srgbClr val="7030A0"/>
                </a:solidFill>
                <a:latin typeface="Times New Roman" pitchFamily="18" charset="0"/>
                <a:cs typeface="Times New Roman" pitchFamily="18" charset="0"/>
              </a:rPr>
              <a:t>вилоятида спорт пойабзаллари ишлаб чиқариш корхоналари</a:t>
            </a:r>
            <a:r>
              <a:rPr lang="uz-Cyrl-UZ" sz="2800" b="1" dirty="0">
                <a:latin typeface="Times New Roman" pitchFamily="18" charset="0"/>
                <a:cs typeface="Times New Roman" pitchFamily="18" charset="0"/>
              </a:rPr>
              <a:t> ташкил этилди.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Озиқ-овқат саноати бўйича </a:t>
            </a:r>
            <a:r>
              <a:rPr lang="uz-Cyrl-UZ" sz="2800" b="1" dirty="0">
                <a:solidFill>
                  <a:srgbClr val="0000CC"/>
                </a:solidFill>
                <a:latin typeface="Times New Roman" pitchFamily="18" charset="0"/>
                <a:cs typeface="Times New Roman" pitchFamily="18" charset="0"/>
              </a:rPr>
              <a:t>21 та корхонада </a:t>
            </a:r>
            <a:r>
              <a:rPr lang="uz-Cyrl-UZ" sz="2800" b="1" dirty="0">
                <a:latin typeface="Times New Roman" pitchFamily="18" charset="0"/>
                <a:cs typeface="Times New Roman" pitchFamily="18" charset="0"/>
              </a:rPr>
              <a:t>ишлаб чиқариш модернизация қилинди ва техник қайта жиҳозланди.</a:t>
            </a:r>
            <a:endParaRPr lang="ru-RU" sz="2800" b="1" dirty="0">
              <a:latin typeface="Times New Roman" pitchFamily="18" charset="0"/>
              <a:cs typeface="Times New Roman" pitchFamily="18" charset="0"/>
            </a:endParaRPr>
          </a:p>
        </p:txBody>
      </p:sp>
      <p:pic>
        <p:nvPicPr>
          <p:cNvPr id="4098" name="Picture 2" descr="http://megastar.uz/darakchi/Indorama_Indust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621" y="404664"/>
            <a:ext cx="2379195" cy="17674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548680"/>
            <a:ext cx="8208912" cy="1200329"/>
          </a:xfrm>
          <a:prstGeom prst="rect">
            <a:avLst/>
          </a:prstGeom>
          <a:noFill/>
        </p:spPr>
        <p:style>
          <a:lnRef idx="1">
            <a:schemeClr val="accent6"/>
          </a:lnRef>
          <a:fillRef idx="2">
            <a:schemeClr val="accent6"/>
          </a:fillRef>
          <a:effectRef idx="1">
            <a:schemeClr val="accent6"/>
          </a:effectRef>
          <a:fontRef idx="minor">
            <a:schemeClr val="dk1"/>
          </a:fontRef>
        </p:style>
        <p:txBody>
          <a:bodyPr wrap="square">
            <a:spAutoFit/>
          </a:bodyPr>
          <a:lstStyle/>
          <a:p>
            <a:r>
              <a:rPr lang="uz-Cyrl-UZ" sz="3600" b="1" dirty="0" smtClean="0">
                <a:solidFill>
                  <a:srgbClr val="333300"/>
                </a:solidFill>
                <a:effectLst>
                  <a:glow rad="63500">
                    <a:schemeClr val="accent6">
                      <a:satMod val="175000"/>
                      <a:alpha val="40000"/>
                    </a:schemeClr>
                  </a:glow>
                </a:effectLst>
                <a:latin typeface="Times New Roman" pitchFamily="18" charset="0"/>
                <a:cs typeface="Times New Roman" pitchFamily="18" charset="0"/>
              </a:rPr>
              <a:t>«НАВОИЙ» </a:t>
            </a:r>
            <a:r>
              <a:rPr lang="uz-Cyrl-UZ" sz="3600" b="1" dirty="0" smtClean="0">
                <a:solidFill>
                  <a:srgbClr val="333300"/>
                </a:solidFill>
                <a:effectLst>
                  <a:glow rad="63500">
                    <a:schemeClr val="accent6">
                      <a:satMod val="175000"/>
                      <a:alpha val="40000"/>
                    </a:schemeClr>
                  </a:glow>
                </a:effectLst>
                <a:latin typeface="Times New Roman" pitchFamily="18" charset="0"/>
                <a:cs typeface="Times New Roman" pitchFamily="18" charset="0"/>
                <a:hlinkClick r:id="rId2" action="ppaction://hlinksldjump"/>
              </a:rPr>
              <a:t>ЭРКИН ИНДУСТРИАЛ-ИҚТИСОДИЙ ЗОНА</a:t>
            </a:r>
            <a:r>
              <a:rPr lang="uz-Cyrl-UZ" sz="3600" b="1" dirty="0" smtClean="0">
                <a:solidFill>
                  <a:srgbClr val="333300"/>
                </a:solidFill>
                <a:effectLst>
                  <a:glow rad="63500">
                    <a:schemeClr val="accent6">
                      <a:satMod val="175000"/>
                      <a:alpha val="40000"/>
                    </a:schemeClr>
                  </a:glow>
                </a:effectLst>
                <a:latin typeface="Times New Roman" pitchFamily="18" charset="0"/>
                <a:cs typeface="Times New Roman" pitchFamily="18" charset="0"/>
              </a:rPr>
              <a:t>СИ</a:t>
            </a:r>
            <a:r>
              <a:rPr lang="uz-Cyrl-UZ" sz="3600" b="1" dirty="0" smtClean="0">
                <a:solidFill>
                  <a:srgbClr val="333300"/>
                </a:solidFill>
                <a:effectLst>
                  <a:glow rad="63500">
                    <a:schemeClr val="accent6">
                      <a:satMod val="175000"/>
                      <a:alpha val="40000"/>
                    </a:schemeClr>
                  </a:glow>
                </a:effectLst>
                <a:latin typeface="Times New Roman" pitchFamily="18" charset="0"/>
                <a:cs typeface="Times New Roman" pitchFamily="18" charset="0"/>
                <a:hlinkClick r:id="rId2" action="ppaction://hlinksldjump"/>
              </a:rPr>
              <a:t> </a:t>
            </a:r>
            <a:endParaRPr lang="ru-RU" sz="3600" b="1" dirty="0">
              <a:solidFill>
                <a:srgbClr val="333300"/>
              </a:solidFill>
              <a:effectLst>
                <a:glow rad="63500">
                  <a:schemeClr val="accent6">
                    <a:satMod val="175000"/>
                    <a:alpha val="40000"/>
                  </a:schemeClr>
                </a:glow>
              </a:effectLst>
              <a:latin typeface="Times New Roman" pitchFamily="18" charset="0"/>
              <a:cs typeface="Times New Roman" pitchFamily="18" charset="0"/>
            </a:endParaRPr>
          </a:p>
        </p:txBody>
      </p:sp>
      <p:sp>
        <p:nvSpPr>
          <p:cNvPr id="4" name="Прямоугольник 3"/>
          <p:cNvSpPr/>
          <p:nvPr/>
        </p:nvSpPr>
        <p:spPr>
          <a:xfrm>
            <a:off x="483310" y="1757134"/>
            <a:ext cx="8193146" cy="2554545"/>
          </a:xfrm>
          <a:prstGeom prst="rect">
            <a:avLst/>
          </a:prstGeom>
        </p:spPr>
        <p:txBody>
          <a:bodyPr wrap="square">
            <a:spAutoFit/>
          </a:bodyPr>
          <a:lstStyle/>
          <a:p>
            <a:pPr algn="just"/>
            <a:r>
              <a:rPr lang="uz-Cyrl-UZ" sz="3200" b="1" dirty="0" smtClean="0">
                <a:solidFill>
                  <a:srgbClr val="333300"/>
                </a:solidFill>
                <a:effectLst>
                  <a:glow rad="63500">
                    <a:schemeClr val="accent6">
                      <a:satMod val="175000"/>
                      <a:alpha val="40000"/>
                    </a:schemeClr>
                  </a:glow>
                </a:effectLst>
                <a:latin typeface="Times New Roman" pitchFamily="18" charset="0"/>
                <a:cs typeface="Times New Roman" pitchFamily="18" charset="0"/>
              </a:rPr>
              <a:t>ташкил </a:t>
            </a:r>
            <a:r>
              <a:rPr lang="uz-Cyrl-UZ" sz="3200" b="1" dirty="0">
                <a:solidFill>
                  <a:srgbClr val="333300"/>
                </a:solidFill>
                <a:effectLst>
                  <a:glow rad="63500">
                    <a:schemeClr val="accent6">
                      <a:satMod val="175000"/>
                      <a:alpha val="40000"/>
                    </a:schemeClr>
                  </a:glow>
                </a:effectLst>
                <a:latin typeface="Times New Roman" pitchFamily="18" charset="0"/>
                <a:cs typeface="Times New Roman" pitchFamily="18" charset="0"/>
              </a:rPr>
              <a:t>этилганидан буён унинг ҳудудида умумий қиймати </a:t>
            </a:r>
            <a:r>
              <a:rPr lang="uz-Cyrl-UZ" sz="3200" b="1" dirty="0">
                <a:solidFill>
                  <a:srgbClr val="0000CC"/>
                </a:solidFill>
                <a:effectLst>
                  <a:glow rad="63500">
                    <a:schemeClr val="accent6">
                      <a:satMod val="175000"/>
                      <a:alpha val="40000"/>
                    </a:schemeClr>
                  </a:glow>
                </a:effectLst>
                <a:latin typeface="Times New Roman" pitchFamily="18" charset="0"/>
                <a:cs typeface="Times New Roman" pitchFamily="18" charset="0"/>
              </a:rPr>
              <a:t>100 миллион доллардан </a:t>
            </a:r>
            <a:r>
              <a:rPr lang="uz-Cyrl-UZ" sz="3200" b="1" dirty="0">
                <a:solidFill>
                  <a:srgbClr val="333300"/>
                </a:solidFill>
                <a:effectLst>
                  <a:glow rad="63500">
                    <a:schemeClr val="accent6">
                      <a:satMod val="175000"/>
                      <a:alpha val="40000"/>
                    </a:schemeClr>
                  </a:glow>
                </a:effectLst>
                <a:latin typeface="Times New Roman" pitchFamily="18" charset="0"/>
                <a:cs typeface="Times New Roman" pitchFamily="18" charset="0"/>
              </a:rPr>
              <a:t>зиёд бўлган </a:t>
            </a:r>
            <a:r>
              <a:rPr lang="uz-Cyrl-UZ" sz="3200" b="1" dirty="0">
                <a:solidFill>
                  <a:srgbClr val="0000CC"/>
                </a:solidFill>
                <a:effectLst>
                  <a:glow rad="63500">
                    <a:schemeClr val="accent6">
                      <a:satMod val="175000"/>
                      <a:alpha val="40000"/>
                    </a:schemeClr>
                  </a:glow>
                </a:effectLst>
                <a:latin typeface="Times New Roman" pitchFamily="18" charset="0"/>
                <a:cs typeface="Times New Roman" pitchFamily="18" charset="0"/>
              </a:rPr>
              <a:t>19 та инвестиция лойиҳаси </a:t>
            </a:r>
            <a:r>
              <a:rPr lang="uz-Cyrl-UZ" sz="3200" b="1" dirty="0">
                <a:solidFill>
                  <a:srgbClr val="333300"/>
                </a:solidFill>
                <a:effectLst>
                  <a:glow rad="63500">
                    <a:schemeClr val="accent6">
                      <a:satMod val="175000"/>
                      <a:alpha val="40000"/>
                    </a:schemeClr>
                  </a:glow>
                </a:effectLst>
                <a:latin typeface="Times New Roman" pitchFamily="18" charset="0"/>
                <a:cs typeface="Times New Roman" pitchFamily="18" charset="0"/>
              </a:rPr>
              <a:t>бўйича ишлаб чиқариш корхоналари ишга туширилди. </a:t>
            </a:r>
            <a:endParaRPr lang="ru-RU" sz="3200" b="1" dirty="0">
              <a:solidFill>
                <a:srgbClr val="333300"/>
              </a:solidFill>
              <a:effectLst>
                <a:glow rad="63500">
                  <a:schemeClr val="accent6">
                    <a:satMod val="175000"/>
                    <a:alpha val="40000"/>
                  </a:schemeClr>
                </a:glow>
              </a:effectLst>
              <a:latin typeface="Times New Roman" pitchFamily="18" charset="0"/>
              <a:cs typeface="Times New Roman" pitchFamily="18" charset="0"/>
            </a:endParaRPr>
          </a:p>
        </p:txBody>
      </p:sp>
      <p:pic>
        <p:nvPicPr>
          <p:cNvPr id="5122" name="Picture 2" descr="http://www.navoi.uz/upload/fiez/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659" y="4469472"/>
            <a:ext cx="3686349" cy="205587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uzavtoyul.uz/upload/iblock/b5a/b5a524ce752de9653f8a5a961bea22c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4369643"/>
            <a:ext cx="3456384" cy="21445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7504" y="922650"/>
            <a:ext cx="8928992" cy="5170646"/>
          </a:xfrm>
          <a:prstGeom prst="rect">
            <a:avLst/>
          </a:prstGeom>
          <a:solidFill>
            <a:schemeClr val="bg1"/>
          </a:solidFill>
        </p:spPr>
        <p:txBody>
          <a:bodyPr wrap="square">
            <a:spAutoFit/>
          </a:bodyPr>
          <a:lstStyle/>
          <a:p>
            <a:pPr indent="361950" algn="just"/>
            <a:r>
              <a:rPr lang="uz-Cyrl-UZ" sz="3000" b="1" dirty="0">
                <a:latin typeface="Times New Roman" pitchFamily="18" charset="0"/>
                <a:cs typeface="Times New Roman" pitchFamily="18" charset="0"/>
              </a:rPr>
              <a:t>Юксак технологиялар асосида </a:t>
            </a:r>
            <a:r>
              <a:rPr lang="uz-Cyrl-UZ" sz="3000" b="1" dirty="0">
                <a:solidFill>
                  <a:srgbClr val="0000CC"/>
                </a:solidFill>
                <a:latin typeface="Times New Roman" pitchFamily="18" charset="0"/>
                <a:cs typeface="Times New Roman" pitchFamily="18" charset="0"/>
              </a:rPr>
              <a:t>модем ва телевизорлар учун приставкалар, электр энергияни электрон ҳисоблагичлар, юқори кучланишга чидамли кабеллар, иссиқлик ва сув иситиш қозонлари, мобиль ва стационар телефон аппаратлари, тайёр дори воситалари </a:t>
            </a:r>
            <a:r>
              <a:rPr lang="uz-Cyrl-UZ" sz="3000" b="1" dirty="0">
                <a:latin typeface="Times New Roman" pitchFamily="18" charset="0"/>
                <a:cs typeface="Times New Roman" pitchFamily="18" charset="0"/>
              </a:rPr>
              <a:t>ва бошқа турдаги маҳсулотлар ишлаб чиқариш йўлга қўйилди.</a:t>
            </a:r>
            <a:endParaRPr lang="ru-RU" sz="3000" b="1" dirty="0">
              <a:latin typeface="Times New Roman" pitchFamily="18" charset="0"/>
              <a:cs typeface="Times New Roman" pitchFamily="18" charset="0"/>
            </a:endParaRPr>
          </a:p>
          <a:p>
            <a:pPr indent="361950" algn="just"/>
            <a:r>
              <a:rPr lang="uz-Cyrl-UZ" sz="3000" b="1" dirty="0">
                <a:latin typeface="Times New Roman" pitchFamily="18" charset="0"/>
                <a:cs typeface="Times New Roman" pitchFamily="18" charset="0"/>
              </a:rPr>
              <a:t>2013 йилда қиймати </a:t>
            </a:r>
            <a:r>
              <a:rPr lang="uz-Cyrl-UZ" sz="3000" b="1" dirty="0">
                <a:solidFill>
                  <a:srgbClr val="0000CC"/>
                </a:solidFill>
                <a:latin typeface="Times New Roman" pitchFamily="18" charset="0"/>
                <a:cs typeface="Times New Roman" pitchFamily="18" charset="0"/>
              </a:rPr>
              <a:t>100 миллиард сўмдан зиёд </a:t>
            </a:r>
            <a:r>
              <a:rPr lang="uz-Cyrl-UZ" sz="3000" b="1" dirty="0">
                <a:latin typeface="Times New Roman" pitchFamily="18" charset="0"/>
                <a:cs typeface="Times New Roman" pitchFamily="18" charset="0"/>
              </a:rPr>
              <a:t>маҳсулот ишлаб чиқарилди. Бу 2012 йилга нисбатан </a:t>
            </a:r>
            <a:r>
              <a:rPr lang="uz-Cyrl-UZ" sz="3000" b="1" dirty="0">
                <a:solidFill>
                  <a:srgbClr val="0000CC"/>
                </a:solidFill>
                <a:latin typeface="Times New Roman" pitchFamily="18" charset="0"/>
                <a:cs typeface="Times New Roman" pitchFamily="18" charset="0"/>
              </a:rPr>
              <a:t>25,8 фоизни </a:t>
            </a:r>
            <a:r>
              <a:rPr lang="uz-Cyrl-UZ" sz="3000" b="1" dirty="0">
                <a:latin typeface="Times New Roman" pitchFamily="18" charset="0"/>
                <a:cs typeface="Times New Roman" pitchFamily="18" charset="0"/>
              </a:rPr>
              <a:t>ташкил этди.</a:t>
            </a:r>
            <a:endParaRPr lang="ru-RU" sz="30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01640"/>
            <a:ext cx="8064896" cy="1569660"/>
          </a:xfrm>
          <a:prstGeom prst="rect">
            <a:avLst/>
          </a:prstGeom>
        </p:spPr>
        <p:txBody>
          <a:bodyPr wrap="square">
            <a:spAutoFit/>
          </a:bodyPr>
          <a:lstStyle/>
          <a:p>
            <a:pPr algn="ctr"/>
            <a:r>
              <a:rPr lang="uz-Cyrl-UZ" sz="4800" b="1" dirty="0" smtClean="0">
                <a:solidFill>
                  <a:srgbClr val="00B050"/>
                </a:solidFill>
                <a:latin typeface="Times New Roman" pitchFamily="18" charset="0"/>
                <a:cs typeface="Times New Roman" pitchFamily="18" charset="0"/>
              </a:rPr>
              <a:t>«АНГРЕН» МАХСУС ИНДУСТРИАЛ ЗОНАСИ </a:t>
            </a:r>
            <a:endParaRPr lang="ru-RU" sz="4800" b="1" dirty="0">
              <a:solidFill>
                <a:srgbClr val="00B050"/>
              </a:solidFill>
              <a:latin typeface="Times New Roman" pitchFamily="18" charset="0"/>
              <a:cs typeface="Times New Roman" pitchFamily="18" charset="0"/>
            </a:endParaRPr>
          </a:p>
        </p:txBody>
      </p:sp>
      <p:pic>
        <p:nvPicPr>
          <p:cNvPr id="6148" name="Picture 4" descr="http://tashvil.gov.uz/www_data/articles/image/angren_(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52598"/>
            <a:ext cx="4032448" cy="41639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0" name="Picture 6" descr="http://tashvil.gov.uz/www_data/articles/image/mcl_pic_(3).jpg"/>
          <p:cNvPicPr>
            <a:picLocks noChangeAspect="1" noChangeArrowheads="1"/>
          </p:cNvPicPr>
          <p:nvPr/>
        </p:nvPicPr>
        <p:blipFill rotWithShape="1">
          <a:blip r:embed="rId4">
            <a:extLst>
              <a:ext uri="{28A0092B-C50C-407E-A947-70E740481C1C}">
                <a14:useLocalDpi xmlns:a14="http://schemas.microsoft.com/office/drawing/2010/main" val="0"/>
              </a:ext>
            </a:extLst>
          </a:blip>
          <a:srcRect l="26278"/>
          <a:stretch/>
        </p:blipFill>
        <p:spPr bwMode="auto">
          <a:xfrm>
            <a:off x="4041911" y="2233638"/>
            <a:ext cx="4756720" cy="42917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8382" y="760004"/>
            <a:ext cx="7920880" cy="5693866"/>
          </a:xfrm>
          <a:prstGeom prst="rect">
            <a:avLst/>
          </a:prstGeom>
          <a:solidFill>
            <a:srgbClr val="FFFFCC"/>
          </a:solidFill>
          <a:ln>
            <a:solidFill>
              <a:srgbClr val="0000CC"/>
            </a:solidFill>
          </a:ln>
        </p:spPr>
        <p:txBody>
          <a:bodyPr wrap="square">
            <a:spAutoFit/>
          </a:bodyPr>
          <a:lstStyle/>
          <a:p>
            <a:pPr indent="441325" algn="just">
              <a:tabLst>
                <a:tab pos="441325" algn="l"/>
              </a:tabLst>
            </a:pPr>
            <a:r>
              <a:rPr lang="uz-Cyrl-UZ" sz="2800" b="1" dirty="0">
                <a:latin typeface="Times New Roman" pitchFamily="18" charset="0"/>
                <a:cs typeface="Times New Roman" pitchFamily="18" charset="0"/>
              </a:rPr>
              <a:t>«Ангрен» махсус индустриал зонаси </a:t>
            </a:r>
            <a:r>
              <a:rPr lang="uz-Cyrl-UZ" sz="2800" b="1" dirty="0" smtClean="0">
                <a:latin typeface="Times New Roman" pitchFamily="18" charset="0"/>
                <a:cs typeface="Times New Roman" pitchFamily="18" charset="0"/>
              </a:rPr>
              <a:t>ҳудудида </a:t>
            </a:r>
            <a:r>
              <a:rPr lang="uz-Cyrl-UZ" sz="2800" b="1" dirty="0">
                <a:latin typeface="Times New Roman" pitchFamily="18" charset="0"/>
                <a:cs typeface="Times New Roman" pitchFamily="18" charset="0"/>
              </a:rPr>
              <a:t>қисқа муддатда </a:t>
            </a:r>
            <a:r>
              <a:rPr lang="uz-Cyrl-UZ" sz="2800" b="1" dirty="0" smtClean="0">
                <a:latin typeface="Times New Roman" pitchFamily="18" charset="0"/>
                <a:cs typeface="Times New Roman" pitchFamily="18" charset="0"/>
              </a:rPr>
              <a:t>умумий </a:t>
            </a:r>
            <a:r>
              <a:rPr lang="uz-Cyrl-UZ" sz="2800" b="1" dirty="0">
                <a:latin typeface="Times New Roman" pitchFamily="18" charset="0"/>
                <a:cs typeface="Times New Roman" pitchFamily="18" charset="0"/>
              </a:rPr>
              <a:t>қиймати қарийб </a:t>
            </a:r>
            <a:r>
              <a:rPr lang="uz-Cyrl-UZ" sz="2800" b="1" dirty="0" smtClean="0">
                <a:solidFill>
                  <a:srgbClr val="C00000"/>
                </a:solidFill>
                <a:latin typeface="Times New Roman" pitchFamily="18" charset="0"/>
                <a:cs typeface="Times New Roman" pitchFamily="18" charset="0"/>
              </a:rPr>
              <a:t>44 </a:t>
            </a:r>
            <a:r>
              <a:rPr lang="uz-Cyrl-UZ" sz="2800" b="1" dirty="0">
                <a:solidFill>
                  <a:srgbClr val="C00000"/>
                </a:solidFill>
                <a:latin typeface="Times New Roman" pitchFamily="18" charset="0"/>
                <a:cs typeface="Times New Roman" pitchFamily="18" charset="0"/>
              </a:rPr>
              <a:t>миллион доллар бўлган 5 та лойиҳа </a:t>
            </a:r>
            <a:r>
              <a:rPr lang="uz-Cyrl-UZ" sz="2800" b="1" dirty="0">
                <a:latin typeface="Times New Roman" pitchFamily="18" charset="0"/>
                <a:cs typeface="Times New Roman" pitchFamily="18" charset="0"/>
              </a:rPr>
              <a:t>асосида </a:t>
            </a:r>
            <a:endParaRPr lang="uz-Cyrl-UZ" sz="2800" b="1" dirty="0" smtClean="0">
              <a:latin typeface="Times New Roman" pitchFamily="18" charset="0"/>
              <a:cs typeface="Times New Roman" pitchFamily="18" charset="0"/>
            </a:endParaRPr>
          </a:p>
          <a:p>
            <a:pPr algn="just"/>
            <a:r>
              <a:rPr lang="uz-Cyrl-UZ" sz="2800" b="1" dirty="0" smtClean="0">
                <a:solidFill>
                  <a:srgbClr val="0000CC"/>
                </a:solidFill>
                <a:latin typeface="Times New Roman" pitchFamily="18" charset="0"/>
                <a:cs typeface="Times New Roman" pitchFamily="18" charset="0"/>
              </a:rPr>
              <a:t>энергияни </a:t>
            </a:r>
            <a:r>
              <a:rPr lang="uz-Cyrl-UZ" sz="2800" b="1" dirty="0">
                <a:solidFill>
                  <a:srgbClr val="0000CC"/>
                </a:solidFill>
                <a:latin typeface="Times New Roman" pitchFamily="18" charset="0"/>
                <a:cs typeface="Times New Roman" pitchFamily="18" charset="0"/>
              </a:rPr>
              <a:t>тежайдиган диодли ёруғлик лампалар, </a:t>
            </a:r>
            <a:endParaRPr lang="ru-RU" sz="2800" b="1" dirty="0">
              <a:solidFill>
                <a:srgbClr val="0000CC"/>
              </a:solidFill>
              <a:latin typeface="Times New Roman" pitchFamily="18" charset="0"/>
              <a:cs typeface="Times New Roman" pitchFamily="18" charset="0"/>
            </a:endParaRPr>
          </a:p>
          <a:p>
            <a:pPr algn="just"/>
            <a:r>
              <a:rPr lang="uz-Cyrl-UZ" sz="2800" b="1" dirty="0">
                <a:solidFill>
                  <a:schemeClr val="accent5">
                    <a:lumMod val="50000"/>
                  </a:schemeClr>
                </a:solidFill>
                <a:latin typeface="Times New Roman" pitchFamily="18" charset="0"/>
                <a:cs typeface="Times New Roman" pitchFamily="18" charset="0"/>
              </a:rPr>
              <a:t>турли катталикдаги мис қувурлар, </a:t>
            </a:r>
            <a:endParaRPr lang="ru-RU" sz="2800" b="1" dirty="0">
              <a:solidFill>
                <a:schemeClr val="accent5">
                  <a:lumMod val="50000"/>
                </a:schemeClr>
              </a:solidFill>
              <a:latin typeface="Times New Roman" pitchFamily="18" charset="0"/>
              <a:cs typeface="Times New Roman" pitchFamily="18" charset="0"/>
            </a:endParaRPr>
          </a:p>
          <a:p>
            <a:pPr algn="just"/>
            <a:r>
              <a:rPr lang="uz-Cyrl-UZ" sz="2800" b="1" dirty="0">
                <a:solidFill>
                  <a:srgbClr val="002060"/>
                </a:solidFill>
                <a:latin typeface="Times New Roman" pitchFamily="18" charset="0"/>
                <a:cs typeface="Times New Roman" pitchFamily="18" charset="0"/>
              </a:rPr>
              <a:t>кўмир брикетлари </a:t>
            </a:r>
            <a:endParaRPr lang="uz-Cyrl-UZ" sz="2800" b="1" dirty="0" smtClean="0">
              <a:solidFill>
                <a:srgbClr val="002060"/>
              </a:solidFill>
              <a:latin typeface="Times New Roman" pitchFamily="18" charset="0"/>
              <a:cs typeface="Times New Roman" pitchFamily="18" charset="0"/>
            </a:endParaRPr>
          </a:p>
          <a:p>
            <a:pPr algn="just"/>
            <a:r>
              <a:rPr lang="uz-Cyrl-UZ" sz="2800" b="1" dirty="0" smtClean="0">
                <a:latin typeface="Times New Roman" pitchFamily="18" charset="0"/>
                <a:cs typeface="Times New Roman" pitchFamily="18" charset="0"/>
              </a:rPr>
              <a:t>каби </a:t>
            </a:r>
            <a:r>
              <a:rPr lang="uz-Cyrl-UZ" sz="2800" b="1" dirty="0">
                <a:latin typeface="Times New Roman" pitchFamily="18" charset="0"/>
                <a:cs typeface="Times New Roman" pitchFamily="18" charset="0"/>
              </a:rPr>
              <a:t>юксак технологиялар асосидаги маҳсулотлар ишлаб чиқариш йўлга қўйилди. </a:t>
            </a:r>
            <a:endParaRPr lang="ru-RU" sz="2800" b="1" dirty="0">
              <a:latin typeface="Times New Roman" pitchFamily="18" charset="0"/>
              <a:cs typeface="Times New Roman" pitchFamily="18" charset="0"/>
            </a:endParaRPr>
          </a:p>
          <a:p>
            <a:pPr indent="441325" algn="just"/>
            <a:r>
              <a:rPr lang="uz-Cyrl-UZ" sz="2800" b="1" dirty="0">
                <a:latin typeface="Times New Roman" pitchFamily="18" charset="0"/>
                <a:cs typeface="Times New Roman" pitchFamily="18" charset="0"/>
              </a:rPr>
              <a:t>Шунингдек, </a:t>
            </a:r>
            <a:r>
              <a:rPr lang="uz-Cyrl-UZ" sz="2800" b="1" dirty="0">
                <a:solidFill>
                  <a:srgbClr val="0000CC"/>
                </a:solidFill>
                <a:latin typeface="Times New Roman" pitchFamily="18" charset="0"/>
                <a:cs typeface="Times New Roman" pitchFamily="18" charset="0"/>
              </a:rPr>
              <a:t>шакар ишлаб чиқариш бўйича янги завод </a:t>
            </a:r>
            <a:r>
              <a:rPr lang="uz-Cyrl-UZ" sz="2800" b="1" dirty="0">
                <a:latin typeface="Times New Roman" pitchFamily="18" charset="0"/>
                <a:cs typeface="Times New Roman" pitchFamily="18" charset="0"/>
              </a:rPr>
              <a:t>ва бошқа корхоналар ташкил этилди.</a:t>
            </a:r>
            <a:endParaRPr lang="ru-RU" sz="28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555059"/>
            <a:ext cx="8784976" cy="6186309"/>
          </a:xfrm>
          <a:prstGeom prst="rect">
            <a:avLst/>
          </a:prstGeom>
        </p:spPr>
        <p:txBody>
          <a:bodyPr wrap="square">
            <a:spAutoFit/>
          </a:bodyPr>
          <a:lstStyle/>
          <a:p>
            <a:pPr algn="ctr"/>
            <a:r>
              <a:rPr lang="uz-Cyrl-UZ" sz="3600" b="1" dirty="0" smtClean="0">
                <a:solidFill>
                  <a:srgbClr val="FFFF00"/>
                </a:solidFill>
                <a:latin typeface="Times New Roman" pitchFamily="18" charset="0"/>
                <a:cs typeface="Times New Roman" pitchFamily="18" charset="0"/>
              </a:rPr>
              <a:t>«ЖИЗЗАХ» МАХСУС ИНДУСТРИАЛ ЗОНАСИ</a:t>
            </a:r>
            <a:r>
              <a:rPr lang="ru-RU" sz="3600" b="1" dirty="0">
                <a:solidFill>
                  <a:srgbClr val="FFFF00"/>
                </a:solidFill>
                <a:latin typeface="Times New Roman" pitchFamily="18" charset="0"/>
                <a:cs typeface="Times New Roman" pitchFamily="18" charset="0"/>
              </a:rPr>
              <a:t> </a:t>
            </a:r>
            <a:endParaRPr lang="ru-RU" sz="3600" b="1" dirty="0" smtClean="0">
              <a:solidFill>
                <a:srgbClr val="FFFF00"/>
              </a:solidFill>
              <a:latin typeface="Times New Roman" pitchFamily="18" charset="0"/>
              <a:cs typeface="Times New Roman" pitchFamily="18" charset="0"/>
            </a:endParaRPr>
          </a:p>
          <a:p>
            <a:pPr algn="just"/>
            <a:r>
              <a:rPr lang="uz-Cyrl-UZ" sz="3600" b="1" dirty="0" smtClean="0">
                <a:latin typeface="Times New Roman" pitchFamily="18" charset="0"/>
                <a:cs typeface="Times New Roman" pitchFamily="18" charset="0"/>
              </a:rPr>
              <a:t>2013 </a:t>
            </a:r>
            <a:r>
              <a:rPr lang="uz-Cyrl-UZ" sz="3600" b="1" dirty="0">
                <a:latin typeface="Times New Roman" pitchFamily="18" charset="0"/>
                <a:cs typeface="Times New Roman" pitchFamily="18" charset="0"/>
              </a:rPr>
              <a:t>йилнинг март ойида Жиззах вилоятида ташкил этилди. </a:t>
            </a:r>
            <a:r>
              <a:rPr lang="ru-RU" sz="3600" b="1" dirty="0" err="1">
                <a:latin typeface="Times New Roman" pitchFamily="18" charset="0"/>
                <a:cs typeface="Times New Roman" pitchFamily="18" charset="0"/>
              </a:rPr>
              <a:t>Сирдарё</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вилоятида</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бу</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зонанинг</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филиали</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фаолият</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кўрсат</a:t>
            </a:r>
            <a:r>
              <a:rPr lang="uz-Cyrl-UZ" sz="3600" b="1" dirty="0">
                <a:latin typeface="Times New Roman" pitchFamily="18" charset="0"/>
                <a:cs typeface="Times New Roman" pitchFamily="18" charset="0"/>
              </a:rPr>
              <a:t>ади.</a:t>
            </a:r>
            <a:endParaRPr lang="ru-RU" sz="3600" b="1" dirty="0">
              <a:latin typeface="Times New Roman" pitchFamily="18" charset="0"/>
              <a:cs typeface="Times New Roman" pitchFamily="18" charset="0"/>
            </a:endParaRPr>
          </a:p>
          <a:p>
            <a:pPr indent="361950" algn="just"/>
            <a:r>
              <a:rPr lang="uz-Cyrl-UZ" sz="3600" b="1" dirty="0">
                <a:latin typeface="Times New Roman" pitchFamily="18" charset="0"/>
                <a:cs typeface="Times New Roman" pitchFamily="18" charset="0"/>
              </a:rPr>
              <a:t>Бугунги кунда зона ҳудудида </a:t>
            </a:r>
            <a:r>
              <a:rPr lang="uz-Cyrl-UZ" sz="3600" b="1" dirty="0">
                <a:solidFill>
                  <a:srgbClr val="0000CC"/>
                </a:solidFill>
                <a:latin typeface="Times New Roman" pitchFamily="18" charset="0"/>
                <a:cs typeface="Times New Roman" pitchFamily="18" charset="0"/>
              </a:rPr>
              <a:t>транспорт, ишлаб чиқариш ва </a:t>
            </a:r>
            <a:r>
              <a:rPr lang="uz-Cyrl-UZ" sz="3600" b="1" dirty="0" smtClean="0">
                <a:solidFill>
                  <a:srgbClr val="0000CC"/>
                </a:solidFill>
                <a:latin typeface="Times New Roman" pitchFamily="18" charset="0"/>
                <a:cs typeface="Times New Roman" pitchFamily="18" charset="0"/>
              </a:rPr>
              <a:t>муҳан-дислик-коммуникация инфратузилма-сини </a:t>
            </a:r>
            <a:r>
              <a:rPr lang="uz-Cyrl-UZ" sz="3600" b="1" dirty="0">
                <a:solidFill>
                  <a:srgbClr val="0000CC"/>
                </a:solidFill>
                <a:latin typeface="Times New Roman" pitchFamily="18" charset="0"/>
                <a:cs typeface="Times New Roman" pitchFamily="18" charset="0"/>
              </a:rPr>
              <a:t>жадал ривожлантириш</a:t>
            </a:r>
            <a:r>
              <a:rPr lang="uz-Cyrl-UZ" sz="3600" b="1" dirty="0">
                <a:latin typeface="Times New Roman" pitchFamily="18" charset="0"/>
                <a:cs typeface="Times New Roman" pitchFamily="18" charset="0"/>
              </a:rPr>
              <a:t> бўйича фаол ишлар олиб борилмоқда.</a:t>
            </a:r>
            <a:endParaRPr lang="ru-RU" sz="36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82013"/>
            <a:ext cx="8136904" cy="3262432"/>
          </a:xfrm>
          <a:prstGeom prst="rect">
            <a:avLst/>
          </a:prstGeom>
        </p:spPr>
        <p:txBody>
          <a:bodyPr wrap="square">
            <a:spAutoFit/>
          </a:bodyPr>
          <a:lstStyle/>
          <a:p>
            <a:endParaRPr lang="uz-Cyrl-UZ" sz="1000" dirty="0" smtClean="0"/>
          </a:p>
          <a:p>
            <a:pPr indent="361950" algn="just"/>
            <a:r>
              <a:rPr lang="uz-Cyrl-UZ" sz="2800" b="1" dirty="0" smtClean="0">
                <a:latin typeface="Times New Roman" pitchFamily="18" charset="0"/>
                <a:cs typeface="Times New Roman" pitchFamily="18" charset="0"/>
              </a:rPr>
              <a:t>Ўтган </a:t>
            </a:r>
            <a:r>
              <a:rPr lang="uz-Cyrl-UZ" sz="2800" b="1" dirty="0">
                <a:latin typeface="Times New Roman" pitchFamily="18" charset="0"/>
                <a:cs typeface="Times New Roman" pitchFamily="18" charset="0"/>
              </a:rPr>
              <a:t>йилнинг ўзида мазкур зона ҳудудида Хитой компаниялари иштирокида </a:t>
            </a:r>
            <a:r>
              <a:rPr lang="uz-Cyrl-UZ" sz="2800" b="1" dirty="0">
                <a:solidFill>
                  <a:srgbClr val="0000CC"/>
                </a:solidFill>
                <a:latin typeface="Times New Roman" pitchFamily="18" charset="0"/>
                <a:cs typeface="Times New Roman" pitchFamily="18" charset="0"/>
              </a:rPr>
              <a:t>100 минг дона мобиль телефон </a:t>
            </a:r>
            <a:r>
              <a:rPr lang="uz-Cyrl-UZ" sz="2800" b="1" dirty="0">
                <a:latin typeface="Times New Roman" pitchFamily="18" charset="0"/>
                <a:cs typeface="Times New Roman" pitchFamily="18" charset="0"/>
              </a:rPr>
              <a:t>ишлаб чиқариш, шунингдек, чорва маҳсулотларини қайта ишлаш ва озуқа тайёрлаш бўйича умумий қиймати қарийб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6 </a:t>
            </a:r>
            <a:r>
              <a:rPr lang="uz-Cyrl-UZ" sz="2800" b="1" dirty="0">
                <a:solidFill>
                  <a:srgbClr val="0000CC"/>
                </a:solidFill>
                <a:latin typeface="Times New Roman" pitchFamily="18" charset="0"/>
                <a:cs typeface="Times New Roman" pitchFamily="18" charset="0"/>
              </a:rPr>
              <a:t>миллион доллар бўлган дастлабки 3 та лойиҳа </a:t>
            </a:r>
            <a:r>
              <a:rPr lang="uz-Cyrl-UZ" sz="2800" b="1" dirty="0">
                <a:latin typeface="Times New Roman" pitchFamily="18" charset="0"/>
                <a:cs typeface="Times New Roman" pitchFamily="18" charset="0"/>
              </a:rPr>
              <a:t>амалга оширилди.</a:t>
            </a:r>
            <a:endParaRPr lang="ru-RU" sz="2800" b="1" dirty="0">
              <a:latin typeface="Times New Roman" pitchFamily="18" charset="0"/>
              <a:cs typeface="Times New Roman" pitchFamily="18" charset="0"/>
            </a:endParaRPr>
          </a:p>
        </p:txBody>
      </p:sp>
      <p:pic>
        <p:nvPicPr>
          <p:cNvPr id="7170" name="Picture 2" descr="http://www.biznes-daily.uz/images/stories/2013/69-vliyaniy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32" y="3616555"/>
            <a:ext cx="3272385" cy="29087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http://www.energonazorat.uz/assets/components/phpthumbof/cache/img04.a932dd61d0ab7e4c6088c11c3681d70a29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3832" y="3311774"/>
            <a:ext cx="4810615" cy="32135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kun.uz/wp-content/uploads/2013/09/road_11092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617" y="836712"/>
            <a:ext cx="8218847" cy="56357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0" y="692696"/>
            <a:ext cx="9144000" cy="175432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uz-Cyrl-UZ" sz="3600" b="1" dirty="0" smtClean="0">
                <a:ln>
                  <a:solidFill>
                    <a:sysClr val="windowText" lastClr="000000"/>
                  </a:solidFill>
                </a:ln>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ЙЎЛ-ТРАНСПОРТ ВА МУҲАНДИСЛИК-КОММУНИКАЦИЯ ИНФРАТУЗИЛМАЛАРИ</a:t>
            </a:r>
            <a:endParaRPr lang="ru-RU" sz="3600" b="1" dirty="0">
              <a:ln>
                <a:solidFill>
                  <a:sysClr val="windowText" lastClr="000000"/>
                </a:solidFill>
              </a:ln>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encrypted-tbn0.gstatic.com/images?q=tbn:ANd9GcROoyocAh77rKMdoQU3-vHoNXxcvgDlmRO4C6j3qWMX_pf3HMoxO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64971"/>
            <a:ext cx="3384376" cy="2117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0" name="Picture 4" descr="http://turkistonpress.uz/upload/image/avtoyul_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0465" y="364971"/>
            <a:ext cx="2837999" cy="2117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39552" y="2492896"/>
            <a:ext cx="8064896" cy="3970318"/>
          </a:xfrm>
          <a:prstGeom prst="rect">
            <a:avLst/>
          </a:prstGeom>
          <a:solidFill>
            <a:srgbClr val="CCFF99"/>
          </a:solidFill>
        </p:spPr>
        <p:txBody>
          <a:bodyPr wrap="square">
            <a:spAutoFit/>
          </a:bodyPr>
          <a:lstStyle/>
          <a:p>
            <a:pPr indent="361950" algn="just"/>
            <a:r>
              <a:rPr lang="uz-Cyrl-UZ" sz="2800" b="1" dirty="0">
                <a:latin typeface="Times New Roman" pitchFamily="18" charset="0"/>
                <a:cs typeface="Times New Roman" pitchFamily="18" charset="0"/>
              </a:rPr>
              <a:t>У</a:t>
            </a:r>
            <a:r>
              <a:rPr lang="ru-RU" sz="2800" b="1" dirty="0">
                <a:latin typeface="Times New Roman" pitchFamily="18" charset="0"/>
                <a:cs typeface="Times New Roman" pitchFamily="18" charset="0"/>
              </a:rPr>
              <a:t>мумий </a:t>
            </a:r>
            <a:r>
              <a:rPr lang="ru-RU" sz="2800" b="1" dirty="0" err="1">
                <a:latin typeface="Times New Roman" pitchFamily="18" charset="0"/>
                <a:cs typeface="Times New Roman" pitchFamily="18" charset="0"/>
              </a:rPr>
              <a:t>фойдаланишдаги</a:t>
            </a:r>
            <a:r>
              <a:rPr lang="ru-RU" sz="2800" b="1" dirty="0">
                <a:latin typeface="Times New Roman" pitchFamily="18" charset="0"/>
                <a:cs typeface="Times New Roman" pitchFamily="18" charset="0"/>
              </a:rPr>
              <a:t> </a:t>
            </a:r>
            <a:r>
              <a:rPr lang="ru-RU" sz="2800" b="1" dirty="0">
                <a:solidFill>
                  <a:srgbClr val="0000CC"/>
                </a:solidFill>
                <a:latin typeface="Times New Roman" pitchFamily="18" charset="0"/>
                <a:cs typeface="Times New Roman" pitchFamily="18" charset="0"/>
              </a:rPr>
              <a:t>530 </a:t>
            </a:r>
            <a:r>
              <a:rPr lang="ru-RU" sz="2800" b="1" dirty="0" err="1">
                <a:solidFill>
                  <a:srgbClr val="0000CC"/>
                </a:solidFill>
                <a:latin typeface="Times New Roman" pitchFamily="18" charset="0"/>
                <a:cs typeface="Times New Roman" pitchFamily="18" charset="0"/>
              </a:rPr>
              <a:t>километрлик</a:t>
            </a:r>
            <a:r>
              <a:rPr lang="ru-RU" sz="2800" b="1" dirty="0">
                <a:solidFill>
                  <a:srgbClr val="0000CC"/>
                </a:solidFill>
                <a:latin typeface="Times New Roman" pitchFamily="18" charset="0"/>
                <a:cs typeface="Times New Roman" pitchFamily="18" charset="0"/>
              </a:rPr>
              <a:t> автомобиль </a:t>
            </a:r>
            <a:r>
              <a:rPr lang="ru-RU" sz="2800" b="1" dirty="0" err="1">
                <a:solidFill>
                  <a:srgbClr val="0000CC"/>
                </a:solidFill>
                <a:latin typeface="Times New Roman" pitchFamily="18" charset="0"/>
                <a:cs typeface="Times New Roman" pitchFamily="18" charset="0"/>
              </a:rPr>
              <a:t>йўли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қурилиб</a:t>
            </a:r>
            <a:r>
              <a:rPr lang="ru-RU" sz="2800" b="1" dirty="0">
                <a:latin typeface="Times New Roman" pitchFamily="18" charset="0"/>
                <a:cs typeface="Times New Roman" pitchFamily="18" charset="0"/>
              </a:rPr>
              <a:t>, реконструкция </a:t>
            </a:r>
            <a:r>
              <a:rPr lang="ru-RU" sz="2800" b="1" dirty="0" err="1">
                <a:latin typeface="Times New Roman" pitchFamily="18" charset="0"/>
                <a:cs typeface="Times New Roman" pitchFamily="18" charset="0"/>
              </a:rPr>
              <a:t>қилинди</a:t>
            </a:r>
            <a:r>
              <a:rPr lang="ru-RU" sz="2800" b="1" dirty="0">
                <a:latin typeface="Times New Roman" pitchFamily="18" charset="0"/>
                <a:cs typeface="Times New Roman" pitchFamily="18" charset="0"/>
              </a:rPr>
              <a:t>. </a:t>
            </a:r>
          </a:p>
          <a:p>
            <a:pPr indent="361950" algn="just"/>
            <a:r>
              <a:rPr lang="uz-Cyrl-UZ" sz="2800" b="1" dirty="0">
                <a:latin typeface="Times New Roman" pitchFamily="18" charset="0"/>
                <a:cs typeface="Times New Roman" pitchFamily="18" charset="0"/>
              </a:rPr>
              <a:t>Тўрт қаторли </a:t>
            </a:r>
            <a:r>
              <a:rPr lang="uz-Cyrl-UZ" sz="2800" b="1" dirty="0">
                <a:solidFill>
                  <a:srgbClr val="0000CC"/>
                </a:solidFill>
                <a:latin typeface="Times New Roman" pitchFamily="18" charset="0"/>
                <a:cs typeface="Times New Roman" pitchFamily="18" charset="0"/>
              </a:rPr>
              <a:t>Ғузор-Бухоро-Нукус-Бейнов автомобиль йўлининг 141 километрлик тармоғини </a:t>
            </a:r>
            <a:r>
              <a:rPr lang="uz-Cyrl-UZ" sz="2800" b="1" dirty="0">
                <a:latin typeface="Times New Roman" pitchFamily="18" charset="0"/>
                <a:cs typeface="Times New Roman" pitchFamily="18" charset="0"/>
              </a:rPr>
              <a:t>цемент-бетон билан қопланди.</a:t>
            </a:r>
            <a:endParaRPr lang="ru-RU" sz="2800" b="1" dirty="0">
              <a:latin typeface="Times New Roman" pitchFamily="18" charset="0"/>
              <a:cs typeface="Times New Roman" pitchFamily="18" charset="0"/>
            </a:endParaRPr>
          </a:p>
          <a:p>
            <a:pPr indent="361950" algn="just"/>
            <a:r>
              <a:rPr lang="uz-Cyrl-UZ" sz="2800" b="1" dirty="0" smtClean="0">
                <a:latin typeface="Times New Roman" pitchFamily="18" charset="0"/>
                <a:cs typeface="Times New Roman" pitchFamily="18" charset="0"/>
              </a:rPr>
              <a:t>Тўрт қаторли </a:t>
            </a:r>
            <a:r>
              <a:rPr lang="uz-Cyrl-UZ" sz="2800" b="1" dirty="0">
                <a:solidFill>
                  <a:srgbClr val="0000CC"/>
                </a:solidFill>
                <a:latin typeface="Times New Roman" pitchFamily="18" charset="0"/>
                <a:cs typeface="Times New Roman" pitchFamily="18" charset="0"/>
              </a:rPr>
              <a:t>Тошкент-Ўш автомобиль йўлининг Қамчиқ довони орқали ўтадиган </a:t>
            </a:r>
            <a:r>
              <a:rPr lang="uz-Cyrl-UZ" sz="2800" b="1" dirty="0" smtClean="0">
                <a:solidFill>
                  <a:srgbClr val="0000CC"/>
                </a:solidFill>
                <a:latin typeface="Times New Roman" pitchFamily="18" charset="0"/>
                <a:cs typeface="Times New Roman" pitchFamily="18" charset="0"/>
              </a:rPr>
              <a:t/>
            </a:r>
            <a:br>
              <a:rPr lang="uz-Cyrl-UZ" sz="2800" b="1" dirty="0" smtClean="0">
                <a:solidFill>
                  <a:srgbClr val="0000CC"/>
                </a:solidFill>
                <a:latin typeface="Times New Roman" pitchFamily="18" charset="0"/>
                <a:cs typeface="Times New Roman" pitchFamily="18" charset="0"/>
              </a:rPr>
            </a:br>
            <a:r>
              <a:rPr lang="uz-Cyrl-UZ" sz="2800" b="1" dirty="0" smtClean="0">
                <a:solidFill>
                  <a:srgbClr val="0000CC"/>
                </a:solidFill>
                <a:latin typeface="Times New Roman" pitchFamily="18" charset="0"/>
                <a:cs typeface="Times New Roman" pitchFamily="18" charset="0"/>
              </a:rPr>
              <a:t>18 </a:t>
            </a:r>
            <a:r>
              <a:rPr lang="uz-Cyrl-UZ" sz="2800" b="1" dirty="0">
                <a:solidFill>
                  <a:srgbClr val="0000CC"/>
                </a:solidFill>
                <a:latin typeface="Times New Roman" pitchFamily="18" charset="0"/>
                <a:cs typeface="Times New Roman" pitchFamily="18" charset="0"/>
              </a:rPr>
              <a:t>км қисмида </a:t>
            </a:r>
            <a:r>
              <a:rPr lang="uz-Cyrl-UZ" sz="2800" b="1" dirty="0">
                <a:latin typeface="Times New Roman" pitchFamily="18" charset="0"/>
                <a:cs typeface="Times New Roman" pitchFamily="18" charset="0"/>
              </a:rPr>
              <a:t>асфальт-бетон ётқизилди.</a:t>
            </a:r>
            <a:endParaRPr lang="ru-RU" sz="2800" b="1" dirty="0">
              <a:latin typeface="Times New Roman" pitchFamily="18" charset="0"/>
              <a:cs typeface="Times New Roman" pitchFamily="18" charset="0"/>
            </a:endParaRPr>
          </a:p>
        </p:txBody>
      </p:sp>
      <p:pic>
        <p:nvPicPr>
          <p:cNvPr id="9222" name="Picture 6" descr="http://turkistonpress.uz/admin/images/article/5194f325c855944.jpg"/>
          <p:cNvPicPr>
            <a:picLocks noChangeAspect="1" noChangeArrowheads="1"/>
          </p:cNvPicPr>
          <p:nvPr/>
        </p:nvPicPr>
        <p:blipFill rotWithShape="1">
          <a:blip r:embed="rId4">
            <a:extLst>
              <a:ext uri="{28A0092B-C50C-407E-A947-70E740481C1C}">
                <a14:useLocalDpi xmlns:a14="http://schemas.microsoft.com/office/drawing/2010/main" val="0"/>
              </a:ext>
            </a:extLst>
          </a:blip>
          <a:srcRect l="6998" t="13924" r="10244" b="8074"/>
          <a:stretch/>
        </p:blipFill>
        <p:spPr bwMode="auto">
          <a:xfrm>
            <a:off x="395536" y="364971"/>
            <a:ext cx="2480977" cy="2127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692696"/>
            <a:ext cx="7920880" cy="3970318"/>
          </a:xfrm>
          <a:prstGeom prst="rect">
            <a:avLst/>
          </a:prstGeom>
          <a:solidFill>
            <a:srgbClr val="CCFF99"/>
          </a:solidFill>
        </p:spPr>
        <p:txBody>
          <a:bodyPr wrap="square">
            <a:spAutoFit/>
          </a:bodyPr>
          <a:lstStyle/>
          <a:p>
            <a:pPr indent="361950" algn="just"/>
            <a:r>
              <a:rPr lang="uz-Cyrl-UZ" sz="2800" b="1" dirty="0">
                <a:latin typeface="Times New Roman" pitchFamily="18" charset="0"/>
                <a:cs typeface="Times New Roman" pitchFamily="18" charset="0"/>
              </a:rPr>
              <a:t>Ана шу йўлнинг Қўқон шаҳрини айланиб ўтадиган 15 километрлик тармоғи, шунингдек, </a:t>
            </a:r>
            <a:r>
              <a:rPr lang="uz-Cyrl-UZ" sz="2800" b="1" dirty="0">
                <a:solidFill>
                  <a:srgbClr val="0000CC"/>
                </a:solidFill>
                <a:latin typeface="Times New Roman" pitchFamily="18" charset="0"/>
                <a:cs typeface="Times New Roman" pitchFamily="18" charset="0"/>
              </a:rPr>
              <a:t>Тошкент айланма йўлининг янги йўналиши барпо этилди </a:t>
            </a:r>
            <a:r>
              <a:rPr lang="uz-Cyrl-UZ" sz="2800" b="1" dirty="0">
                <a:latin typeface="Times New Roman" pitchFamily="18" charset="0"/>
                <a:cs typeface="Times New Roman" pitchFamily="18" charset="0"/>
              </a:rPr>
              <a:t>ҳамда Бухоро шаҳридаги ҳалқа йўлда йўл ўтказгич қурилиши якунига етказилди.</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Бу ишларга Республика йўл жамғармаси ва халқаро молия институтларининг </a:t>
            </a:r>
            <a:r>
              <a:rPr lang="uz-Cyrl-UZ" sz="2800" b="1" dirty="0">
                <a:solidFill>
                  <a:srgbClr val="0000CC"/>
                </a:solidFill>
                <a:latin typeface="Times New Roman" pitchFamily="18" charset="0"/>
                <a:cs typeface="Times New Roman" pitchFamily="18" charset="0"/>
              </a:rPr>
              <a:t>565 млн доллар маблағлари жалб этилди.</a:t>
            </a:r>
            <a:endParaRPr lang="ru-RU" sz="2800" b="1" dirty="0">
              <a:solidFill>
                <a:srgbClr val="0000CC"/>
              </a:solidFill>
              <a:latin typeface="Times New Roman" pitchFamily="18" charset="0"/>
              <a:cs typeface="Times New Roman" pitchFamily="18" charset="0"/>
            </a:endParaRPr>
          </a:p>
        </p:txBody>
      </p:sp>
      <p:pic>
        <p:nvPicPr>
          <p:cNvPr id="10242" name="Picture 2" descr="https://www.google.com/maps/vt/data=VLHX1wd2Cgu8wR6jwyh-km8JBWAkEzU4,-0--Rym5nyLcy3mDiNu-amTUxwBbW1iaVAc7sRTXvI8iJj27bkLY8GVxhPhOQOmagWVRfUbIil4VlaVJtXlg_YEUtaNzIMBF1k6K2UlvBUUpl-xGxTLtShsEwKQ0rqUiA_MIZDEtvsWShaPVVtkJGu77DhQTr_6vEBxQUUBeVvmy7g7fwmH_d5Oyuo38332m6AMUI9L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663014"/>
            <a:ext cx="5359004" cy="18017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46" name="Picture 6" descr="http://news.fergananews.com/photos/2013/04/velikoped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70564" y="4663014"/>
            <a:ext cx="2655265" cy="18017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92696"/>
            <a:ext cx="8208912" cy="2308324"/>
          </a:xfrm>
          <a:prstGeom prst="rect">
            <a:avLst/>
          </a:prstGeom>
          <a:ln>
            <a:solidFill>
              <a:schemeClr val="tx1"/>
            </a:solidFill>
          </a:ln>
        </p:spPr>
        <p:txBody>
          <a:bodyPr wrap="square">
            <a:spAutoFit/>
          </a:bodyPr>
          <a:lstStyle/>
          <a:p>
            <a:pPr algn="ctr"/>
            <a:r>
              <a:rPr lang="uz-Cyrl-UZ" sz="7200" b="1" dirty="0" smtClean="0">
                <a:solidFill>
                  <a:srgbClr val="0000CC"/>
                </a:solidFill>
                <a:latin typeface="Times New Roman" pitchFamily="18" charset="0"/>
                <a:cs typeface="Times New Roman" pitchFamily="18" charset="0"/>
              </a:rPr>
              <a:t>ПЎЛАТ ЙЎЛЛАРИМИЗДА</a:t>
            </a:r>
            <a:endParaRPr lang="ru-RU" sz="7200" b="1" dirty="0">
              <a:solidFill>
                <a:srgbClr val="0000CC"/>
              </a:solidFill>
              <a:latin typeface="Times New Roman" pitchFamily="18" charset="0"/>
              <a:cs typeface="Times New Roman" pitchFamily="18" charset="0"/>
            </a:endParaRPr>
          </a:p>
        </p:txBody>
      </p:sp>
      <p:pic>
        <p:nvPicPr>
          <p:cNvPr id="11266" name="Picture 2" descr="http://kun.uz/wp-content/uploads/2013/04/uzrailway_27042013.jpg"/>
          <p:cNvPicPr>
            <a:picLocks noChangeAspect="1" noChangeArrowheads="1"/>
          </p:cNvPicPr>
          <p:nvPr/>
        </p:nvPicPr>
        <p:blipFill rotWithShape="1">
          <a:blip r:embed="rId2">
            <a:extLst>
              <a:ext uri="{28A0092B-C50C-407E-A947-70E740481C1C}">
                <a14:useLocalDpi xmlns:a14="http://schemas.microsoft.com/office/drawing/2010/main" val="0"/>
              </a:ext>
            </a:extLst>
          </a:blip>
          <a:srcRect l="23236"/>
          <a:stretch/>
        </p:blipFill>
        <p:spPr bwMode="auto">
          <a:xfrm>
            <a:off x="539552" y="3109436"/>
            <a:ext cx="4172519" cy="33314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http://kun.uz/wp-content/uploads/2013/02/afrosiyob_13022013.jpg"/>
          <p:cNvPicPr>
            <a:picLocks noChangeAspect="1" noChangeArrowheads="1"/>
          </p:cNvPicPr>
          <p:nvPr/>
        </p:nvPicPr>
        <p:blipFill rotWithShape="1">
          <a:blip r:embed="rId3">
            <a:extLst>
              <a:ext uri="{28A0092B-C50C-407E-A947-70E740481C1C}">
                <a14:useLocalDpi xmlns:a14="http://schemas.microsoft.com/office/drawing/2010/main" val="0"/>
              </a:ext>
            </a:extLst>
          </a:blip>
          <a:srcRect l="10476" r="12639"/>
          <a:stretch/>
        </p:blipFill>
        <p:spPr bwMode="auto">
          <a:xfrm>
            <a:off x="4532671" y="3109436"/>
            <a:ext cx="4143785" cy="33032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63746" y="620688"/>
            <a:ext cx="8784976" cy="6001643"/>
          </a:xfrm>
          <a:prstGeom prst="rect">
            <a:avLst/>
          </a:prstGeom>
          <a:solidFill>
            <a:schemeClr val="bg1"/>
          </a:solidFill>
        </p:spPr>
        <p:txBody>
          <a:bodyPr wrap="square">
            <a:spAutoFit/>
          </a:bodyPr>
          <a:lstStyle/>
          <a:p>
            <a:pPr indent="361950" algn="just"/>
            <a:r>
              <a:rPr lang="uz-Cyrl-UZ" sz="3200" b="1" dirty="0">
                <a:latin typeface="Times New Roman" pitchFamily="18" charset="0"/>
                <a:cs typeface="Times New Roman" pitchFamily="18" charset="0"/>
              </a:rPr>
              <a:t>2013 йилда темир йўл транспорт коммуникацияларини янада ривожлантириш учун </a:t>
            </a:r>
            <a:r>
              <a:rPr lang="uz-Cyrl-UZ" sz="3200" b="1" dirty="0">
                <a:solidFill>
                  <a:srgbClr val="0000CC"/>
                </a:solidFill>
                <a:latin typeface="Times New Roman" pitchFamily="18" charset="0"/>
                <a:cs typeface="Times New Roman" pitchFamily="18" charset="0"/>
              </a:rPr>
              <a:t>477 миллион доллар </a:t>
            </a:r>
            <a:r>
              <a:rPr lang="uz-Cyrl-UZ" sz="3200" b="1" dirty="0">
                <a:latin typeface="Times New Roman" pitchFamily="18" charset="0"/>
                <a:cs typeface="Times New Roman" pitchFamily="18" charset="0"/>
              </a:rPr>
              <a:t>қийматидаги капитал қўйилмалар йўналтирилди.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Бу </a:t>
            </a:r>
            <a:r>
              <a:rPr lang="uz-Cyrl-UZ" sz="3200" b="1" dirty="0">
                <a:solidFill>
                  <a:srgbClr val="0000CC"/>
                </a:solidFill>
                <a:latin typeface="Times New Roman" pitchFamily="18" charset="0"/>
                <a:cs typeface="Times New Roman" pitchFamily="18" charset="0"/>
              </a:rPr>
              <a:t>240 километрлик темир йўл </a:t>
            </a:r>
            <a:r>
              <a:rPr lang="uz-Cyrl-UZ" sz="3200" b="1" dirty="0">
                <a:latin typeface="Times New Roman" pitchFamily="18" charset="0"/>
                <a:cs typeface="Times New Roman" pitchFamily="18" charset="0"/>
              </a:rPr>
              <a:t>тармоқларини модернизация қилиш, ўз кучимиз билан </a:t>
            </a:r>
            <a:r>
              <a:rPr lang="uz-Cyrl-UZ" sz="3200" b="1" dirty="0">
                <a:solidFill>
                  <a:srgbClr val="0000CC"/>
                </a:solidFill>
                <a:latin typeface="Times New Roman" pitchFamily="18" charset="0"/>
                <a:cs typeface="Times New Roman" pitchFamily="18" charset="0"/>
              </a:rPr>
              <a:t>550 та юк ва 30 та йўловчи ташийдиган вагон </a:t>
            </a:r>
            <a:r>
              <a:rPr lang="uz-Cyrl-UZ" sz="3200" b="1" dirty="0">
                <a:latin typeface="Times New Roman" pitchFamily="18" charset="0"/>
                <a:cs typeface="Times New Roman" pitchFamily="18" charset="0"/>
              </a:rPr>
              <a:t>ишлаб чиқариш имконини берди.</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Ўтган йили </a:t>
            </a:r>
            <a:r>
              <a:rPr lang="uz-Cyrl-UZ" sz="3200" b="1" dirty="0">
                <a:solidFill>
                  <a:srgbClr val="0000CC"/>
                </a:solidFill>
                <a:latin typeface="Times New Roman" pitchFamily="18" charset="0"/>
                <a:cs typeface="Times New Roman" pitchFamily="18" charset="0"/>
              </a:rPr>
              <a:t>Мароқанд-Қарши ва Қарши-Термиз</a:t>
            </a:r>
            <a:r>
              <a:rPr lang="uz-Cyrl-UZ" sz="3200" b="1" dirty="0">
                <a:latin typeface="Times New Roman" pitchFamily="18" charset="0"/>
                <a:cs typeface="Times New Roman" pitchFamily="18" charset="0"/>
              </a:rPr>
              <a:t> темир йўл участкалари </a:t>
            </a:r>
            <a:r>
              <a:rPr lang="uz-Cyrl-UZ" sz="3200" b="1" dirty="0" smtClean="0">
                <a:latin typeface="Times New Roman" pitchFamily="18" charset="0"/>
                <a:cs typeface="Times New Roman" pitchFamily="18" charset="0"/>
              </a:rPr>
              <a:t>электрлаш-тирилди</a:t>
            </a:r>
            <a:r>
              <a:rPr lang="uz-Cyrl-UZ" sz="3200" b="1" dirty="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692696"/>
            <a:ext cx="7632848" cy="1754326"/>
          </a:xfrm>
          <a:prstGeom prst="rect">
            <a:avLst/>
          </a:prstGeom>
        </p:spPr>
        <p:txBody>
          <a:bodyPr wrap="square">
            <a:spAutoFit/>
          </a:bodyPr>
          <a:lstStyle/>
          <a:p>
            <a:pPr algn="ctr"/>
            <a:r>
              <a:rPr lang="uz-Cyrl-UZ" sz="5400" b="1" dirty="0" smtClean="0">
                <a:latin typeface="Times New Roman" pitchFamily="18" charset="0"/>
                <a:cs typeface="Times New Roman" pitchFamily="18" charset="0"/>
              </a:rPr>
              <a:t>ТОҒНИ ТЕШИБ ЎТГАН ТЕМИР ЙЎЛ</a:t>
            </a:r>
            <a:endParaRPr lang="ru-RU" sz="5400" b="1" dirty="0">
              <a:latin typeface="Times New Roman" pitchFamily="18" charset="0"/>
              <a:cs typeface="Times New Roman" pitchFamily="18" charset="0"/>
            </a:endParaRPr>
          </a:p>
        </p:txBody>
      </p:sp>
      <p:pic>
        <p:nvPicPr>
          <p:cNvPr id="12290" name="Picture 2" descr="http://vatandosh.uz/wp-content/uploads/2013/01/images-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47022"/>
            <a:ext cx="2989325" cy="40063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http://gdb.rferl.org/065EBFE2-E51F-436B-AD3F-7327C95F616F_mw1024_n_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3" y="2447023"/>
            <a:ext cx="2805907" cy="40241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4" name="Picture 6" descr="http://news.fergananews.com/photos/ferghana/kamchik6.jpg"/>
          <p:cNvPicPr>
            <a:picLocks noChangeAspect="1" noChangeArrowheads="1"/>
          </p:cNvPicPr>
          <p:nvPr/>
        </p:nvPicPr>
        <p:blipFill rotWithShape="1">
          <a:blip r:embed="rId4">
            <a:extLst>
              <a:ext uri="{28A0092B-C50C-407E-A947-70E740481C1C}">
                <a14:useLocalDpi xmlns:a14="http://schemas.microsoft.com/office/drawing/2010/main" val="0"/>
              </a:ext>
            </a:extLst>
          </a:blip>
          <a:srcRect r="6126"/>
          <a:stretch/>
        </p:blipFill>
        <p:spPr bwMode="auto">
          <a:xfrm>
            <a:off x="6271909" y="2447021"/>
            <a:ext cx="2382966" cy="40241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5"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692696"/>
            <a:ext cx="7920880" cy="5509200"/>
          </a:xfrm>
          <a:prstGeom prst="rect">
            <a:avLst/>
          </a:prstGeom>
          <a:blipFill>
            <a:blip r:embed="rId2"/>
            <a:tile tx="0" ty="0" sx="100000" sy="100000" flip="none" algn="tl"/>
          </a:blipFill>
          <a:ln>
            <a:solidFill>
              <a:schemeClr val="tx1"/>
            </a:solidFill>
          </a:ln>
        </p:spPr>
        <p:txBody>
          <a:bodyPr wrap="square">
            <a:spAutoFit/>
          </a:bodyPr>
          <a:lstStyle/>
          <a:p>
            <a:pPr indent="361950" algn="just"/>
            <a:r>
              <a:rPr lang="uz-Cyrl-UZ" sz="3200" b="1" dirty="0">
                <a:latin typeface="Times New Roman" pitchFamily="18" charset="0"/>
                <a:cs typeface="Times New Roman" pitchFamily="18" charset="0"/>
              </a:rPr>
              <a:t>2013 йилда хитойлик шерикларимиз билан ҳамкорликда транспорт коммуникацияси соҳасида мамлакатимиз учун улкан стратегик аҳамиятга эга бўладиган яна бир йирик лойиҳани амалга оширишни бошладик.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Бу ўринда сўз Ангрен-Поп йўналишида электрлаштирилган янги темир йўлни ва </a:t>
            </a:r>
            <a:r>
              <a:rPr lang="uz-Cyrl-UZ" sz="3200" b="1" dirty="0" smtClean="0">
                <a:latin typeface="Times New Roman" pitchFamily="18" charset="0"/>
                <a:cs typeface="Times New Roman" pitchFamily="18" charset="0"/>
              </a:rPr>
              <a:t/>
            </a:r>
            <a:br>
              <a:rPr lang="uz-Cyrl-UZ" sz="3200" b="1" dirty="0" smtClean="0">
                <a:latin typeface="Times New Roman" pitchFamily="18" charset="0"/>
                <a:cs typeface="Times New Roman" pitchFamily="18" charset="0"/>
              </a:rPr>
            </a:br>
            <a:r>
              <a:rPr lang="uz-Cyrl-UZ" sz="3200" b="1" dirty="0" smtClean="0">
                <a:solidFill>
                  <a:srgbClr val="0000CC"/>
                </a:solidFill>
                <a:latin typeface="Times New Roman" pitchFamily="18" charset="0"/>
                <a:cs typeface="Times New Roman" pitchFamily="18" charset="0"/>
              </a:rPr>
              <a:t>19 километрлик темир йўл </a:t>
            </a:r>
            <a:r>
              <a:rPr lang="uz-Cyrl-UZ" sz="3200" b="1" dirty="0">
                <a:solidFill>
                  <a:srgbClr val="0000CC"/>
                </a:solidFill>
                <a:latin typeface="Times New Roman" pitchFamily="18" charset="0"/>
                <a:cs typeface="Times New Roman" pitchFamily="18" charset="0"/>
              </a:rPr>
              <a:t>тоннелини </a:t>
            </a:r>
            <a:r>
              <a:rPr lang="uz-Cyrl-UZ" sz="3200" b="1" dirty="0">
                <a:latin typeface="Times New Roman" pitchFamily="18" charset="0"/>
                <a:cs typeface="Times New Roman" pitchFamily="18" charset="0"/>
              </a:rPr>
              <a:t>қуришни кўзда тутадиган лойиҳа ҳақида бормоқда.</a:t>
            </a:r>
            <a:endParaRPr lang="ru-RU" sz="32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6" descr="File:Тоннель в Хабаровске.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87708" y="400555"/>
            <a:ext cx="2306070" cy="16988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43092" y="2117090"/>
            <a:ext cx="7848872" cy="4401205"/>
          </a:xfrm>
          <a:prstGeom prst="rect">
            <a:avLst/>
          </a:prstGeom>
          <a:solidFill>
            <a:srgbClr val="FFCCFF"/>
          </a:solidFill>
        </p:spPr>
        <p:txBody>
          <a:bodyPr wrap="square">
            <a:spAutoFit/>
          </a:bodyPr>
          <a:lstStyle/>
          <a:p>
            <a:pPr indent="361950" algn="just"/>
            <a:r>
              <a:rPr lang="uz-Cyrl-UZ" sz="2800" b="1" dirty="0">
                <a:latin typeface="Times New Roman" pitchFamily="18" charset="0"/>
                <a:cs typeface="Times New Roman" pitchFamily="18" charset="0"/>
              </a:rPr>
              <a:t>Бу тоннель Ўзбекистоннинг марказий қисмини Фарғона водийси вилоятлари билан ишончли боғлаш, </a:t>
            </a:r>
            <a:r>
              <a:rPr lang="uz-Cyrl-UZ" sz="2800" b="1" dirty="0">
                <a:solidFill>
                  <a:srgbClr val="0000CC"/>
                </a:solidFill>
                <a:latin typeface="Times New Roman" pitchFamily="18" charset="0"/>
                <a:cs typeface="Times New Roman" pitchFamily="18" charset="0"/>
              </a:rPr>
              <a:t>мамлакатимиз ҳудудида ягона темир йўл транспорт тизимини шакллантириш </a:t>
            </a:r>
            <a:r>
              <a:rPr lang="uz-Cyrl-UZ" sz="2800" b="1" dirty="0">
                <a:latin typeface="Times New Roman" pitchFamily="18" charset="0"/>
                <a:cs typeface="Times New Roman" pitchFamily="18" charset="0"/>
              </a:rPr>
              <a:t>бўйича ишларни якунига етказишда муҳим аҳамиятга эга.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Шу билан бирга, у </a:t>
            </a:r>
            <a:r>
              <a:rPr lang="uz-Cyrl-UZ" sz="2800" b="1" dirty="0">
                <a:solidFill>
                  <a:srgbClr val="0000CC"/>
                </a:solidFill>
                <a:latin typeface="Times New Roman" pitchFamily="18" charset="0"/>
                <a:cs typeface="Times New Roman" pitchFamily="18" charset="0"/>
              </a:rPr>
              <a:t>Европа қитъасини Осиё билан боғлайдиган трансмиллий транспорт йўлаги</a:t>
            </a:r>
            <a:r>
              <a:rPr lang="uz-Cyrl-UZ" sz="2800" b="1" dirty="0">
                <a:latin typeface="Times New Roman" pitchFamily="18" charset="0"/>
                <a:cs typeface="Times New Roman" pitchFamily="18" charset="0"/>
              </a:rPr>
              <a:t>нинг муҳим бўғини бўлиб хизмат қилади.</a:t>
            </a:r>
            <a:endParaRPr lang="ru-RU" sz="2800" b="1" dirty="0">
              <a:latin typeface="Times New Roman" pitchFamily="18" charset="0"/>
              <a:cs typeface="Times New Roman" pitchFamily="18" charset="0"/>
            </a:endParaRPr>
          </a:p>
        </p:txBody>
      </p:sp>
      <p:sp>
        <p:nvSpPr>
          <p:cNvPr id="3" name="Прямоугольник 2">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3314" name="Picture 2" descr="http://russos.ru/img/metro/plrev/mk-1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606" y="407154"/>
            <a:ext cx="2564904" cy="17099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320" name="Picture 8" descr="http://www.profi-forex.org/system/news/5/d/984fdc378a307677087c451b3055fe72.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6665"/>
          <a:stretch/>
        </p:blipFill>
        <p:spPr bwMode="auto">
          <a:xfrm>
            <a:off x="3291622" y="441510"/>
            <a:ext cx="2767836" cy="17322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1" y="692696"/>
            <a:ext cx="8064897" cy="2585323"/>
          </a:xfrm>
          <a:prstGeom prst="rect">
            <a:avLst/>
          </a:prstGeom>
        </p:spPr>
        <p:txBody>
          <a:bodyPr wrap="square">
            <a:spAutoFit/>
          </a:bodyPr>
          <a:lstStyle/>
          <a:p>
            <a:pPr algn="ctr"/>
            <a:r>
              <a:rPr lang="uz-Cyrl-UZ" sz="5400" b="1" dirty="0" smtClean="0">
                <a:solidFill>
                  <a:srgbClr val="003366"/>
                </a:solidFill>
                <a:latin typeface="Times New Roman" pitchFamily="18" charset="0"/>
                <a:cs typeface="Times New Roman" pitchFamily="18" charset="0"/>
              </a:rPr>
              <a:t>АЛОҚА ВА АХБОРОТЛАШТИРИШ РАВНАҚИ </a:t>
            </a:r>
            <a:endParaRPr lang="ru-RU" sz="5400" b="1" dirty="0">
              <a:solidFill>
                <a:srgbClr val="003366"/>
              </a:solidFill>
              <a:latin typeface="Times New Roman" pitchFamily="18" charset="0"/>
              <a:cs typeface="Times New Roman" pitchFamily="18" charset="0"/>
            </a:endParaRPr>
          </a:p>
        </p:txBody>
      </p:sp>
      <p:sp>
        <p:nvSpPr>
          <p:cNvPr id="3" name="Прямоугольник 2">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pic>
        <p:nvPicPr>
          <p:cNvPr id="14338" name="Picture 2" descr="http://club.cnews.ru/media/images/blog/orig_blog_83326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278018"/>
            <a:ext cx="4360192" cy="32701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0" name="Picture 4" descr="http://topwar.ru/uploads/posts/2013-10/1382525139_joint-vision-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7674" y="3140968"/>
            <a:ext cx="3946773" cy="34071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548680"/>
            <a:ext cx="8064896" cy="2554545"/>
          </a:xfrm>
          <a:prstGeom prst="rect">
            <a:avLst/>
          </a:prstGeom>
        </p:spPr>
        <p:txBody>
          <a:bodyPr wrap="square">
            <a:spAutoFit/>
          </a:bodyPr>
          <a:lstStyle/>
          <a:p>
            <a:pPr indent="361950" algn="just"/>
            <a:r>
              <a:rPr lang="uz-Cyrl-UZ" sz="3200" b="1" dirty="0">
                <a:latin typeface="Times New Roman" pitchFamily="18" charset="0"/>
                <a:cs typeface="Times New Roman" pitchFamily="18" charset="0"/>
              </a:rPr>
              <a:t>Ўтган йили иқтисодиётнинг барча тармоқларига ва кундалик ҳаётимизга ахборот-коммуникация технологияларини кенг жорий этиш масаласига ўта муҳим эътибор қаратилди. </a:t>
            </a:r>
            <a:r>
              <a:rPr lang="ru-RU" sz="3200" b="1" dirty="0" err="1">
                <a:latin typeface="Times New Roman" pitchFamily="18" charset="0"/>
                <a:cs typeface="Times New Roman" pitchFamily="18" charset="0"/>
              </a:rPr>
              <a:t>Хусусан</a:t>
            </a:r>
            <a:r>
              <a:rPr lang="ru-RU" sz="3200" b="1" dirty="0" smtClean="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4" name="Стрелка вправо 3"/>
          <p:cNvSpPr/>
          <p:nvPr/>
        </p:nvSpPr>
        <p:spPr>
          <a:xfrm>
            <a:off x="548496" y="2636912"/>
            <a:ext cx="8064896" cy="2304256"/>
          </a:xfrm>
          <a:prstGeom prst="rightArrow">
            <a:avLst>
              <a:gd name="adj1" fmla="val 61338"/>
              <a:gd name="adj2" fmla="val 7242"/>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800" b="1" dirty="0">
                <a:solidFill>
                  <a:srgbClr val="0000CC"/>
                </a:solidFill>
                <a:latin typeface="Times New Roman" pitchFamily="18" charset="0"/>
                <a:cs typeface="Times New Roman" pitchFamily="18" charset="0"/>
              </a:rPr>
              <a:t>«Шаҳарлараро коммутация марказларини янги авлод тармоқ технологиялари асосида модернизация қилиш ва кенгайтириш» (NGN</a:t>
            </a:r>
            <a:r>
              <a:rPr lang="uz-Cyrl-UZ" sz="2800" b="1" dirty="0" smtClean="0">
                <a:solidFill>
                  <a:srgbClr val="0000CC"/>
                </a:solidFill>
                <a:latin typeface="Times New Roman" pitchFamily="18" charset="0"/>
                <a:cs typeface="Times New Roman" pitchFamily="18" charset="0"/>
              </a:rPr>
              <a:t>),</a:t>
            </a:r>
            <a:endParaRPr lang="ru-RU" sz="2800" b="1" dirty="0">
              <a:solidFill>
                <a:srgbClr val="0000CC"/>
              </a:solidFill>
              <a:latin typeface="Times New Roman" pitchFamily="18" charset="0"/>
              <a:cs typeface="Times New Roman" pitchFamily="18" charset="0"/>
            </a:endParaRPr>
          </a:p>
        </p:txBody>
      </p:sp>
      <p:sp>
        <p:nvSpPr>
          <p:cNvPr id="5" name="Стрелка вправо 4"/>
          <p:cNvSpPr/>
          <p:nvPr/>
        </p:nvSpPr>
        <p:spPr>
          <a:xfrm>
            <a:off x="548496" y="4414674"/>
            <a:ext cx="8064896" cy="2182678"/>
          </a:xfrm>
          <a:prstGeom prst="rightArrow">
            <a:avLst>
              <a:gd name="adj1" fmla="val 67116"/>
              <a:gd name="adj2" fmla="val 8720"/>
            </a:avLst>
          </a:prstGeom>
          <a:solidFill>
            <a:srgbClr val="CC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800" b="1" dirty="0">
                <a:solidFill>
                  <a:srgbClr val="0000CC"/>
                </a:solidFill>
                <a:latin typeface="Times New Roman" pitchFamily="18" charset="0"/>
                <a:cs typeface="Times New Roman" pitchFamily="18" charset="0"/>
              </a:rPr>
              <a:t> «FTTx технологияси бўйича кенг қамровли форматда фойдаланиш имконини берадиган оптик тармоқларни ривожлантириш», </a:t>
            </a:r>
            <a:endParaRPr lang="ru-RU" sz="2800" b="1" dirty="0">
              <a:solidFill>
                <a:srgbClr val="0000CC"/>
              </a:solidFill>
              <a:latin typeface="Times New Roman" pitchFamily="18" charset="0"/>
              <a:cs typeface="Times New Roman" pitchFamily="18" charset="0"/>
            </a:endParaRPr>
          </a:p>
        </p:txBody>
      </p:sp>
      <p:sp>
        <p:nvSpPr>
          <p:cNvPr id="6" name="Прямоугольник 5">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8496" y="2492896"/>
            <a:ext cx="8064896" cy="4031873"/>
          </a:xfrm>
          <a:prstGeom prst="rect">
            <a:avLst/>
          </a:prstGeom>
        </p:spPr>
        <p:txBody>
          <a:bodyPr wrap="square">
            <a:spAutoFit/>
          </a:bodyPr>
          <a:lstStyle/>
          <a:p>
            <a:pPr algn="just"/>
            <a:r>
              <a:rPr lang="uz-Cyrl-UZ" sz="3200" b="1" dirty="0" smtClean="0">
                <a:latin typeface="Times New Roman" pitchFamily="18" charset="0"/>
                <a:cs typeface="Times New Roman" pitchFamily="18" charset="0"/>
              </a:rPr>
              <a:t>каби </a:t>
            </a:r>
            <a:r>
              <a:rPr lang="uz-Cyrl-UZ" sz="3200" b="1" dirty="0">
                <a:latin typeface="Times New Roman" pitchFamily="18" charset="0"/>
                <a:cs typeface="Times New Roman" pitchFamily="18" charset="0"/>
              </a:rPr>
              <a:t>ва бошқа йирик инвестиция лойиҳаларини амалга ошириш </a:t>
            </a:r>
            <a:r>
              <a:rPr lang="uz-Cyrl-UZ" sz="3200" b="1" dirty="0" smtClean="0">
                <a:latin typeface="Times New Roman" pitchFamily="18" charset="0"/>
                <a:cs typeface="Times New Roman" pitchFamily="18" charset="0"/>
              </a:rPr>
              <a:t>эътибор-имиз </a:t>
            </a:r>
            <a:r>
              <a:rPr lang="uz-Cyrl-UZ" sz="3200" b="1" dirty="0">
                <a:latin typeface="Times New Roman" pitchFamily="18" charset="0"/>
                <a:cs typeface="Times New Roman" pitchFamily="18" charset="0"/>
              </a:rPr>
              <a:t>марказида бўлди.</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Булар дунёнинг ривожланган </a:t>
            </a:r>
            <a:r>
              <a:rPr lang="uz-Cyrl-UZ" sz="3200" b="1" dirty="0" smtClean="0">
                <a:latin typeface="Times New Roman" pitchFamily="18" charset="0"/>
                <a:cs typeface="Times New Roman" pitchFamily="18" charset="0"/>
              </a:rPr>
              <a:t>мамла-катлари </a:t>
            </a:r>
            <a:r>
              <a:rPr lang="uz-Cyrl-UZ" sz="3200" b="1" dirty="0">
                <a:latin typeface="Times New Roman" pitchFamily="18" charset="0"/>
                <a:cs typeface="Times New Roman" pitchFamily="18" charset="0"/>
              </a:rPr>
              <a:t>қаторига қўшилиш, </a:t>
            </a:r>
            <a:r>
              <a:rPr lang="uz-Cyrl-UZ" sz="3200" b="1" dirty="0" smtClean="0">
                <a:latin typeface="Times New Roman" pitchFamily="18" charset="0"/>
                <a:cs typeface="Times New Roman" pitchFamily="18" charset="0"/>
              </a:rPr>
              <a:t>ишбилар-монлик </a:t>
            </a:r>
            <a:r>
              <a:rPr lang="uz-Cyrl-UZ" sz="3200" b="1" dirty="0">
                <a:latin typeface="Times New Roman" pitchFamily="18" charset="0"/>
                <a:cs typeface="Times New Roman" pitchFamily="18" charset="0"/>
              </a:rPr>
              <a:t>соҳасидаги алоқаларни </a:t>
            </a:r>
            <a:r>
              <a:rPr lang="uz-Cyrl-UZ" sz="3200" b="1" dirty="0" smtClean="0">
                <a:latin typeface="Times New Roman" pitchFamily="18" charset="0"/>
                <a:cs typeface="Times New Roman" pitchFamily="18" charset="0"/>
              </a:rPr>
              <a:t>кенгай-тириш </a:t>
            </a:r>
            <a:r>
              <a:rPr lang="uz-Cyrl-UZ" sz="3200" b="1" dirty="0">
                <a:latin typeface="Times New Roman" pitchFamily="18" charset="0"/>
                <a:cs typeface="Times New Roman" pitchFamily="18" charset="0"/>
              </a:rPr>
              <a:t>бўйича қўшимча имкониятлар яратади. </a:t>
            </a:r>
            <a:endParaRPr lang="ru-RU" sz="3200" b="1" dirty="0">
              <a:latin typeface="Times New Roman" pitchFamily="18" charset="0"/>
              <a:cs typeface="Times New Roman" pitchFamily="18" charset="0"/>
            </a:endParaRPr>
          </a:p>
        </p:txBody>
      </p:sp>
      <p:sp>
        <p:nvSpPr>
          <p:cNvPr id="4" name="Стрелка вправо 3"/>
          <p:cNvSpPr/>
          <p:nvPr/>
        </p:nvSpPr>
        <p:spPr>
          <a:xfrm>
            <a:off x="516964" y="332656"/>
            <a:ext cx="8199968" cy="2736304"/>
          </a:xfrm>
          <a:prstGeom prst="rightArrow">
            <a:avLst>
              <a:gd name="adj1" fmla="val 61338"/>
              <a:gd name="adj2" fmla="val 7242"/>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800" b="1" dirty="0">
                <a:solidFill>
                  <a:srgbClr val="0000CC"/>
                </a:solidFill>
                <a:latin typeface="Times New Roman" pitchFamily="18" charset="0"/>
                <a:cs typeface="Times New Roman" pitchFamily="18" charset="0"/>
              </a:rPr>
              <a:t>«Ўзбекистон Республикаси минтақаларида EVDO технологияларини жорий этиш орқали CDMA-450 мобиль тармоғини ривожлантириш»</a:t>
            </a:r>
            <a:endParaRPr lang="ru-RU" sz="2800" b="1" dirty="0">
              <a:solidFill>
                <a:srgbClr val="0000CC"/>
              </a:solidFill>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563196"/>
            <a:ext cx="8208912" cy="1569660"/>
          </a:xfrm>
          <a:prstGeom prst="rect">
            <a:avLst/>
          </a:prstGeom>
        </p:spPr>
        <p:txBody>
          <a:bodyPr wrap="square">
            <a:spAutoFit/>
          </a:bodyPr>
          <a:lstStyle/>
          <a:p>
            <a:pPr algn="ctr"/>
            <a:r>
              <a:rPr lang="uz-Cyrl-UZ" sz="4800" b="1" dirty="0" smtClean="0">
                <a:solidFill>
                  <a:srgbClr val="0000CC"/>
                </a:solidFill>
                <a:latin typeface="Times New Roman" pitchFamily="18" charset="0"/>
                <a:cs typeface="Times New Roman" pitchFamily="18" charset="0"/>
              </a:rPr>
              <a:t>САВДО ВА ҲИСОБОТЛАР – ЭЛЕКТРОН ШАКЛДА</a:t>
            </a:r>
            <a:endParaRPr lang="ru-RU" sz="4800" b="1" dirty="0">
              <a:solidFill>
                <a:srgbClr val="0000CC"/>
              </a:solidFill>
              <a:latin typeface="Times New Roman" pitchFamily="18" charset="0"/>
              <a:cs typeface="Times New Roman" pitchFamily="18" charset="0"/>
            </a:endParaRPr>
          </a:p>
        </p:txBody>
      </p:sp>
      <p:pic>
        <p:nvPicPr>
          <p:cNvPr id="15362" name="Picture 2" descr="https://encrypted-tbn0.gstatic.com/images?q=tbn:ANd9GcSGSsJj9ln9XiXq_S6yjAQjF5zvEddqf533G7fY5AWtNA3w9ilXLYBqMq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121052"/>
            <a:ext cx="7935278" cy="429285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548680"/>
            <a:ext cx="9144000" cy="6001643"/>
          </a:xfrm>
          <a:prstGeom prst="rect">
            <a:avLst/>
          </a:prstGeom>
          <a:solidFill>
            <a:schemeClr val="bg1"/>
          </a:solidFill>
        </p:spPr>
        <p:txBody>
          <a:bodyPr wrap="square">
            <a:spAutoFit/>
          </a:bodyPr>
          <a:lstStyle/>
          <a:p>
            <a:pPr indent="361950" algn="just"/>
            <a:r>
              <a:rPr lang="uz-Cyrl-UZ" sz="3200" b="1" dirty="0">
                <a:latin typeface="Times New Roman" pitchFamily="18" charset="0"/>
                <a:cs typeface="Times New Roman" pitchFamily="18" charset="0"/>
              </a:rPr>
              <a:t>Бугунги кунда тадбиркорлик </a:t>
            </a:r>
            <a:r>
              <a:rPr lang="uz-Cyrl-UZ" sz="3200" b="1" dirty="0" smtClean="0">
                <a:latin typeface="Times New Roman" pitchFamily="18" charset="0"/>
                <a:cs typeface="Times New Roman" pitchFamily="18" charset="0"/>
              </a:rPr>
              <a:t>субъектла-рининг </a:t>
            </a:r>
            <a:r>
              <a:rPr lang="uz-Cyrl-UZ" sz="3200" b="1" dirty="0">
                <a:solidFill>
                  <a:srgbClr val="C00000"/>
                </a:solidFill>
                <a:latin typeface="Times New Roman" pitchFamily="18" charset="0"/>
                <a:cs typeface="Times New Roman" pitchFamily="18" charset="0"/>
              </a:rPr>
              <a:t>89 фоиздан ортиғи </a:t>
            </a:r>
            <a:r>
              <a:rPr lang="uz-Cyrl-UZ" sz="3200" b="1" dirty="0">
                <a:latin typeface="Times New Roman" pitchFamily="18" charset="0"/>
                <a:cs typeface="Times New Roman" pitchFamily="18" charset="0"/>
              </a:rPr>
              <a:t>солиқ </a:t>
            </a:r>
            <a:r>
              <a:rPr lang="uz-Cyrl-UZ" sz="3200" b="1" dirty="0" smtClean="0">
                <a:latin typeface="Times New Roman" pitchFamily="18" charset="0"/>
                <a:cs typeface="Times New Roman" pitchFamily="18" charset="0"/>
              </a:rPr>
              <a:t>ҳисобот-ларини</a:t>
            </a:r>
            <a:r>
              <a:rPr lang="uz-Cyrl-UZ" sz="3200" b="1" dirty="0">
                <a:latin typeface="Times New Roman" pitchFamily="18" charset="0"/>
                <a:cs typeface="Times New Roman" pitchFamily="18" charset="0"/>
              </a:rPr>
              <a:t>, қарийб </a:t>
            </a:r>
            <a:r>
              <a:rPr lang="uz-Cyrl-UZ" sz="3200" b="1" dirty="0">
                <a:solidFill>
                  <a:srgbClr val="C00000"/>
                </a:solidFill>
                <a:latin typeface="Times New Roman" pitchFamily="18" charset="0"/>
                <a:cs typeface="Times New Roman" pitchFamily="18" charset="0"/>
              </a:rPr>
              <a:t>86 фоизи </a:t>
            </a:r>
            <a:r>
              <a:rPr lang="uz-Cyrl-UZ" sz="3200" b="1" dirty="0">
                <a:latin typeface="Times New Roman" pitchFamily="18" charset="0"/>
                <a:cs typeface="Times New Roman" pitchFamily="18" charset="0"/>
              </a:rPr>
              <a:t>статистик </a:t>
            </a:r>
            <a:r>
              <a:rPr lang="uz-Cyrl-UZ" sz="3200" b="1" dirty="0" smtClean="0">
                <a:latin typeface="Times New Roman" pitchFamily="18" charset="0"/>
                <a:cs typeface="Times New Roman" pitchFamily="18" charset="0"/>
              </a:rPr>
              <a:t>ҳисобот-ларни </a:t>
            </a:r>
            <a:r>
              <a:rPr lang="uz-Cyrl-UZ" sz="3200" b="1" dirty="0">
                <a:latin typeface="Times New Roman" pitchFamily="18" charset="0"/>
                <a:cs typeface="Times New Roman" pitchFamily="18" charset="0"/>
              </a:rPr>
              <a:t>электрон шаклда топширмоқда.</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2011 йилда биржада савдо </a:t>
            </a:r>
            <a:r>
              <a:rPr lang="uz-Cyrl-UZ" sz="3200" b="1" dirty="0" smtClean="0">
                <a:latin typeface="Times New Roman" pitchFamily="18" charset="0"/>
                <a:cs typeface="Times New Roman" pitchFamily="18" charset="0"/>
              </a:rPr>
              <a:t>иштирокчи-ларининг </a:t>
            </a:r>
            <a:r>
              <a:rPr lang="uz-Cyrl-UZ" sz="3200" b="1" dirty="0">
                <a:latin typeface="Times New Roman" pitchFamily="18" charset="0"/>
                <a:cs typeface="Times New Roman" pitchFamily="18" charset="0"/>
              </a:rPr>
              <a:t>юқори даражадаги рақобатини ва тенг иштирокини таъминлайдиган, электрон савдо тизими жорий этилди.</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2013 йилда электрон савдолардаги давлат харидлари ҳажми </a:t>
            </a:r>
            <a:r>
              <a:rPr lang="uz-Cyrl-UZ" sz="3200" b="1" dirty="0">
                <a:solidFill>
                  <a:srgbClr val="C00000"/>
                </a:solidFill>
                <a:latin typeface="Times New Roman" pitchFamily="18" charset="0"/>
                <a:cs typeface="Times New Roman" pitchFamily="18" charset="0"/>
              </a:rPr>
              <a:t>417 миллиард сўмни </a:t>
            </a:r>
            <a:r>
              <a:rPr lang="uz-Cyrl-UZ" sz="3200" b="1" dirty="0">
                <a:latin typeface="Times New Roman" pitchFamily="18" charset="0"/>
                <a:cs typeface="Times New Roman" pitchFamily="18" charset="0"/>
              </a:rPr>
              <a:t>ташкил этди ва савдо якунлари бўйича </a:t>
            </a:r>
            <a:r>
              <a:rPr lang="uz-Cyrl-UZ" sz="3200" b="1" dirty="0">
                <a:solidFill>
                  <a:srgbClr val="C00000"/>
                </a:solidFill>
                <a:latin typeface="Times New Roman" pitchFamily="18" charset="0"/>
                <a:cs typeface="Times New Roman" pitchFamily="18" charset="0"/>
              </a:rPr>
              <a:t>83 миллиард сўмлик </a:t>
            </a:r>
            <a:r>
              <a:rPr lang="uz-Cyrl-UZ" sz="3200" b="1" dirty="0">
                <a:latin typeface="Times New Roman" pitchFamily="18" charset="0"/>
                <a:cs typeface="Times New Roman" pitchFamily="18" charset="0"/>
              </a:rPr>
              <a:t>бюджет маблағлари тежаб қолинди. </a:t>
            </a:r>
            <a:endParaRPr lang="ru-RU" sz="32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764704"/>
            <a:ext cx="7848872" cy="1754326"/>
          </a:xfrm>
          <a:prstGeom prst="rect">
            <a:avLst/>
          </a:prstGeom>
        </p:spPr>
        <p:txBody>
          <a:bodyPr wrap="square">
            <a:spAutoFit/>
          </a:bodyPr>
          <a:lstStyle/>
          <a:p>
            <a:pPr algn="ctr"/>
            <a:r>
              <a:rPr lang="uz-Cyrl-UZ" sz="5400" b="1" dirty="0" smtClean="0">
                <a:latin typeface="Times New Roman" pitchFamily="18" charset="0"/>
                <a:cs typeface="Times New Roman" pitchFamily="18" charset="0"/>
              </a:rPr>
              <a:t>ВОСИТАЧИЛИК ҲАҚИ ОЛИНМАЙДИ</a:t>
            </a:r>
            <a:endParaRPr lang="ru-RU" sz="5400" b="1" dirty="0">
              <a:latin typeface="Times New Roman" pitchFamily="18" charset="0"/>
              <a:cs typeface="Times New Roman" pitchFamily="18" charset="0"/>
            </a:endParaRPr>
          </a:p>
        </p:txBody>
      </p:sp>
      <p:pic>
        <p:nvPicPr>
          <p:cNvPr id="16388" name="Picture 4" descr="http://seoprofy.net/wp-content/2010/09/internet-magazin.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076" y="2367447"/>
            <a:ext cx="4036920" cy="4036920"/>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https://encrypted-tbn0.gstatic.com/images?q=tbn:ANd9GcS33RSl1BVrsp4PrjmzIfhUJrwnrgvFs7ty9QLKR8HcPt7yVql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3342" y="2536132"/>
            <a:ext cx="4651106" cy="377318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620688"/>
            <a:ext cx="9144000" cy="6001643"/>
          </a:xfrm>
          <a:prstGeom prst="rect">
            <a:avLst/>
          </a:prstGeom>
          <a:solidFill>
            <a:schemeClr val="bg1"/>
          </a:solidFill>
        </p:spPr>
        <p:txBody>
          <a:bodyPr wrap="square">
            <a:spAutoFit/>
          </a:bodyPr>
          <a:lstStyle/>
          <a:p>
            <a:pPr indent="441325" algn="just"/>
            <a:r>
              <a:rPr lang="uz-Cyrl-UZ" sz="3200" b="1" dirty="0">
                <a:latin typeface="Times New Roman" pitchFamily="18" charset="0"/>
                <a:cs typeface="Times New Roman" pitchFamily="18" charset="0"/>
              </a:rPr>
              <a:t>Бунда давлат харидлари доирасида сотувга қўйилган товар ва хизматларнинг </a:t>
            </a:r>
            <a:r>
              <a:rPr lang="uz-Cyrl-UZ" sz="3200" b="1" dirty="0">
                <a:solidFill>
                  <a:srgbClr val="C00000"/>
                </a:solidFill>
                <a:latin typeface="Times New Roman" pitchFamily="18" charset="0"/>
                <a:cs typeface="Times New Roman" pitchFamily="18" charset="0"/>
              </a:rPr>
              <a:t>83 фоиздан </a:t>
            </a:r>
            <a:r>
              <a:rPr lang="uz-Cyrl-UZ" sz="3200" b="1" dirty="0">
                <a:latin typeface="Times New Roman" pitchFamily="18" charset="0"/>
                <a:cs typeface="Times New Roman" pitchFamily="18" charset="0"/>
              </a:rPr>
              <a:t>зиёди кичик бизнес субъектлари томонидан амалга оширилганини алоҳида қайд этиш керак.</a:t>
            </a:r>
            <a:endParaRPr lang="ru-RU" sz="3200" b="1" dirty="0">
              <a:latin typeface="Times New Roman" pitchFamily="18" charset="0"/>
              <a:cs typeface="Times New Roman" pitchFamily="18" charset="0"/>
            </a:endParaRPr>
          </a:p>
          <a:p>
            <a:pPr indent="441325" algn="just"/>
            <a:r>
              <a:rPr lang="uz-Cyrl-UZ" sz="3200" b="1" dirty="0">
                <a:latin typeface="Times New Roman" pitchFamily="18" charset="0"/>
                <a:cs typeface="Times New Roman" pitchFamily="18" charset="0"/>
              </a:rPr>
              <a:t>Бундан ташқари, товар ва хизматлар учун тўловларни, банкдаги ҳисобрақамлари ва пластик карточкалардан фойдаланган ҳолда, Интернет тармоғи ва мобиль телефон орқали, аҳолидан қўшимча воситачилик ҳақини олмасдан амалга ошириш тизими жорий этилди.</a:t>
            </a:r>
            <a:endParaRPr lang="ru-RU" sz="32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548680"/>
            <a:ext cx="8064896" cy="1077218"/>
          </a:xfrm>
          <a:prstGeom prst="rect">
            <a:avLst/>
          </a:prstGeom>
        </p:spPr>
        <p:txBody>
          <a:bodyPr wrap="square">
            <a:spAutoFit/>
          </a:bodyPr>
          <a:lstStyle/>
          <a:p>
            <a:pPr algn="ctr"/>
            <a:r>
              <a:rPr lang="uz-Cyrl-UZ" sz="3200" b="1" dirty="0" smtClean="0">
                <a:solidFill>
                  <a:srgbClr val="0000CC"/>
                </a:solidFill>
                <a:latin typeface="Times New Roman" pitchFamily="18" charset="0"/>
                <a:cs typeface="Times New Roman" pitchFamily="18" charset="0"/>
              </a:rPr>
              <a:t>ЯНГИ ИШ ЎРИНЛАРИ ТАШКИЛ ЭТИШ, БАНДЛИКНИ ТАЪМИНЛАШ</a:t>
            </a:r>
            <a:endParaRPr lang="ru-RU" sz="3200" b="1" dirty="0">
              <a:solidFill>
                <a:srgbClr val="0000CC"/>
              </a:solidFill>
              <a:latin typeface="Times New Roman" pitchFamily="18" charset="0"/>
              <a:cs typeface="Times New Roman" pitchFamily="18" charset="0"/>
            </a:endParaRPr>
          </a:p>
        </p:txBody>
      </p:sp>
      <p:sp>
        <p:nvSpPr>
          <p:cNvPr id="4" name="Прямоугольник 3"/>
          <p:cNvSpPr/>
          <p:nvPr/>
        </p:nvSpPr>
        <p:spPr>
          <a:xfrm>
            <a:off x="467544" y="1556792"/>
            <a:ext cx="8208912" cy="5016758"/>
          </a:xfrm>
          <a:prstGeom prst="rect">
            <a:avLst/>
          </a:prstGeom>
          <a:ln>
            <a:solidFill>
              <a:srgbClr val="0000CC"/>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indent="361950" algn="just"/>
            <a:r>
              <a:rPr lang="uz-Cyrl-UZ" sz="2000" dirty="0"/>
              <a:t> </a:t>
            </a:r>
            <a:r>
              <a:rPr lang="uz-Cyrl-UZ" sz="3200" b="1" dirty="0">
                <a:latin typeface="Times New Roman" pitchFamily="18" charset="0"/>
                <a:cs typeface="Times New Roman" pitchFamily="18" charset="0"/>
              </a:rPr>
              <a:t>2013 йилда қарийб </a:t>
            </a:r>
            <a:r>
              <a:rPr lang="uz-Cyrl-UZ" sz="3200" b="1" dirty="0">
                <a:solidFill>
                  <a:srgbClr val="0000CC"/>
                </a:solidFill>
                <a:latin typeface="Times New Roman" pitchFamily="18" charset="0"/>
                <a:cs typeface="Times New Roman" pitchFamily="18" charset="0"/>
              </a:rPr>
              <a:t>970 минг киши</a:t>
            </a:r>
            <a:r>
              <a:rPr lang="uz-Cyrl-UZ" sz="3200" b="1" dirty="0">
                <a:latin typeface="Times New Roman" pitchFamily="18" charset="0"/>
                <a:cs typeface="Times New Roman" pitchFamily="18" charset="0"/>
              </a:rPr>
              <a:t> иш билан таъминланди.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Бу иш ўринларининг </a:t>
            </a:r>
            <a:r>
              <a:rPr lang="uz-Cyrl-UZ" sz="3200" b="1" dirty="0">
                <a:solidFill>
                  <a:srgbClr val="0000CC"/>
                </a:solidFill>
                <a:latin typeface="Times New Roman" pitchFamily="18" charset="0"/>
                <a:cs typeface="Times New Roman" pitchFamily="18" charset="0"/>
              </a:rPr>
              <a:t>60,3 фоиздан ортиғи </a:t>
            </a:r>
            <a:r>
              <a:rPr lang="uz-Cyrl-UZ" sz="3200" b="1" dirty="0">
                <a:latin typeface="Times New Roman" pitchFamily="18" charset="0"/>
                <a:cs typeface="Times New Roman" pitchFamily="18" charset="0"/>
              </a:rPr>
              <a:t>қишлоқ жойларда яратилди.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Кичик корхоналар, микрофирмалар ва якка тартибдаги тадбиркорликни </a:t>
            </a:r>
            <a:r>
              <a:rPr lang="uz-Cyrl-UZ" sz="3200" b="1" dirty="0" smtClean="0">
                <a:latin typeface="Times New Roman" pitchFamily="18" charset="0"/>
                <a:cs typeface="Times New Roman" pitchFamily="18" charset="0"/>
              </a:rPr>
              <a:t>ривож-лантириш </a:t>
            </a:r>
            <a:r>
              <a:rPr lang="uz-Cyrl-UZ" sz="3200" b="1" dirty="0">
                <a:latin typeface="Times New Roman" pitchFamily="18" charset="0"/>
                <a:cs typeface="Times New Roman" pitchFamily="18" charset="0"/>
              </a:rPr>
              <a:t>эвазига </a:t>
            </a:r>
            <a:r>
              <a:rPr lang="uz-Cyrl-UZ" sz="3200" b="1" dirty="0">
                <a:solidFill>
                  <a:srgbClr val="0000CC"/>
                </a:solidFill>
                <a:latin typeface="Times New Roman" pitchFamily="18" charset="0"/>
                <a:cs typeface="Times New Roman" pitchFamily="18" charset="0"/>
              </a:rPr>
              <a:t>480 мингдан ортиқ</a:t>
            </a:r>
            <a:r>
              <a:rPr lang="uz-Cyrl-UZ" sz="3200" b="1" dirty="0">
                <a:latin typeface="Times New Roman" pitchFamily="18" charset="0"/>
                <a:cs typeface="Times New Roman" pitchFamily="18" charset="0"/>
              </a:rPr>
              <a:t>,</a:t>
            </a:r>
            <a:endParaRPr lang="ru-RU" sz="3200" b="1" dirty="0">
              <a:latin typeface="Times New Roman" pitchFamily="18" charset="0"/>
              <a:cs typeface="Times New Roman" pitchFamily="18" charset="0"/>
            </a:endParaRPr>
          </a:p>
          <a:p>
            <a:pPr indent="361950" algn="just"/>
            <a:r>
              <a:rPr lang="uz-Cyrl-UZ" sz="3200" b="1" dirty="0" smtClean="0">
                <a:latin typeface="Times New Roman" pitchFamily="18" charset="0"/>
                <a:cs typeface="Times New Roman" pitchFamily="18" charset="0"/>
              </a:rPr>
              <a:t>касаначиликни кенгайтириш ҳисобидан эса </a:t>
            </a:r>
            <a:r>
              <a:rPr lang="uz-Cyrl-UZ" sz="3200" b="1" dirty="0" smtClean="0">
                <a:solidFill>
                  <a:srgbClr val="0000CC"/>
                </a:solidFill>
                <a:latin typeface="Times New Roman" pitchFamily="18" charset="0"/>
                <a:cs typeface="Times New Roman" pitchFamily="18" charset="0"/>
              </a:rPr>
              <a:t>210 мингдан зиёд </a:t>
            </a:r>
            <a:r>
              <a:rPr lang="uz-Cyrl-UZ" sz="3200" b="1" dirty="0" smtClean="0">
                <a:latin typeface="Times New Roman" pitchFamily="18" charset="0"/>
                <a:cs typeface="Times New Roman" pitchFamily="18" charset="0"/>
              </a:rPr>
              <a:t>иш ўрни ташкил этилди.</a:t>
            </a:r>
            <a:endParaRPr lang="ru-RU" sz="32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860519"/>
            <a:ext cx="8064896" cy="1200329"/>
          </a:xfrm>
          <a:prstGeom prst="rect">
            <a:avLst/>
          </a:prstGeom>
        </p:spPr>
        <p:txBody>
          <a:bodyPr wrap="square">
            <a:spAutoFit/>
          </a:bodyPr>
          <a:lstStyle/>
          <a:p>
            <a:pPr algn="ctr"/>
            <a:r>
              <a:rPr lang="uz-Cyrl-UZ" sz="3600" b="1" dirty="0" smtClean="0">
                <a:solidFill>
                  <a:srgbClr val="C00000"/>
                </a:solidFill>
                <a:latin typeface="Times New Roman" pitchFamily="18" charset="0"/>
                <a:cs typeface="Times New Roman" pitchFamily="18" charset="0"/>
              </a:rPr>
              <a:t>КОЛЛЕЖ БИТИРУВЧИЛАРИНИ ИШ БИЛАН ТАЪМИНЛАШ</a:t>
            </a:r>
            <a:endParaRPr lang="ru-RU" sz="3600" b="1" dirty="0">
              <a:solidFill>
                <a:srgbClr val="C00000"/>
              </a:solidFill>
              <a:latin typeface="Times New Roman" pitchFamily="18" charset="0"/>
              <a:cs typeface="Times New Roman" pitchFamily="18" charset="0"/>
            </a:endParaRPr>
          </a:p>
        </p:txBody>
      </p:sp>
      <p:sp>
        <p:nvSpPr>
          <p:cNvPr id="4" name="Прямоугольник 3"/>
          <p:cNvSpPr/>
          <p:nvPr/>
        </p:nvSpPr>
        <p:spPr>
          <a:xfrm>
            <a:off x="539552" y="2277447"/>
            <a:ext cx="8064896" cy="4031873"/>
          </a:xfrm>
          <a:prstGeom prst="rect">
            <a:avLst/>
          </a:prstGeom>
        </p:spPr>
        <p:txBody>
          <a:bodyPr wrap="square">
            <a:spAutoFit/>
          </a:bodyPr>
          <a:lstStyle/>
          <a:p>
            <a:pPr indent="361950" algn="just"/>
            <a:r>
              <a:rPr lang="uz-Cyrl-UZ" sz="3200" b="1" dirty="0">
                <a:latin typeface="Times New Roman" pitchFamily="18" charset="0"/>
                <a:cs typeface="Times New Roman" pitchFamily="18" charset="0"/>
              </a:rPr>
              <a:t>Коллежларнинг </a:t>
            </a:r>
            <a:r>
              <a:rPr lang="uz-Cyrl-UZ" sz="3200" b="1" dirty="0">
                <a:solidFill>
                  <a:srgbClr val="0000CC"/>
                </a:solidFill>
                <a:latin typeface="Times New Roman" pitchFamily="18" charset="0"/>
                <a:cs typeface="Times New Roman" pitchFamily="18" charset="0"/>
              </a:rPr>
              <a:t>500 минг нафардан ортиқ </a:t>
            </a:r>
            <a:r>
              <a:rPr lang="uz-Cyrl-UZ" sz="3200" b="1" dirty="0">
                <a:latin typeface="Times New Roman" pitchFamily="18" charset="0"/>
                <a:cs typeface="Times New Roman" pitchFamily="18" charset="0"/>
              </a:rPr>
              <a:t>битирувчиси иш билан </a:t>
            </a:r>
            <a:r>
              <a:rPr lang="uz-Cyrl-UZ" sz="3200" b="1" dirty="0" smtClean="0">
                <a:latin typeface="Times New Roman" pitchFamily="18" charset="0"/>
                <a:cs typeface="Times New Roman" pitchFamily="18" charset="0"/>
              </a:rPr>
              <a:t>таъмин-ланди</a:t>
            </a:r>
            <a:r>
              <a:rPr lang="uz-Cyrl-UZ" sz="3200" b="1" dirty="0">
                <a:latin typeface="Times New Roman" pitchFamily="18" charset="0"/>
                <a:cs typeface="Times New Roman" pitchFamily="18" charset="0"/>
              </a:rPr>
              <a:t>.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Ўз хусусий ишини очиб, бизнес билан шуғулланишга қарор қилган коллеж битирувчиларига </a:t>
            </a:r>
            <a:r>
              <a:rPr lang="uz-Cyrl-UZ" sz="3200" b="1" dirty="0">
                <a:solidFill>
                  <a:srgbClr val="0000CC"/>
                </a:solidFill>
                <a:latin typeface="Times New Roman" pitchFamily="18" charset="0"/>
                <a:cs typeface="Times New Roman" pitchFamily="18" charset="0"/>
              </a:rPr>
              <a:t>140 миллиард сўмдан зиёд </a:t>
            </a:r>
            <a:r>
              <a:rPr lang="uz-Cyrl-UZ" sz="3200" b="1" dirty="0">
                <a:latin typeface="Times New Roman" pitchFamily="18" charset="0"/>
                <a:cs typeface="Times New Roman" pitchFamily="18" charset="0"/>
              </a:rPr>
              <a:t>имтиёзли микрокредитлар </a:t>
            </a:r>
            <a:r>
              <a:rPr lang="uz-Cyrl-UZ" sz="3200" b="1" dirty="0" smtClean="0">
                <a:latin typeface="Times New Roman" pitchFamily="18" charset="0"/>
                <a:cs typeface="Times New Roman" pitchFamily="18" charset="0"/>
              </a:rPr>
              <a:t>ажра-тилди</a:t>
            </a:r>
            <a:r>
              <a:rPr lang="uz-Cyrl-UZ" sz="3200" b="1" dirty="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Админ\Pictures\уй-жойга\images (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94139"/>
            <a:ext cx="8058153" cy="604897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39551" y="4947990"/>
            <a:ext cx="8058153" cy="1569660"/>
          </a:xfrm>
          <a:prstGeom prst="rect">
            <a:avLst/>
          </a:prstGeom>
          <a:solidFill>
            <a:schemeClr val="bg1"/>
          </a:solidFill>
        </p:spPr>
        <p:txBody>
          <a:bodyPr wrap="square">
            <a:spAutoFit/>
          </a:bodyPr>
          <a:lstStyle/>
          <a:p>
            <a:pPr algn="ctr"/>
            <a:r>
              <a:rPr lang="uz-Cyrl-UZ" sz="3200" b="1" dirty="0" smtClean="0">
                <a:solidFill>
                  <a:srgbClr val="0000CC"/>
                </a:solidFill>
                <a:latin typeface="Times New Roman" pitchFamily="18" charset="0"/>
                <a:cs typeface="Times New Roman" pitchFamily="18" charset="0"/>
              </a:rPr>
              <a:t>ҚИШЛОҚЛАР ЖАМОЛИНИ ОЧАЁТГАН ЯНГИ УЙ-ЖОЙЛАР ҚУРИШ </a:t>
            </a:r>
            <a:endParaRPr lang="ru-RU" sz="3200" b="1" dirty="0">
              <a:solidFill>
                <a:srgbClr val="0000CC"/>
              </a:solidFill>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5794" y="620688"/>
            <a:ext cx="7992888" cy="6001643"/>
          </a:xfrm>
          <a:prstGeom prst="rect">
            <a:avLst/>
          </a:prstGeom>
        </p:spPr>
        <p:txBody>
          <a:bodyPr wrap="square">
            <a:spAutoFit/>
          </a:bodyPr>
          <a:lstStyle/>
          <a:p>
            <a:pPr indent="361950" algn="just"/>
            <a:r>
              <a:rPr lang="uz-Cyrl-UZ" sz="3200" b="1" dirty="0">
                <a:latin typeface="Times New Roman" pitchFamily="18" charset="0"/>
                <a:cs typeface="Times New Roman" pitchFamily="18" charset="0"/>
              </a:rPr>
              <a:t>2009 йилдан бошлаб мамлакатимизнинг </a:t>
            </a:r>
            <a:r>
              <a:rPr lang="uz-Cyrl-UZ" sz="3200" b="1" dirty="0">
                <a:solidFill>
                  <a:srgbClr val="7030A0"/>
                </a:solidFill>
                <a:latin typeface="Times New Roman" pitchFamily="18" charset="0"/>
                <a:cs typeface="Times New Roman" pitchFamily="18" charset="0"/>
              </a:rPr>
              <a:t>159 та </a:t>
            </a:r>
            <a:r>
              <a:rPr lang="uz-Cyrl-UZ" sz="3200" b="1" dirty="0">
                <a:latin typeface="Times New Roman" pitchFamily="18" charset="0"/>
                <a:cs typeface="Times New Roman" pitchFamily="18" charset="0"/>
              </a:rPr>
              <a:t>қишлоқ туманида намунавий лойиҳалар асосида </a:t>
            </a:r>
            <a:r>
              <a:rPr lang="uz-Cyrl-UZ" sz="3200" b="1" dirty="0">
                <a:solidFill>
                  <a:srgbClr val="7030A0"/>
                </a:solidFill>
                <a:latin typeface="Times New Roman" pitchFamily="18" charset="0"/>
                <a:cs typeface="Times New Roman" pitchFamily="18" charset="0"/>
              </a:rPr>
              <a:t>900 дан ортиқ </a:t>
            </a:r>
            <a:r>
              <a:rPr lang="uz-Cyrl-UZ" sz="3200" b="1" dirty="0">
                <a:latin typeface="Times New Roman" pitchFamily="18" charset="0"/>
                <a:cs typeface="Times New Roman" pitchFamily="18" charset="0"/>
              </a:rPr>
              <a:t>янги уй-жой массивлари барпо этилди, </a:t>
            </a:r>
            <a:endParaRPr lang="ru-RU" sz="3200" b="1" dirty="0">
              <a:latin typeface="Times New Roman" pitchFamily="18" charset="0"/>
              <a:cs typeface="Times New Roman" pitchFamily="18" charset="0"/>
            </a:endParaRPr>
          </a:p>
          <a:p>
            <a:pPr indent="361950" algn="just"/>
            <a:r>
              <a:rPr lang="ru-RU" sz="3200" b="1" dirty="0" err="1">
                <a:latin typeface="Times New Roman" pitchFamily="18" charset="0"/>
                <a:cs typeface="Times New Roman" pitchFamily="18" charset="0"/>
              </a:rPr>
              <a:t>умумий</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майдони</a:t>
            </a:r>
            <a:r>
              <a:rPr lang="ru-RU" sz="3200" b="1" dirty="0">
                <a:latin typeface="Times New Roman" pitchFamily="18" charset="0"/>
                <a:cs typeface="Times New Roman" pitchFamily="18" charset="0"/>
              </a:rPr>
              <a:t> </a:t>
            </a:r>
            <a:r>
              <a:rPr lang="ru-RU" sz="3200" b="1" dirty="0">
                <a:solidFill>
                  <a:srgbClr val="7030A0"/>
                </a:solidFill>
                <a:latin typeface="Times New Roman" pitchFamily="18" charset="0"/>
                <a:cs typeface="Times New Roman" pitchFamily="18" charset="0"/>
              </a:rPr>
              <a:t>4 миллион 500 </a:t>
            </a:r>
            <a:r>
              <a:rPr lang="ru-RU" sz="3200" b="1" dirty="0" err="1">
                <a:solidFill>
                  <a:srgbClr val="7030A0"/>
                </a:solidFill>
                <a:latin typeface="Times New Roman" pitchFamily="18" charset="0"/>
                <a:cs typeface="Times New Roman" pitchFamily="18" charset="0"/>
              </a:rPr>
              <a:t>минг</a:t>
            </a:r>
            <a:r>
              <a:rPr lang="ru-RU" sz="3200" b="1" dirty="0">
                <a:solidFill>
                  <a:srgbClr val="7030A0"/>
                </a:solidFill>
                <a:latin typeface="Times New Roman" pitchFamily="18" charset="0"/>
                <a:cs typeface="Times New Roman" pitchFamily="18" charset="0"/>
              </a:rPr>
              <a:t> </a:t>
            </a:r>
            <a:r>
              <a:rPr lang="ru-RU" sz="3200" b="1" dirty="0">
                <a:latin typeface="Times New Roman" pitchFamily="18" charset="0"/>
                <a:cs typeface="Times New Roman" pitchFamily="18" charset="0"/>
              </a:rPr>
              <a:t>квадрат метр </a:t>
            </a:r>
            <a:r>
              <a:rPr lang="ru-RU" sz="3200" b="1" dirty="0" err="1">
                <a:latin typeface="Times New Roman" pitchFamily="18" charset="0"/>
                <a:cs typeface="Times New Roman" pitchFamily="18" charset="0"/>
              </a:rPr>
              <a:t>бўлган</a:t>
            </a:r>
            <a:r>
              <a:rPr lang="ru-RU" sz="3200" b="1" dirty="0">
                <a:latin typeface="Times New Roman" pitchFamily="18" charset="0"/>
                <a:cs typeface="Times New Roman" pitchFamily="18" charset="0"/>
              </a:rPr>
              <a:t> </a:t>
            </a:r>
            <a:r>
              <a:rPr lang="ru-RU" sz="3200" b="1" dirty="0">
                <a:solidFill>
                  <a:srgbClr val="7030A0"/>
                </a:solidFill>
                <a:latin typeface="Times New Roman" pitchFamily="18" charset="0"/>
                <a:cs typeface="Times New Roman" pitchFamily="18" charset="0"/>
              </a:rPr>
              <a:t>33 </a:t>
            </a:r>
            <a:r>
              <a:rPr lang="ru-RU" sz="3200" b="1" dirty="0" err="1">
                <a:solidFill>
                  <a:srgbClr val="7030A0"/>
                </a:solidFill>
                <a:latin typeface="Times New Roman" pitchFamily="18" charset="0"/>
                <a:cs typeface="Times New Roman" pitchFamily="18" charset="0"/>
              </a:rPr>
              <a:t>минг</a:t>
            </a:r>
            <a:r>
              <a:rPr lang="ru-RU" sz="3200" b="1" dirty="0">
                <a:solidFill>
                  <a:srgbClr val="7030A0"/>
                </a:solidFill>
                <a:latin typeface="Times New Roman" pitchFamily="18" charset="0"/>
                <a:cs typeface="Times New Roman" pitchFamily="18" charset="0"/>
              </a:rPr>
              <a:t> 500 дан </a:t>
            </a:r>
            <a:r>
              <a:rPr lang="ru-RU" sz="3200" b="1" dirty="0" err="1">
                <a:solidFill>
                  <a:srgbClr val="7030A0"/>
                </a:solidFill>
                <a:latin typeface="Times New Roman" pitchFamily="18" charset="0"/>
                <a:cs typeface="Times New Roman" pitchFamily="18" charset="0"/>
              </a:rPr>
              <a:t>зиёд</a:t>
            </a:r>
            <a:r>
              <a:rPr lang="ru-RU" sz="3200" b="1" dirty="0">
                <a:solidFill>
                  <a:srgbClr val="7030A0"/>
                </a:solidFill>
                <a:latin typeface="Times New Roman" pitchFamily="18" charset="0"/>
                <a:cs typeface="Times New Roman" pitchFamily="18" charset="0"/>
              </a:rPr>
              <a:t> </a:t>
            </a:r>
            <a:r>
              <a:rPr lang="ru-RU" sz="3200" b="1" dirty="0" err="1">
                <a:latin typeface="Times New Roman" pitchFamily="18" charset="0"/>
                <a:cs typeface="Times New Roman" pitchFamily="18" charset="0"/>
              </a:rPr>
              <a:t>якка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тартибдаги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уй-жой</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фойдаланишга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топширилди</a:t>
            </a:r>
            <a:r>
              <a:rPr lang="ru-RU" sz="3200" b="1" dirty="0">
                <a:latin typeface="Times New Roman" pitchFamily="18" charset="0"/>
                <a:cs typeface="Times New Roman" pitchFamily="18" charset="0"/>
              </a:rPr>
              <a:t>.</a:t>
            </a:r>
          </a:p>
          <a:p>
            <a:pPr indent="361950" algn="just"/>
            <a:r>
              <a:rPr lang="uz-Cyrl-UZ" sz="3200" b="1" dirty="0">
                <a:latin typeface="Times New Roman" pitchFamily="18" charset="0"/>
                <a:cs typeface="Times New Roman" pitchFamily="18" charset="0"/>
              </a:rPr>
              <a:t> </a:t>
            </a:r>
            <a:r>
              <a:rPr lang="uz-Cyrl-UZ" sz="3200" b="1" dirty="0">
                <a:solidFill>
                  <a:srgbClr val="7030A0"/>
                </a:solidFill>
                <a:latin typeface="Times New Roman" pitchFamily="18" charset="0"/>
                <a:cs typeface="Times New Roman" pitchFamily="18" charset="0"/>
              </a:rPr>
              <a:t>732 км асфальт </a:t>
            </a:r>
            <a:r>
              <a:rPr lang="uz-Cyrl-UZ" sz="3200" b="1" dirty="0">
                <a:latin typeface="Times New Roman" pitchFamily="18" charset="0"/>
                <a:cs typeface="Times New Roman" pitchFamily="18" charset="0"/>
              </a:rPr>
              <a:t>қилинган автомобиль йўллари, мингдан ортиқ ижтимоий ва бозор инфратузилмаси объектлари барпо этилди.</a:t>
            </a:r>
            <a:endParaRPr lang="ru-RU" sz="32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35913"/>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548680"/>
            <a:ext cx="4963217" cy="1015663"/>
          </a:xfrm>
          <a:prstGeom prst="rect">
            <a:avLst/>
          </a:prstGeom>
        </p:spPr>
        <p:txBody>
          <a:bodyPr wrap="none">
            <a:spAutoFit/>
          </a:bodyPr>
          <a:lstStyle/>
          <a:p>
            <a:pPr algn="ctr"/>
            <a:r>
              <a:rPr lang="uz-Cyrl-UZ" sz="6000" b="1" dirty="0" smtClean="0">
                <a:solidFill>
                  <a:srgbClr val="660033"/>
                </a:solidFill>
                <a:latin typeface="Times New Roman" pitchFamily="18" charset="0"/>
                <a:cs typeface="Times New Roman" pitchFamily="18" charset="0"/>
              </a:rPr>
              <a:t>2013 ЙИЛДА </a:t>
            </a:r>
            <a:endParaRPr lang="ru-RU" sz="6000" b="1" dirty="0">
              <a:solidFill>
                <a:srgbClr val="660033"/>
              </a:solidFill>
              <a:latin typeface="Times New Roman" pitchFamily="18" charset="0"/>
              <a:cs typeface="Times New Roman" pitchFamily="18" charset="0"/>
            </a:endParaRPr>
          </a:p>
        </p:txBody>
      </p:sp>
      <p:sp>
        <p:nvSpPr>
          <p:cNvPr id="5" name="Прямоугольник 4"/>
          <p:cNvSpPr/>
          <p:nvPr/>
        </p:nvSpPr>
        <p:spPr>
          <a:xfrm>
            <a:off x="611560" y="1484784"/>
            <a:ext cx="7992888" cy="5016758"/>
          </a:xfrm>
          <a:prstGeom prst="rect">
            <a:avLst/>
          </a:prstGeom>
        </p:spPr>
        <p:txBody>
          <a:bodyPr wrap="square">
            <a:spAutoFit/>
          </a:bodyPr>
          <a:lstStyle/>
          <a:p>
            <a:pPr indent="441325" algn="just"/>
            <a:r>
              <a:rPr lang="uz-Cyrl-UZ" sz="3200" b="1" dirty="0">
                <a:latin typeface="Times New Roman" pitchFamily="18" charset="0"/>
                <a:cs typeface="Times New Roman" pitchFamily="18" charset="0"/>
              </a:rPr>
              <a:t>2013 </a:t>
            </a:r>
            <a:r>
              <a:rPr lang="uz-Cyrl-UZ" sz="3200" b="1" dirty="0" smtClean="0">
                <a:latin typeface="Times New Roman" pitchFamily="18" charset="0"/>
                <a:cs typeface="Times New Roman" pitchFamily="18" charset="0"/>
              </a:rPr>
              <a:t>йилда қишлоқ </a:t>
            </a:r>
            <a:r>
              <a:rPr lang="uz-Cyrl-UZ" sz="3200" b="1" dirty="0">
                <a:latin typeface="Times New Roman" pitchFamily="18" charset="0"/>
                <a:cs typeface="Times New Roman" pitchFamily="18" charset="0"/>
              </a:rPr>
              <a:t>жойлардаги </a:t>
            </a:r>
            <a:r>
              <a:rPr lang="uz-Cyrl-UZ" sz="3200" b="1" dirty="0">
                <a:solidFill>
                  <a:srgbClr val="660033"/>
                </a:solidFill>
                <a:latin typeface="Times New Roman" pitchFamily="18" charset="0"/>
                <a:cs typeface="Times New Roman" pitchFamily="18" charset="0"/>
              </a:rPr>
              <a:t>353 та </a:t>
            </a:r>
            <a:r>
              <a:rPr lang="uz-Cyrl-UZ" sz="3200" b="1" dirty="0">
                <a:latin typeface="Times New Roman" pitchFamily="18" charset="0"/>
                <a:cs typeface="Times New Roman" pitchFamily="18" charset="0"/>
              </a:rPr>
              <a:t>массивда умумий майдони </a:t>
            </a:r>
            <a:r>
              <a:rPr lang="uz-Cyrl-UZ" sz="3200" b="1" dirty="0">
                <a:solidFill>
                  <a:srgbClr val="0000CC"/>
                </a:solidFill>
                <a:latin typeface="Times New Roman" pitchFamily="18" charset="0"/>
                <a:cs typeface="Times New Roman" pitchFamily="18" charset="0"/>
              </a:rPr>
              <a:t>1 миллион 500 минг квадрат метр </a:t>
            </a:r>
            <a:r>
              <a:rPr lang="uz-Cyrl-UZ" sz="3200" b="1" dirty="0">
                <a:latin typeface="Times New Roman" pitchFamily="18" charset="0"/>
                <a:cs typeface="Times New Roman" pitchFamily="18" charset="0"/>
              </a:rPr>
              <a:t>бўлган </a:t>
            </a:r>
            <a:r>
              <a:rPr lang="uz-Cyrl-UZ" sz="3200" b="1" dirty="0">
                <a:solidFill>
                  <a:srgbClr val="0000CC"/>
                </a:solidFill>
                <a:latin typeface="Times New Roman" pitchFamily="18" charset="0"/>
                <a:cs typeface="Times New Roman" pitchFamily="18" charset="0"/>
              </a:rPr>
              <a:t>10 мингта </a:t>
            </a:r>
            <a:r>
              <a:rPr lang="uz-Cyrl-UZ" sz="3200" b="1" dirty="0">
                <a:latin typeface="Times New Roman" pitchFamily="18" charset="0"/>
                <a:cs typeface="Times New Roman" pitchFamily="18" charset="0"/>
              </a:rPr>
              <a:t>шинам уй-жойлар барпо этилди, бу кўрсаткич 2012 йилга нисбатан </a:t>
            </a:r>
            <a:r>
              <a:rPr lang="uz-Cyrl-UZ" sz="3200" b="1" dirty="0">
                <a:solidFill>
                  <a:srgbClr val="0000CC"/>
                </a:solidFill>
                <a:latin typeface="Times New Roman" pitchFamily="18" charset="0"/>
                <a:cs typeface="Times New Roman" pitchFamily="18" charset="0"/>
              </a:rPr>
              <a:t>17 фоизга </a:t>
            </a:r>
            <a:r>
              <a:rPr lang="uz-Cyrl-UZ" sz="3200" b="1" dirty="0">
                <a:latin typeface="Times New Roman" pitchFamily="18" charset="0"/>
                <a:cs typeface="Times New Roman" pitchFamily="18" charset="0"/>
              </a:rPr>
              <a:t>кўп. </a:t>
            </a:r>
            <a:endParaRPr lang="ru-RU" sz="3200" b="1" dirty="0">
              <a:latin typeface="Times New Roman" pitchFamily="18" charset="0"/>
              <a:cs typeface="Times New Roman" pitchFamily="18" charset="0"/>
            </a:endParaRPr>
          </a:p>
          <a:p>
            <a:pPr indent="441325" algn="just"/>
            <a:r>
              <a:rPr lang="uz-Cyrl-UZ" sz="3200" b="1" dirty="0">
                <a:latin typeface="Times New Roman" pitchFamily="18" charset="0"/>
                <a:cs typeface="Times New Roman" pitchFamily="18" charset="0"/>
              </a:rPr>
              <a:t>Ушбу мақсад учун қарийб </a:t>
            </a:r>
            <a:r>
              <a:rPr lang="uz-Cyrl-UZ" sz="3200" b="1" dirty="0">
                <a:solidFill>
                  <a:srgbClr val="0000CC"/>
                </a:solidFill>
                <a:latin typeface="Times New Roman" pitchFamily="18" charset="0"/>
                <a:cs typeface="Times New Roman" pitchFamily="18" charset="0"/>
              </a:rPr>
              <a:t>650 </a:t>
            </a:r>
            <a:r>
              <a:rPr lang="uz-Cyrl-UZ" sz="3200" b="1" dirty="0" smtClean="0">
                <a:solidFill>
                  <a:srgbClr val="0000CC"/>
                </a:solidFill>
                <a:latin typeface="Times New Roman" pitchFamily="18" charset="0"/>
                <a:cs typeface="Times New Roman" pitchFamily="18" charset="0"/>
              </a:rPr>
              <a:t>млн. </a:t>
            </a:r>
            <a:r>
              <a:rPr lang="uz-Cyrl-UZ" sz="3200" b="1" dirty="0">
                <a:solidFill>
                  <a:srgbClr val="0000CC"/>
                </a:solidFill>
                <a:latin typeface="Times New Roman" pitchFamily="18" charset="0"/>
                <a:cs typeface="Times New Roman" pitchFamily="18" charset="0"/>
              </a:rPr>
              <a:t>доллар</a:t>
            </a:r>
            <a:r>
              <a:rPr lang="uz-Cyrl-UZ" sz="3200" b="1" dirty="0">
                <a:solidFill>
                  <a:srgbClr val="660033"/>
                </a:solidFill>
                <a:latin typeface="Times New Roman" pitchFamily="18" charset="0"/>
                <a:cs typeface="Times New Roman" pitchFamily="18" charset="0"/>
              </a:rPr>
              <a:t> </a:t>
            </a:r>
            <a:r>
              <a:rPr lang="uz-Cyrl-UZ" sz="3200" b="1" dirty="0">
                <a:latin typeface="Times New Roman" pitchFamily="18" charset="0"/>
                <a:cs typeface="Times New Roman" pitchFamily="18" charset="0"/>
              </a:rPr>
              <a:t>маблағ йўналтирилди. </a:t>
            </a:r>
            <a:r>
              <a:rPr lang="ru-RU" sz="3200" b="1" dirty="0" err="1">
                <a:latin typeface="Times New Roman" pitchFamily="18" charset="0"/>
                <a:cs typeface="Times New Roman" pitchFamily="18" charset="0"/>
              </a:rPr>
              <a:t>Бунинг</a:t>
            </a:r>
            <a:r>
              <a:rPr lang="ru-RU" sz="3200" b="1" dirty="0">
                <a:latin typeface="Times New Roman" pitchFamily="18" charset="0"/>
                <a:cs typeface="Times New Roman" pitchFamily="18" charset="0"/>
              </a:rPr>
              <a:t> </a:t>
            </a:r>
            <a:r>
              <a:rPr lang="ru-RU" sz="3200" b="1" dirty="0" smtClean="0">
                <a:latin typeface="Times New Roman" pitchFamily="18" charset="0"/>
                <a:cs typeface="Times New Roman" pitchFamily="18" charset="0"/>
              </a:rPr>
              <a:t/>
            </a:r>
            <a:br>
              <a:rPr lang="ru-RU" sz="3200" b="1" dirty="0" smtClean="0">
                <a:latin typeface="Times New Roman" pitchFamily="18" charset="0"/>
                <a:cs typeface="Times New Roman" pitchFamily="18" charset="0"/>
              </a:rPr>
            </a:br>
            <a:r>
              <a:rPr lang="ru-RU" sz="3200" b="1" dirty="0" smtClean="0">
                <a:solidFill>
                  <a:srgbClr val="0000CC"/>
                </a:solidFill>
                <a:latin typeface="Times New Roman" pitchFamily="18" charset="0"/>
                <a:cs typeface="Times New Roman" pitchFamily="18" charset="0"/>
              </a:rPr>
              <a:t>106 </a:t>
            </a:r>
            <a:r>
              <a:rPr lang="ru-RU" sz="3200" b="1" dirty="0">
                <a:solidFill>
                  <a:srgbClr val="0000CC"/>
                </a:solidFill>
                <a:latin typeface="Times New Roman" pitchFamily="18" charset="0"/>
                <a:cs typeface="Times New Roman" pitchFamily="18" charset="0"/>
              </a:rPr>
              <a:t>м</a:t>
            </a:r>
            <a:r>
              <a:rPr lang="uz-Cyrl-UZ" sz="3200" b="1" dirty="0" smtClean="0">
                <a:solidFill>
                  <a:srgbClr val="0000CC"/>
                </a:solidFill>
                <a:latin typeface="Times New Roman" pitchFamily="18" charset="0"/>
                <a:cs typeface="Times New Roman" pitchFamily="18" charset="0"/>
              </a:rPr>
              <a:t>лн.</a:t>
            </a:r>
            <a:r>
              <a:rPr lang="ru-RU" sz="3200" b="1" dirty="0" smtClean="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доллари</a:t>
            </a:r>
            <a:r>
              <a:rPr lang="ru-RU" sz="3200" b="1" dirty="0">
                <a:solidFill>
                  <a:srgbClr val="0000CC"/>
                </a:solidFill>
                <a:latin typeface="Times New Roman" pitchFamily="18" charset="0"/>
                <a:cs typeface="Times New Roman" pitchFamily="18" charset="0"/>
              </a:rPr>
              <a:t> </a:t>
            </a:r>
            <a:r>
              <a:rPr lang="ru-RU" sz="3200" b="1" dirty="0" err="1">
                <a:latin typeface="Times New Roman" pitchFamily="18" charset="0"/>
                <a:cs typeface="Times New Roman" pitchFamily="18" charset="0"/>
              </a:rPr>
              <a:t>Осиё</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тараққиёт</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банкининг</a:t>
            </a:r>
            <a:r>
              <a:rPr lang="ru-RU" sz="3200" b="1" dirty="0">
                <a:latin typeface="Times New Roman" pitchFamily="18" charset="0"/>
                <a:cs typeface="Times New Roman" pitchFamily="18" charset="0"/>
              </a:rPr>
              <a:t> кредит </a:t>
            </a:r>
            <a:r>
              <a:rPr lang="ru-RU" sz="3200" b="1" dirty="0" err="1">
                <a:latin typeface="Times New Roman" pitchFamily="18" charset="0"/>
                <a:cs typeface="Times New Roman" pitchFamily="18" charset="0"/>
              </a:rPr>
              <a:t>маблағларидир</a:t>
            </a:r>
            <a:r>
              <a:rPr lang="ru-RU" sz="3200" b="1" dirty="0">
                <a:latin typeface="Times New Roman" pitchFamily="18" charset="0"/>
                <a:cs typeface="Times New Roman" pitchFamily="18" charset="0"/>
              </a:rPr>
              <a:t>.</a:t>
            </a:r>
          </a:p>
        </p:txBody>
      </p:sp>
      <p:sp>
        <p:nvSpPr>
          <p:cNvPr id="6" name="Прямоугольник 5">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548680"/>
            <a:ext cx="8064896" cy="6001643"/>
          </a:xfrm>
          <a:prstGeom prst="rect">
            <a:avLst/>
          </a:prstGeom>
        </p:spPr>
        <p:txBody>
          <a:bodyPr wrap="square">
            <a:spAutoFit/>
          </a:bodyPr>
          <a:lstStyle/>
          <a:p>
            <a:pPr indent="361950" algn="just"/>
            <a:r>
              <a:rPr lang="ru-RU" sz="3200" b="1" dirty="0" err="1">
                <a:solidFill>
                  <a:srgbClr val="0000CC"/>
                </a:solidFill>
                <a:latin typeface="Times New Roman" pitchFamily="18" charset="0"/>
                <a:cs typeface="Times New Roman" pitchFamily="18" charset="0"/>
              </a:rPr>
              <a:t>Қишлоқларимизни</a:t>
            </a:r>
            <a:r>
              <a:rPr lang="ru-RU" sz="3200" b="1" dirty="0">
                <a:solidFill>
                  <a:srgbClr val="0000CC"/>
                </a:solidFill>
                <a:latin typeface="Times New Roman" pitchFamily="18" charset="0"/>
                <a:cs typeface="Times New Roman" pitchFamily="18" charset="0"/>
              </a:rPr>
              <a:t> обод </a:t>
            </a:r>
            <a:r>
              <a:rPr lang="ru-RU" sz="3200" b="1" dirty="0" err="1">
                <a:solidFill>
                  <a:srgbClr val="0000CC"/>
                </a:solidFill>
                <a:latin typeface="Times New Roman" pitchFamily="18" charset="0"/>
                <a:cs typeface="Times New Roman" pitchFamily="18" charset="0"/>
              </a:rPr>
              <a:t>қилиш</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қишлоқ</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аҳолисининг</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турар-жой</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шароитларини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яхшилаш</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бўйича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бизнинг</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бундай</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тажрибамиз</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халқаро</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ҳамжамиятда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катта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қизиқиш</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уйғотмоқда</a:t>
            </a:r>
            <a:r>
              <a:rPr lang="ru-RU" sz="3200" b="1" dirty="0">
                <a:solidFill>
                  <a:srgbClr val="0000CC"/>
                </a:solidFill>
                <a:latin typeface="Times New Roman" pitchFamily="18" charset="0"/>
                <a:cs typeface="Times New Roman" pitchFamily="18" charset="0"/>
              </a:rPr>
              <a:t>.</a:t>
            </a:r>
          </a:p>
          <a:p>
            <a:pPr indent="361950" algn="just"/>
            <a:r>
              <a:rPr lang="ru-RU" sz="3200" b="1" dirty="0" err="1">
                <a:solidFill>
                  <a:srgbClr val="0000CC"/>
                </a:solidFill>
                <a:latin typeface="Times New Roman" pitchFamily="18" charset="0"/>
                <a:cs typeface="Times New Roman" pitchFamily="18" charset="0"/>
              </a:rPr>
              <a:t>Ўтган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йил</a:t>
            </a:r>
            <a:r>
              <a:rPr lang="ru-RU" sz="3200" b="1" dirty="0">
                <a:solidFill>
                  <a:srgbClr val="0000CC"/>
                </a:solidFill>
                <a:latin typeface="Times New Roman" pitchFamily="18" charset="0"/>
                <a:cs typeface="Times New Roman" pitchFamily="18" charset="0"/>
              </a:rPr>
              <a:t> апрель </a:t>
            </a:r>
            <a:r>
              <a:rPr lang="ru-RU" sz="3200" b="1" dirty="0" err="1">
                <a:solidFill>
                  <a:srgbClr val="0000CC"/>
                </a:solidFill>
                <a:latin typeface="Times New Roman" pitchFamily="18" charset="0"/>
                <a:cs typeface="Times New Roman" pitchFamily="18" charset="0"/>
              </a:rPr>
              <a:t>ойида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Тошкент</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шаҳрида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замонавий</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уй-жой</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қурилиши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мавзусида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ўтказилган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халқаро</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конференцияда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дунёнинг</a:t>
            </a:r>
            <a:r>
              <a:rPr lang="ru-RU" sz="3200" b="1" dirty="0">
                <a:solidFill>
                  <a:srgbClr val="0000CC"/>
                </a:solidFill>
                <a:latin typeface="Times New Roman" pitchFamily="18" charset="0"/>
                <a:cs typeface="Times New Roman" pitchFamily="18" charset="0"/>
              </a:rPr>
              <a:t> </a:t>
            </a:r>
            <a:r>
              <a:rPr lang="ru-RU" sz="3200" b="1" dirty="0">
                <a:latin typeface="Times New Roman" pitchFamily="18" charset="0"/>
                <a:cs typeface="Times New Roman" pitchFamily="18" charset="0"/>
              </a:rPr>
              <a:t>60 дан </a:t>
            </a:r>
            <a:r>
              <a:rPr lang="ru-RU" sz="3200" b="1" dirty="0" err="1">
                <a:latin typeface="Times New Roman" pitchFamily="18" charset="0"/>
                <a:cs typeface="Times New Roman" pitchFamily="18" charset="0"/>
              </a:rPr>
              <a:t>зиёд</a:t>
            </a:r>
            <a:r>
              <a:rPr lang="ru-RU" sz="3200" b="1" dirty="0">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мамлакатидан</a:t>
            </a:r>
            <a:r>
              <a:rPr lang="ru-RU" sz="3200" b="1" dirty="0">
                <a:solidFill>
                  <a:srgbClr val="0000CC"/>
                </a:solidFill>
                <a:latin typeface="Times New Roman" pitchFamily="18" charset="0"/>
                <a:cs typeface="Times New Roman" pitchFamily="18" charset="0"/>
              </a:rPr>
              <a:t> </a:t>
            </a:r>
            <a:r>
              <a:rPr lang="ru-RU" sz="3200" b="1" dirty="0">
                <a:latin typeface="Times New Roman" pitchFamily="18" charset="0"/>
                <a:cs typeface="Times New Roman" pitchFamily="18" charset="0"/>
              </a:rPr>
              <a:t>300 дан </a:t>
            </a:r>
            <a:r>
              <a:rPr lang="ru-RU" sz="3200" b="1" dirty="0" err="1">
                <a:latin typeface="Times New Roman" pitchFamily="18" charset="0"/>
                <a:cs typeface="Times New Roman" pitchFamily="18" charset="0"/>
              </a:rPr>
              <a:t>ортиқ</a:t>
            </a:r>
            <a:r>
              <a:rPr lang="ru-RU" sz="3200" b="1" dirty="0">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олим</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мутахассис</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ва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экспертлар</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иштирок</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этгани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бунинг</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ёрқин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исботидир</a:t>
            </a:r>
            <a:r>
              <a:rPr lang="ru-RU" sz="3200" b="1" dirty="0">
                <a:solidFill>
                  <a:srgbClr val="0000CC"/>
                </a:solidFill>
                <a:latin typeface="Times New Roman" pitchFamily="18" charset="0"/>
                <a:cs typeface="Times New Roman" pitchFamily="18" charset="0"/>
              </a:rPr>
              <a:t>. </a:t>
            </a: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bg>
      <p:bgPr>
        <a:gradFill rotWithShape="1">
          <a:gsLst>
            <a:gs pos="57000">
              <a:srgbClr val="0070C0"/>
            </a:gs>
            <a:gs pos="3000">
              <a:srgbClr val="003366"/>
            </a:gs>
            <a:gs pos="100000">
              <a:srgbClr val="003366"/>
            </a:gs>
          </a:gsLst>
          <a:lin ang="5400000" scaled="0"/>
        </a:gradFill>
        <a:effectLst/>
      </p:bgPr>
    </p:bg>
    <p:spTree>
      <p:nvGrpSpPr>
        <p:cNvPr id="1" name=""/>
        <p:cNvGrpSpPr/>
        <p:nvPr/>
      </p:nvGrpSpPr>
      <p:grpSpPr>
        <a:xfrm>
          <a:off x="0" y="0"/>
          <a:ext cx="0" cy="0"/>
          <a:chOff x="0" y="0"/>
          <a:chExt cx="0" cy="0"/>
        </a:xfrm>
      </p:grpSpPr>
      <p:pic>
        <p:nvPicPr>
          <p:cNvPr id="18436" name="Picture 4" descr="http://shmxmh.kol.uz/files/2013/02/shof-mxk-facad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8173"/>
            <a:ext cx="9144000" cy="51792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79512" y="548680"/>
            <a:ext cx="8856984" cy="1446550"/>
          </a:xfrm>
          <a:prstGeom prst="rect">
            <a:avLst/>
          </a:prstGeom>
        </p:spPr>
        <p:txBody>
          <a:bodyPr wrap="square">
            <a:spAutoFit/>
          </a:bodyPr>
          <a:lstStyle/>
          <a:p>
            <a:pPr algn="ctr"/>
            <a:r>
              <a:rPr lang="uz-Cyrl-UZ" sz="4400" b="1" dirty="0" smtClean="0">
                <a:solidFill>
                  <a:srgbClr val="FFFF99"/>
                </a:solidFill>
                <a:latin typeface="Times New Roman" pitchFamily="18" charset="0"/>
                <a:cs typeface="Times New Roman" pitchFamily="18" charset="0"/>
              </a:rPr>
              <a:t>2013 ЙИЛДА ТАЪЛИМ-ТАРБИЯ СОҲАСИДАГИ ИСЛОҲОТЛАР</a:t>
            </a:r>
            <a:endParaRPr lang="ru-RU" sz="4400" b="1" dirty="0">
              <a:solidFill>
                <a:srgbClr val="FFFF99"/>
              </a:solidFill>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764704"/>
            <a:ext cx="8784976" cy="5509200"/>
          </a:xfrm>
          <a:prstGeom prst="rect">
            <a:avLst/>
          </a:prstGeom>
        </p:spPr>
        <p:txBody>
          <a:bodyPr wrap="square">
            <a:spAutoFit/>
          </a:bodyPr>
          <a:lstStyle/>
          <a:p>
            <a:pPr indent="361950" algn="just"/>
            <a:r>
              <a:rPr lang="uz-Cyrl-UZ" sz="3200" b="1" dirty="0">
                <a:latin typeface="Times New Roman" pitchFamily="18" charset="0"/>
                <a:cs typeface="Times New Roman" pitchFamily="18" charset="0"/>
              </a:rPr>
              <a:t>2013 йили </a:t>
            </a:r>
            <a:r>
              <a:rPr lang="uz-Cyrl-UZ" sz="3200" b="1" dirty="0">
                <a:solidFill>
                  <a:srgbClr val="0000CC"/>
                </a:solidFill>
                <a:latin typeface="Times New Roman" pitchFamily="18" charset="0"/>
                <a:cs typeface="Times New Roman" pitchFamily="18" charset="0"/>
              </a:rPr>
              <a:t>28 та </a:t>
            </a:r>
            <a:r>
              <a:rPr lang="uz-Cyrl-UZ" sz="3200" b="1" dirty="0">
                <a:latin typeface="Times New Roman" pitchFamily="18" charset="0"/>
                <a:cs typeface="Times New Roman" pitchFamily="18" charset="0"/>
              </a:rPr>
              <a:t>янги касб-ҳунар коллежи қурилди, </a:t>
            </a:r>
            <a:endParaRPr lang="ru-RU" sz="3200" b="1" dirty="0">
              <a:latin typeface="Times New Roman" pitchFamily="18" charset="0"/>
              <a:cs typeface="Times New Roman" pitchFamily="18" charset="0"/>
            </a:endParaRPr>
          </a:p>
          <a:p>
            <a:pPr indent="361950" algn="just"/>
            <a:r>
              <a:rPr lang="ru-RU" sz="3200" b="1" dirty="0">
                <a:solidFill>
                  <a:srgbClr val="0000CC"/>
                </a:solidFill>
                <a:latin typeface="Times New Roman" pitchFamily="18" charset="0"/>
                <a:cs typeface="Times New Roman" pitchFamily="18" charset="0"/>
              </a:rPr>
              <a:t>381 та </a:t>
            </a:r>
            <a:r>
              <a:rPr lang="ru-RU" sz="3200" b="1" dirty="0" err="1">
                <a:latin typeface="Times New Roman" pitchFamily="18" charset="0"/>
                <a:cs typeface="Times New Roman" pitchFamily="18" charset="0"/>
              </a:rPr>
              <a:t>умумтаълим</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мактаби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олий</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ўқув</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юртлари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тизимидаги</a:t>
            </a:r>
            <a:r>
              <a:rPr lang="ru-RU" sz="3200" b="1" dirty="0">
                <a:latin typeface="Times New Roman" pitchFamily="18" charset="0"/>
                <a:cs typeface="Times New Roman" pitchFamily="18" charset="0"/>
              </a:rPr>
              <a:t> </a:t>
            </a:r>
            <a:r>
              <a:rPr lang="ru-RU" sz="3200" b="1" dirty="0">
                <a:solidFill>
                  <a:srgbClr val="0000CC"/>
                </a:solidFill>
                <a:latin typeface="Times New Roman" pitchFamily="18" charset="0"/>
                <a:cs typeface="Times New Roman" pitchFamily="18" charset="0"/>
              </a:rPr>
              <a:t>45 та </a:t>
            </a:r>
            <a:r>
              <a:rPr lang="ru-RU" sz="3200" b="1" dirty="0">
                <a:latin typeface="Times New Roman" pitchFamily="18" charset="0"/>
                <a:cs typeface="Times New Roman" pitchFamily="18" charset="0"/>
              </a:rPr>
              <a:t>объект, </a:t>
            </a:r>
            <a:r>
              <a:rPr lang="ru-RU" sz="3200" b="1" dirty="0">
                <a:solidFill>
                  <a:srgbClr val="0000CC"/>
                </a:solidFill>
                <a:latin typeface="Times New Roman" pitchFamily="18" charset="0"/>
                <a:cs typeface="Times New Roman" pitchFamily="18" charset="0"/>
              </a:rPr>
              <a:t>131 та </a:t>
            </a:r>
            <a:r>
              <a:rPr lang="ru-RU" sz="3200" b="1" dirty="0" err="1">
                <a:latin typeface="Times New Roman" pitchFamily="18" charset="0"/>
                <a:cs typeface="Times New Roman" pitchFamily="18" charset="0"/>
              </a:rPr>
              <a:t>касб-ҳунар</a:t>
            </a:r>
            <a:r>
              <a:rPr lang="ru-RU" sz="3200" b="1" dirty="0">
                <a:latin typeface="Times New Roman" pitchFamily="18" charset="0"/>
                <a:cs typeface="Times New Roman" pitchFamily="18" charset="0"/>
              </a:rPr>
              <a:t> коллежи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лицейлар</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реконструк-ция</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қилинди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капитал </a:t>
            </a:r>
            <a:r>
              <a:rPr lang="ru-RU" sz="3200" b="1" dirty="0" err="1">
                <a:latin typeface="Times New Roman" pitchFamily="18" charset="0"/>
                <a:cs typeface="Times New Roman" pitchFamily="18" charset="0"/>
              </a:rPr>
              <a:t>таъмирланди</a:t>
            </a:r>
            <a:r>
              <a:rPr lang="ru-RU" sz="3200" b="1" dirty="0">
                <a:latin typeface="Times New Roman" pitchFamily="18" charset="0"/>
                <a:cs typeface="Times New Roman" pitchFamily="18" charset="0"/>
              </a:rPr>
              <a:t>. </a:t>
            </a:r>
          </a:p>
          <a:p>
            <a:pPr indent="361950" algn="just"/>
            <a:r>
              <a:rPr lang="uz-Cyrl-UZ" sz="3200" b="1" dirty="0">
                <a:latin typeface="Times New Roman" pitchFamily="18" charset="0"/>
                <a:cs typeface="Times New Roman" pitchFamily="18" charset="0"/>
              </a:rPr>
              <a:t>Шунингдек, </a:t>
            </a:r>
            <a:r>
              <a:rPr lang="uz-Cyrl-UZ" sz="3200" b="1" dirty="0">
                <a:solidFill>
                  <a:srgbClr val="0000CC"/>
                </a:solidFill>
                <a:latin typeface="Times New Roman" pitchFamily="18" charset="0"/>
                <a:cs typeface="Times New Roman" pitchFamily="18" charset="0"/>
              </a:rPr>
              <a:t>55 та </a:t>
            </a:r>
            <a:r>
              <a:rPr lang="uz-Cyrl-UZ" sz="3200" b="1" dirty="0">
                <a:latin typeface="Times New Roman" pitchFamily="18" charset="0"/>
                <a:cs typeface="Times New Roman" pitchFamily="18" charset="0"/>
              </a:rPr>
              <a:t>болалар мусиқа ва санъат мактаби, </a:t>
            </a:r>
            <a:r>
              <a:rPr lang="uz-Cyrl-UZ" sz="3200" b="1" dirty="0">
                <a:solidFill>
                  <a:srgbClr val="0000CC"/>
                </a:solidFill>
                <a:latin typeface="Times New Roman" pitchFamily="18" charset="0"/>
                <a:cs typeface="Times New Roman" pitchFamily="18" charset="0"/>
              </a:rPr>
              <a:t>112 та </a:t>
            </a:r>
            <a:r>
              <a:rPr lang="uz-Cyrl-UZ" sz="3200" b="1" dirty="0">
                <a:latin typeface="Times New Roman" pitchFamily="18" charset="0"/>
                <a:cs typeface="Times New Roman" pitchFamily="18" charset="0"/>
              </a:rPr>
              <a:t>болалар спорти объекти ва </a:t>
            </a:r>
            <a:r>
              <a:rPr lang="uz-Cyrl-UZ" sz="3200" b="1" dirty="0" smtClean="0">
                <a:latin typeface="Times New Roman" pitchFamily="18" charset="0"/>
                <a:cs typeface="Times New Roman" pitchFamily="18" charset="0"/>
              </a:rPr>
              <a:t/>
            </a:r>
            <a:br>
              <a:rPr lang="uz-Cyrl-UZ" sz="3200" b="1" dirty="0" smtClean="0">
                <a:latin typeface="Times New Roman" pitchFamily="18" charset="0"/>
                <a:cs typeface="Times New Roman" pitchFamily="18" charset="0"/>
              </a:rPr>
            </a:br>
            <a:r>
              <a:rPr lang="uz-Cyrl-UZ" sz="3200" b="1" dirty="0" smtClean="0">
                <a:solidFill>
                  <a:srgbClr val="0000CC"/>
                </a:solidFill>
                <a:latin typeface="Times New Roman" pitchFamily="18" charset="0"/>
                <a:cs typeface="Times New Roman" pitchFamily="18" charset="0"/>
              </a:rPr>
              <a:t>4 </a:t>
            </a:r>
            <a:r>
              <a:rPr lang="uz-Cyrl-UZ" sz="3200" b="1" dirty="0">
                <a:solidFill>
                  <a:srgbClr val="0000CC"/>
                </a:solidFill>
                <a:latin typeface="Times New Roman" pitchFamily="18" charset="0"/>
                <a:cs typeface="Times New Roman" pitchFamily="18" charset="0"/>
              </a:rPr>
              <a:t>та </a:t>
            </a:r>
            <a:r>
              <a:rPr lang="uz-Cyrl-UZ" sz="3200" b="1" dirty="0">
                <a:latin typeface="Times New Roman" pitchFamily="18" charset="0"/>
                <a:cs typeface="Times New Roman" pitchFamily="18" charset="0"/>
              </a:rPr>
              <a:t>сузиш ҳавзаси фойдаланишга </a:t>
            </a:r>
            <a:r>
              <a:rPr lang="uz-Cyrl-UZ" sz="3200" b="1" dirty="0" smtClean="0">
                <a:latin typeface="Times New Roman" pitchFamily="18" charset="0"/>
                <a:cs typeface="Times New Roman" pitchFamily="18" charset="0"/>
              </a:rPr>
              <a:t>топшири-либ</a:t>
            </a:r>
            <a:r>
              <a:rPr lang="uz-Cyrl-UZ" sz="3200" b="1" dirty="0">
                <a:latin typeface="Times New Roman" pitchFamily="18" charset="0"/>
                <a:cs typeface="Times New Roman" pitchFamily="18" charset="0"/>
              </a:rPr>
              <a:t>, уларнинг барчаси зарур ускуна ва </a:t>
            </a:r>
            <a:r>
              <a:rPr lang="uz-Cyrl-UZ" sz="3200" b="1" dirty="0" smtClean="0">
                <a:latin typeface="Times New Roman" pitchFamily="18" charset="0"/>
                <a:cs typeface="Times New Roman" pitchFamily="18" charset="0"/>
              </a:rPr>
              <a:t>инвентарлар </a:t>
            </a:r>
            <a:r>
              <a:rPr lang="uz-Cyrl-UZ" sz="3200" b="1" dirty="0">
                <a:latin typeface="Times New Roman" pitchFamily="18" charset="0"/>
                <a:cs typeface="Times New Roman" pitchFamily="18" charset="0"/>
              </a:rPr>
              <a:t>билан жиҳозланди.</a:t>
            </a:r>
            <a:endParaRPr lang="ru-RU" sz="3200" b="1" dirty="0">
              <a:latin typeface="Times New Roman" pitchFamily="18" charset="0"/>
              <a:cs typeface="Times New Roman" pitchFamily="18" charset="0"/>
            </a:endParaRPr>
          </a:p>
        </p:txBody>
      </p:sp>
      <p:sp>
        <p:nvSpPr>
          <p:cNvPr id="4" name="Прямоугольник 3">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539552" y="523970"/>
            <a:ext cx="7992888" cy="1200329"/>
          </a:xfrm>
          <a:prstGeom prst="rect">
            <a:avLst/>
          </a:prstGeom>
        </p:spPr>
        <p:txBody>
          <a:bodyPr wrap="square">
            <a:spAutoFit/>
          </a:bodyPr>
          <a:lstStyle/>
          <a:p>
            <a:pPr algn="ctr"/>
            <a:r>
              <a:rPr lang="uz-Cyrl-UZ" sz="3600" b="1" dirty="0" smtClean="0">
                <a:solidFill>
                  <a:srgbClr val="0000CC"/>
                </a:solidFill>
                <a:latin typeface="Times New Roman" pitchFamily="18" charset="0"/>
                <a:cs typeface="Times New Roman" pitchFamily="18" charset="0"/>
              </a:rPr>
              <a:t>ХОРИЖИЙ </a:t>
            </a:r>
            <a:br>
              <a:rPr lang="uz-Cyrl-UZ" sz="3600" b="1" dirty="0" smtClean="0">
                <a:solidFill>
                  <a:srgbClr val="0000CC"/>
                </a:solidFill>
                <a:latin typeface="Times New Roman" pitchFamily="18" charset="0"/>
                <a:cs typeface="Times New Roman" pitchFamily="18" charset="0"/>
              </a:rPr>
            </a:br>
            <a:r>
              <a:rPr lang="uz-Cyrl-UZ" sz="3600" b="1" dirty="0" smtClean="0">
                <a:solidFill>
                  <a:srgbClr val="0000CC"/>
                </a:solidFill>
                <a:latin typeface="Times New Roman" pitchFamily="18" charset="0"/>
                <a:cs typeface="Times New Roman" pitchFamily="18" charset="0"/>
              </a:rPr>
              <a:t>ТИЛЛАРНИ ЎРГАТИШ</a:t>
            </a:r>
            <a:endParaRPr lang="ru-RU" sz="3600" b="1" dirty="0">
              <a:solidFill>
                <a:srgbClr val="0000CC"/>
              </a:solidFill>
              <a:latin typeface="Times New Roman" pitchFamily="18" charset="0"/>
              <a:cs typeface="Times New Roman" pitchFamily="18" charset="0"/>
            </a:endParaRPr>
          </a:p>
        </p:txBody>
      </p:sp>
      <p:sp>
        <p:nvSpPr>
          <p:cNvPr id="4" name="Прямоугольник 3"/>
          <p:cNvSpPr/>
          <p:nvPr/>
        </p:nvSpPr>
        <p:spPr>
          <a:xfrm>
            <a:off x="523786" y="1618922"/>
            <a:ext cx="8136904" cy="3970318"/>
          </a:xfrm>
          <a:prstGeom prst="rect">
            <a:avLst/>
          </a:prstGeom>
          <a:solidFill>
            <a:srgbClr val="CCFF99"/>
          </a:solidFill>
          <a:ln>
            <a:solidFill>
              <a:srgbClr val="0000CC"/>
            </a:solidFill>
          </a:ln>
        </p:spPr>
        <p:txBody>
          <a:bodyPr wrap="square">
            <a:spAutoFit/>
          </a:bodyPr>
          <a:lstStyle/>
          <a:p>
            <a:pPr indent="361950" algn="just"/>
            <a:r>
              <a:rPr lang="ru-RU" sz="3600" dirty="0">
                <a:solidFill>
                  <a:srgbClr val="003366"/>
                </a:solidFill>
                <a:latin typeface="Times New Roman" pitchFamily="18" charset="0"/>
                <a:cs typeface="Times New Roman" pitchFamily="18" charset="0"/>
              </a:rPr>
              <a:t> </a:t>
            </a:r>
            <a:r>
              <a:rPr lang="uz-Cyrl-UZ" sz="3600" b="1" dirty="0">
                <a:solidFill>
                  <a:srgbClr val="003366"/>
                </a:solidFill>
                <a:latin typeface="Times New Roman" pitchFamily="18" charset="0"/>
                <a:cs typeface="Times New Roman" pitchFamily="18" charset="0"/>
              </a:rPr>
              <a:t>Жаҳонда интеграция жараёнлари кучайиб, кундалик ҳаётга </a:t>
            </a:r>
            <a:r>
              <a:rPr lang="uz-Cyrl-UZ" sz="3600" b="1" dirty="0" smtClean="0">
                <a:solidFill>
                  <a:srgbClr val="003366"/>
                </a:solidFill>
                <a:latin typeface="Times New Roman" pitchFamily="18" charset="0"/>
                <a:cs typeface="Times New Roman" pitchFamily="18" charset="0"/>
              </a:rPr>
              <a:t>компь-ютер </a:t>
            </a:r>
            <a:r>
              <a:rPr lang="uz-Cyrl-UZ" sz="3600" b="1" dirty="0">
                <a:solidFill>
                  <a:srgbClr val="003366"/>
                </a:solidFill>
                <a:latin typeface="Times New Roman" pitchFamily="18" charset="0"/>
                <a:cs typeface="Times New Roman" pitchFamily="18" charset="0"/>
              </a:rPr>
              <a:t>технологиялари ва Интернет кенг жорий этилаётган бугунги </a:t>
            </a:r>
            <a:r>
              <a:rPr lang="uz-Cyrl-UZ" sz="3600" b="1" dirty="0" smtClean="0">
                <a:solidFill>
                  <a:srgbClr val="003366"/>
                </a:solidFill>
                <a:latin typeface="Times New Roman" pitchFamily="18" charset="0"/>
                <a:cs typeface="Times New Roman" pitchFamily="18" charset="0"/>
              </a:rPr>
              <a:t>шароитда </a:t>
            </a:r>
            <a:r>
              <a:rPr lang="uz-Cyrl-UZ" sz="3600" b="1" dirty="0">
                <a:solidFill>
                  <a:srgbClr val="003366"/>
                </a:solidFill>
                <a:latin typeface="Times New Roman" pitchFamily="18" charset="0"/>
                <a:cs typeface="Times New Roman" pitchFamily="18" charset="0"/>
              </a:rPr>
              <a:t>чет тилларни пухта билмасдан ва эгалламасдан туриб келажакни қуриб бўлмайди</a:t>
            </a:r>
            <a:r>
              <a:rPr lang="uz-Cyrl-UZ" sz="3600" b="1" dirty="0" smtClean="0">
                <a:solidFill>
                  <a:srgbClr val="003366"/>
                </a:solidFill>
                <a:latin typeface="Times New Roman" pitchFamily="18" charset="0"/>
                <a:cs typeface="Times New Roman" pitchFamily="18" charset="0"/>
              </a:rPr>
              <a:t>.</a:t>
            </a:r>
            <a:endParaRPr lang="ru-RU" sz="3600" b="1" dirty="0">
              <a:solidFill>
                <a:srgbClr val="003366"/>
              </a:solidFill>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523786" y="1818367"/>
            <a:ext cx="8136904" cy="3170099"/>
          </a:xfrm>
          <a:prstGeom prst="rect">
            <a:avLst/>
          </a:prstGeom>
          <a:solidFill>
            <a:srgbClr val="CCFF99"/>
          </a:solidFill>
          <a:ln>
            <a:solidFill>
              <a:srgbClr val="0000CC"/>
            </a:solidFill>
          </a:ln>
        </p:spPr>
        <p:txBody>
          <a:bodyPr wrap="square">
            <a:spAutoFit/>
          </a:bodyPr>
          <a:lstStyle/>
          <a:p>
            <a:pPr indent="361950" algn="just"/>
            <a:r>
              <a:rPr lang="uz-Cyrl-UZ" sz="4000" b="1" dirty="0" smtClean="0">
                <a:solidFill>
                  <a:srgbClr val="003366"/>
                </a:solidFill>
                <a:latin typeface="Times New Roman" pitchFamily="18" charset="0"/>
                <a:cs typeface="Times New Roman" pitchFamily="18" charset="0"/>
              </a:rPr>
              <a:t>Шу </a:t>
            </a:r>
            <a:r>
              <a:rPr lang="uz-Cyrl-UZ" sz="4000" b="1" dirty="0">
                <a:solidFill>
                  <a:srgbClr val="003366"/>
                </a:solidFill>
                <a:latin typeface="Times New Roman" pitchFamily="18" charset="0"/>
                <a:cs typeface="Times New Roman" pitchFamily="18" charset="0"/>
              </a:rPr>
              <a:t>сабабли биз ўтган ўқув йилидан бошлаб умумтаълим </a:t>
            </a:r>
            <a:r>
              <a:rPr lang="uz-Cyrl-UZ" sz="4000" b="1" dirty="0" smtClean="0">
                <a:solidFill>
                  <a:srgbClr val="003366"/>
                </a:solidFill>
                <a:latin typeface="Times New Roman" pitchFamily="18" charset="0"/>
                <a:cs typeface="Times New Roman" pitchFamily="18" charset="0"/>
              </a:rPr>
              <a:t>мактабларининг </a:t>
            </a:r>
            <a:r>
              <a:rPr lang="uz-Cyrl-UZ" sz="4000" b="1" dirty="0">
                <a:solidFill>
                  <a:srgbClr val="003366"/>
                </a:solidFill>
                <a:latin typeface="Times New Roman" pitchFamily="18" charset="0"/>
                <a:cs typeface="Times New Roman" pitchFamily="18" charset="0"/>
              </a:rPr>
              <a:t>биринчи </a:t>
            </a:r>
            <a:r>
              <a:rPr lang="uz-Cyrl-UZ" sz="4000" b="1" dirty="0" smtClean="0">
                <a:solidFill>
                  <a:srgbClr val="003366"/>
                </a:solidFill>
                <a:latin typeface="Times New Roman" pitchFamily="18" charset="0"/>
                <a:cs typeface="Times New Roman" pitchFamily="18" charset="0"/>
              </a:rPr>
              <a:t>син-фидан </a:t>
            </a:r>
            <a:r>
              <a:rPr lang="uz-Cyrl-UZ" sz="4000" b="1" dirty="0">
                <a:solidFill>
                  <a:srgbClr val="003366"/>
                </a:solidFill>
                <a:latin typeface="Times New Roman" pitchFamily="18" charset="0"/>
                <a:cs typeface="Times New Roman" pitchFamily="18" charset="0"/>
              </a:rPr>
              <a:t>чет тилларни ўргатишнинг узлуксиз тизимини жорий этдик.</a:t>
            </a:r>
            <a:endParaRPr lang="ru-RU" sz="4000" b="1" dirty="0">
              <a:solidFill>
                <a:srgbClr val="003366"/>
              </a:solidFill>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2079433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http://kun.uz/wp-content/uploads/2013/12/firstclass_16122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010" y="4335582"/>
            <a:ext cx="3486982" cy="2137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39552" y="692696"/>
            <a:ext cx="8064896" cy="3970318"/>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Барча умумтаълим муассасаларида чет тилларни ўргатиш бўйича </a:t>
            </a:r>
            <a:r>
              <a:rPr lang="uz-Cyrl-UZ" sz="2800" b="1" dirty="0">
                <a:solidFill>
                  <a:srgbClr val="003366"/>
                </a:solidFill>
                <a:latin typeface="Times New Roman" pitchFamily="18" charset="0"/>
                <a:cs typeface="Times New Roman" pitchFamily="18" charset="0"/>
              </a:rPr>
              <a:t>17 мингдан ортиқ ўқув хоналари</a:t>
            </a:r>
            <a:r>
              <a:rPr lang="uz-Cyrl-UZ" sz="2800" b="1" dirty="0">
                <a:latin typeface="Times New Roman" pitchFamily="18" charset="0"/>
                <a:cs typeface="Times New Roman" pitchFamily="18" charset="0"/>
              </a:rPr>
              <a:t> ташкил этилди. 1-синф ўқувчилари учун чет тиллар бўйича мультимедиа варианти илова қилинган,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3366"/>
                </a:solidFill>
                <a:latin typeface="Times New Roman" pitchFamily="18" charset="0"/>
                <a:cs typeface="Times New Roman" pitchFamily="18" charset="0"/>
              </a:rPr>
              <a:t>538 </a:t>
            </a:r>
            <a:r>
              <a:rPr lang="uz-Cyrl-UZ" sz="2800" b="1" dirty="0">
                <a:solidFill>
                  <a:srgbClr val="003366"/>
                </a:solidFill>
                <a:latin typeface="Times New Roman" pitchFamily="18" charset="0"/>
                <a:cs typeface="Times New Roman" pitchFamily="18" charset="0"/>
              </a:rPr>
              <a:t>мингдан зиёд рангли дарслик </a:t>
            </a:r>
            <a:r>
              <a:rPr lang="uz-Cyrl-UZ" sz="2800" b="1" dirty="0">
                <a:latin typeface="Times New Roman" pitchFamily="18" charset="0"/>
                <a:cs typeface="Times New Roman" pitchFamily="18" charset="0"/>
              </a:rPr>
              <a:t>чоп этилди. </a:t>
            </a:r>
            <a:r>
              <a:rPr lang="uz-Cyrl-UZ" sz="2800" b="1" dirty="0" smtClean="0">
                <a:latin typeface="Times New Roman" pitchFamily="18" charset="0"/>
                <a:cs typeface="Times New Roman" pitchFamily="18" charset="0"/>
              </a:rPr>
              <a:t/>
            </a:r>
            <a:br>
              <a:rPr lang="uz-Cyrl-UZ" sz="2800" b="1" dirty="0" smtClean="0">
                <a:latin typeface="Times New Roman" pitchFamily="18" charset="0"/>
                <a:cs typeface="Times New Roman" pitchFamily="18" charset="0"/>
              </a:rPr>
            </a:br>
            <a:r>
              <a:rPr lang="uz-Cyrl-UZ" sz="2800" b="1" dirty="0" smtClean="0">
                <a:solidFill>
                  <a:srgbClr val="003366"/>
                </a:solidFill>
                <a:latin typeface="Times New Roman" pitchFamily="18" charset="0"/>
                <a:cs typeface="Times New Roman" pitchFamily="18" charset="0"/>
              </a:rPr>
              <a:t>2 </a:t>
            </a:r>
            <a:r>
              <a:rPr lang="uz-Cyrl-UZ" sz="2800" b="1" dirty="0">
                <a:solidFill>
                  <a:srgbClr val="003366"/>
                </a:solidFill>
                <a:latin typeface="Times New Roman" pitchFamily="18" charset="0"/>
                <a:cs typeface="Times New Roman" pitchFamily="18" charset="0"/>
              </a:rPr>
              <a:t>минг нафарга яқин чет тили ўқитувчиси </a:t>
            </a:r>
            <a:r>
              <a:rPr lang="uz-Cyrl-UZ" sz="2800" b="1" dirty="0">
                <a:latin typeface="Times New Roman" pitchFamily="18" charset="0"/>
                <a:cs typeface="Times New Roman" pitchFamily="18" charset="0"/>
              </a:rPr>
              <a:t>тайёрланди ва уларнинг умумий сони </a:t>
            </a:r>
            <a:r>
              <a:rPr lang="uz-Cyrl-UZ" sz="2800" b="1" dirty="0">
                <a:solidFill>
                  <a:srgbClr val="003366"/>
                </a:solidFill>
                <a:latin typeface="Times New Roman" pitchFamily="18" charset="0"/>
                <a:cs typeface="Times New Roman" pitchFamily="18" charset="0"/>
              </a:rPr>
              <a:t>26 минг </a:t>
            </a:r>
            <a:r>
              <a:rPr lang="uz-Cyrl-UZ" sz="2800" b="1" dirty="0">
                <a:latin typeface="Times New Roman" pitchFamily="18" charset="0"/>
                <a:cs typeface="Times New Roman" pitchFamily="18" charset="0"/>
              </a:rPr>
              <a:t>кишига етди</a:t>
            </a:r>
            <a:r>
              <a:rPr lang="uz-Cyrl-UZ"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pic>
        <p:nvPicPr>
          <p:cNvPr id="19458" name="Picture 2" descr="http://fikr.uz/uploads/images/maktab_26012013_1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335581"/>
            <a:ext cx="3579994" cy="21897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a:hlinkClick r:id="rId4"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1497906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014983"/>
            <a:ext cx="8064896" cy="5078313"/>
          </a:xfrm>
          <a:prstGeom prst="rect">
            <a:avLst/>
          </a:prstGeom>
        </p:spPr>
        <p:txBody>
          <a:bodyPr wrap="square">
            <a:spAutoFit/>
          </a:bodyPr>
          <a:lstStyle/>
          <a:p>
            <a:pPr indent="361950" algn="just"/>
            <a:r>
              <a:rPr lang="uz-Cyrl-UZ" sz="3600" b="1" dirty="0" smtClean="0">
                <a:latin typeface="Times New Roman" pitchFamily="18" charset="0"/>
                <a:cs typeface="Times New Roman" pitchFamily="18" charset="0"/>
              </a:rPr>
              <a:t>Қишлоқ </a:t>
            </a:r>
            <a:r>
              <a:rPr lang="uz-Cyrl-UZ" sz="3600" b="1" dirty="0">
                <a:latin typeface="Times New Roman" pitchFamily="18" charset="0"/>
                <a:cs typeface="Times New Roman" pitchFamily="18" charset="0"/>
              </a:rPr>
              <a:t>жойларга юқори малакали инглиз тили ўқитувчиларини жалб этиш мақсадида, тариф ставкаларига </a:t>
            </a:r>
            <a:r>
              <a:rPr lang="uz-Cyrl-UZ" sz="3600" b="1" dirty="0">
                <a:solidFill>
                  <a:srgbClr val="0000CC"/>
                </a:solidFill>
                <a:latin typeface="Times New Roman" pitchFamily="18" charset="0"/>
                <a:cs typeface="Times New Roman" pitchFamily="18" charset="0"/>
              </a:rPr>
              <a:t>30 фоиз қўшимча ҳақ белгиланди</a:t>
            </a:r>
            <a:r>
              <a:rPr lang="uz-Cyrl-UZ" sz="3600" b="1" dirty="0">
                <a:latin typeface="Times New Roman" pitchFamily="18" charset="0"/>
                <a:cs typeface="Times New Roman" pitchFamily="18" charset="0"/>
              </a:rPr>
              <a:t>. Телевидениеда чет тилларни ўргатиш бўйича қизиқарли ўйинлар дастурига эга бўлган махсус болалар маърифий каналлари ташкил қилинди.</a:t>
            </a:r>
            <a:endParaRPr lang="ru-RU" sz="36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548680"/>
            <a:ext cx="7848873" cy="923330"/>
          </a:xfrm>
          <a:prstGeom prst="rect">
            <a:avLst/>
          </a:prstGeom>
        </p:spPr>
        <p:txBody>
          <a:bodyPr wrap="square">
            <a:spAutoFit/>
          </a:bodyPr>
          <a:lstStyle/>
          <a:p>
            <a:pPr algn="ctr"/>
            <a:r>
              <a:rPr lang="uz-Cyrl-UZ" sz="5400" b="1" dirty="0" smtClean="0">
                <a:solidFill>
                  <a:srgbClr val="C00000"/>
                </a:solidFill>
                <a:latin typeface="Times New Roman" pitchFamily="18" charset="0"/>
                <a:cs typeface="Times New Roman" pitchFamily="18" charset="0"/>
              </a:rPr>
              <a:t>СОҒЛИҚНИ САҚЛАШ</a:t>
            </a:r>
            <a:endParaRPr lang="ru-RU" sz="5400" b="1" dirty="0">
              <a:solidFill>
                <a:srgbClr val="C00000"/>
              </a:solidFill>
              <a:latin typeface="Times New Roman" pitchFamily="18" charset="0"/>
              <a:cs typeface="Times New Roman" pitchFamily="18" charset="0"/>
            </a:endParaRPr>
          </a:p>
        </p:txBody>
      </p:sp>
      <p:sp>
        <p:nvSpPr>
          <p:cNvPr id="3" name="Прямоугольник 2">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4" name="Прямоугольник 3"/>
          <p:cNvSpPr/>
          <p:nvPr/>
        </p:nvSpPr>
        <p:spPr>
          <a:xfrm>
            <a:off x="611560" y="1412776"/>
            <a:ext cx="7992888" cy="5078313"/>
          </a:xfrm>
          <a:prstGeom prst="rect">
            <a:avLst/>
          </a:prstGeom>
        </p:spPr>
        <p:txBody>
          <a:bodyPr wrap="square">
            <a:spAutoFit/>
          </a:bodyPr>
          <a:lstStyle/>
          <a:p>
            <a:pPr indent="361950" algn="just"/>
            <a:r>
              <a:rPr lang="uz-Cyrl-UZ" sz="3600" b="1" dirty="0">
                <a:latin typeface="Times New Roman" pitchFamily="18" charset="0"/>
                <a:cs typeface="Times New Roman" pitchFamily="18" charset="0"/>
              </a:rPr>
              <a:t>2013 йилда тиббиёт-санитария соҳасида биринчи ёрдам кўрсатиш оилавий тиббиёт принципи асосида ишлаш шаклига ўтказилди. Бу эса юртимизда соғлиқни сақлаш соҳасини ислоҳ этишни янада чуқурлаштириш бўйича жорий этилаётган чора-тадбирлар тизимида муҳим қадам бўлди.  </a:t>
            </a:r>
            <a:endParaRPr lang="ru-RU"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62140" y="548680"/>
            <a:ext cx="8042308" cy="3046988"/>
          </a:xfrm>
          <a:prstGeom prst="rect">
            <a:avLst/>
          </a:prstGeom>
        </p:spPr>
        <p:txBody>
          <a:bodyPr wrap="square">
            <a:spAutoFit/>
          </a:bodyPr>
          <a:lstStyle/>
          <a:p>
            <a:pPr indent="361950" algn="just"/>
            <a:r>
              <a:rPr lang="uz-Cyrl-UZ" sz="3200" b="1" dirty="0" smtClean="0">
                <a:latin typeface="Times New Roman" pitchFamily="18" charset="0"/>
                <a:cs typeface="Times New Roman" pitchFamily="18" charset="0"/>
              </a:rPr>
              <a:t>Туғиш </a:t>
            </a:r>
            <a:r>
              <a:rPr lang="uz-Cyrl-UZ" sz="3200" b="1" dirty="0">
                <a:latin typeface="Times New Roman" pitchFamily="18" charset="0"/>
                <a:cs typeface="Times New Roman" pitchFamily="18" charset="0"/>
              </a:rPr>
              <a:t>ёшидаги аёллар, шунингдек, болалар ва ўсмирларни тиббий кўрикдан ўтказиш тўлиқ таъминланди. 2011-2013 йилларда </a:t>
            </a:r>
            <a:r>
              <a:rPr lang="uz-Cyrl-UZ" sz="3200" b="1" dirty="0">
                <a:solidFill>
                  <a:srgbClr val="C00000"/>
                </a:solidFill>
                <a:latin typeface="Times New Roman" pitchFamily="18" charset="0"/>
                <a:cs typeface="Times New Roman" pitchFamily="18" charset="0"/>
              </a:rPr>
              <a:t>535 минг нафар </a:t>
            </a:r>
            <a:r>
              <a:rPr lang="uz-Cyrl-UZ" sz="3200" b="1" dirty="0">
                <a:latin typeface="Times New Roman" pitchFamily="18" charset="0"/>
                <a:cs typeface="Times New Roman" pitchFamily="18" charset="0"/>
              </a:rPr>
              <a:t>ҳомиладор аёл ирсий ва туғма касалликлар бўйича текширувдан ўтказилди.</a:t>
            </a:r>
            <a:endParaRPr lang="ru-RU" sz="3200" b="1" dirty="0">
              <a:latin typeface="Times New Roman" pitchFamily="18" charset="0"/>
              <a:cs typeface="Times New Roman" pitchFamily="18" charset="0"/>
            </a:endParaRPr>
          </a:p>
        </p:txBody>
      </p:sp>
      <p:sp>
        <p:nvSpPr>
          <p:cNvPr id="5" name="Прямоугольник 4"/>
          <p:cNvSpPr/>
          <p:nvPr/>
        </p:nvSpPr>
        <p:spPr>
          <a:xfrm>
            <a:off x="562140" y="3456116"/>
            <a:ext cx="8064896" cy="3046988"/>
          </a:xfrm>
          <a:prstGeom prst="rect">
            <a:avLst/>
          </a:prstGeom>
        </p:spPr>
        <p:txBody>
          <a:bodyPr wrap="square">
            <a:spAutoFit/>
          </a:bodyPr>
          <a:lstStyle/>
          <a:p>
            <a:pPr indent="361950" algn="just"/>
            <a:r>
              <a:rPr lang="uz-Cyrl-UZ" sz="3200" b="1" dirty="0">
                <a:latin typeface="Times New Roman" pitchFamily="18" charset="0"/>
                <a:cs typeface="Times New Roman" pitchFamily="18" charset="0"/>
              </a:rPr>
              <a:t>Бу 2013 йилда қарийб </a:t>
            </a:r>
            <a:r>
              <a:rPr lang="uz-Cyrl-UZ" sz="3200" b="1" dirty="0">
                <a:solidFill>
                  <a:srgbClr val="C00000"/>
                </a:solidFill>
                <a:latin typeface="Times New Roman" pitchFamily="18" charset="0"/>
                <a:cs typeface="Times New Roman" pitchFamily="18" charset="0"/>
              </a:rPr>
              <a:t>2,7 минг</a:t>
            </a:r>
            <a:r>
              <a:rPr lang="uz-Cyrl-UZ" sz="3200" b="1" dirty="0">
                <a:latin typeface="Times New Roman" pitchFamily="18" charset="0"/>
                <a:cs typeface="Times New Roman" pitchFamily="18" charset="0"/>
              </a:rPr>
              <a:t> боланинг туғма хасталиклар ва ривожланишдаги нуқсонлар билан туғилишининг олдини олиш имконини берди. Ривожланишда нуқсони бор болаларнинг туғилиши </a:t>
            </a:r>
            <a:r>
              <a:rPr lang="uz-Cyrl-UZ" sz="3200" b="1" dirty="0" smtClean="0">
                <a:latin typeface="Times New Roman" pitchFamily="18" charset="0"/>
                <a:cs typeface="Times New Roman" pitchFamily="18" charset="0"/>
              </a:rPr>
              <a:t/>
            </a:r>
            <a:br>
              <a:rPr lang="uz-Cyrl-UZ" sz="3200" b="1" dirty="0" smtClean="0">
                <a:latin typeface="Times New Roman" pitchFamily="18" charset="0"/>
                <a:cs typeface="Times New Roman" pitchFamily="18" charset="0"/>
              </a:rPr>
            </a:br>
            <a:r>
              <a:rPr lang="uz-Cyrl-UZ" sz="3200" b="1" dirty="0" smtClean="0">
                <a:latin typeface="Times New Roman" pitchFamily="18" charset="0"/>
                <a:cs typeface="Times New Roman" pitchFamily="18" charset="0"/>
              </a:rPr>
              <a:t>2000 </a:t>
            </a:r>
            <a:r>
              <a:rPr lang="uz-Cyrl-UZ" sz="3200" b="1" dirty="0">
                <a:latin typeface="Times New Roman" pitchFamily="18" charset="0"/>
                <a:cs typeface="Times New Roman" pitchFamily="18" charset="0"/>
              </a:rPr>
              <a:t>йилга нисбатан </a:t>
            </a:r>
            <a:r>
              <a:rPr lang="uz-Cyrl-UZ" sz="3200" b="1" dirty="0">
                <a:solidFill>
                  <a:srgbClr val="C00000"/>
                </a:solidFill>
                <a:latin typeface="Times New Roman" pitchFamily="18" charset="0"/>
                <a:cs typeface="Times New Roman" pitchFamily="18" charset="0"/>
              </a:rPr>
              <a:t>1,8 марта </a:t>
            </a:r>
            <a:r>
              <a:rPr lang="uz-Cyrl-UZ" sz="3200" b="1" dirty="0">
                <a:latin typeface="Times New Roman" pitchFamily="18" charset="0"/>
                <a:cs typeface="Times New Roman" pitchFamily="18" charset="0"/>
              </a:rPr>
              <a:t>камайди.</a:t>
            </a:r>
            <a:endParaRPr lang="ru-RU" sz="3200" b="1" dirty="0">
              <a:latin typeface="Times New Roman" pitchFamily="18" charset="0"/>
              <a:cs typeface="Times New Roman" pitchFamily="18" charset="0"/>
            </a:endParaRPr>
          </a:p>
        </p:txBody>
      </p:sp>
      <p:sp>
        <p:nvSpPr>
          <p:cNvPr id="6" name="Прямоугольник 5">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6012" y="902325"/>
            <a:ext cx="8280920" cy="5262979"/>
          </a:xfrm>
          <a:prstGeom prst="rect">
            <a:avLst/>
          </a:prstGeom>
        </p:spPr>
        <p:txBody>
          <a:bodyPr wrap="square">
            <a:spAutoFit/>
          </a:bodyPr>
          <a:lstStyle/>
          <a:p>
            <a:pPr algn="ctr"/>
            <a:r>
              <a:rPr lang="uz-Cyrl-UZ" sz="4800" b="1" dirty="0" smtClean="0">
                <a:solidFill>
                  <a:srgbClr val="FF0000"/>
                </a:solidFill>
                <a:latin typeface="Times New Roman" pitchFamily="18" charset="0"/>
                <a:cs typeface="Times New Roman" pitchFamily="18" charset="0"/>
              </a:rPr>
              <a:t>БОЛАЛАРИМИЗНИНГ </a:t>
            </a:r>
            <a:br>
              <a:rPr lang="uz-Cyrl-UZ" sz="4800" b="1" dirty="0" smtClean="0">
                <a:solidFill>
                  <a:srgbClr val="FF0000"/>
                </a:solidFill>
                <a:latin typeface="Times New Roman" pitchFamily="18" charset="0"/>
                <a:cs typeface="Times New Roman" pitchFamily="18" charset="0"/>
              </a:rPr>
            </a:br>
            <a:r>
              <a:rPr lang="uz-Cyrl-UZ" sz="4800" b="1" dirty="0" smtClean="0">
                <a:solidFill>
                  <a:srgbClr val="0000CC"/>
                </a:solidFill>
                <a:latin typeface="Times New Roman" pitchFamily="18" charset="0"/>
                <a:cs typeface="Times New Roman" pitchFamily="18" charset="0"/>
              </a:rPr>
              <a:t>92 ФОИЗИ </a:t>
            </a:r>
            <a:r>
              <a:rPr lang="uz-Cyrl-UZ" sz="4800" b="1" dirty="0" smtClean="0">
                <a:solidFill>
                  <a:srgbClr val="FF0000"/>
                </a:solidFill>
                <a:latin typeface="Times New Roman" pitchFamily="18" charset="0"/>
                <a:cs typeface="Times New Roman" pitchFamily="18" charset="0"/>
              </a:rPr>
              <a:t>РИВОЖЛАНИШ КЎРСАТКИЧЛАРИ БЎЙИЧА ЖАҲОН СОҒЛИҚНИ САҚЛАШ ТАШКИЛОТИ СТАНДАРТЛАРИГА МОС </a:t>
            </a:r>
            <a:endParaRPr lang="ru-RU" sz="4800" b="1" dirty="0">
              <a:solidFill>
                <a:srgbClr val="FF0000"/>
              </a:solidFill>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692105"/>
            <a:ext cx="7920880" cy="5632311"/>
          </a:xfrm>
          <a:prstGeom prst="rect">
            <a:avLst/>
          </a:prstGeom>
        </p:spPr>
        <p:txBody>
          <a:bodyPr wrap="square">
            <a:spAutoFit/>
          </a:bodyPr>
          <a:lstStyle/>
          <a:p>
            <a:pPr indent="361950" algn="just"/>
            <a:r>
              <a:rPr lang="uz-Cyrl-UZ" sz="3600" b="1" dirty="0">
                <a:latin typeface="Times New Roman" pitchFamily="18" charset="0"/>
                <a:cs typeface="Times New Roman" pitchFamily="18" charset="0"/>
              </a:rPr>
              <a:t>Болаларимизнинг </a:t>
            </a:r>
            <a:r>
              <a:rPr lang="uz-Cyrl-UZ" sz="3600" b="1" dirty="0">
                <a:solidFill>
                  <a:srgbClr val="0000CC"/>
                </a:solidFill>
                <a:latin typeface="Times New Roman" pitchFamily="18" charset="0"/>
                <a:cs typeface="Times New Roman" pitchFamily="18" charset="0"/>
              </a:rPr>
              <a:t>92 фоизи </a:t>
            </a:r>
            <a:r>
              <a:rPr lang="uz-Cyrl-UZ" sz="3600" b="1" dirty="0">
                <a:latin typeface="Times New Roman" pitchFamily="18" charset="0"/>
                <a:cs typeface="Times New Roman" pitchFamily="18" charset="0"/>
              </a:rPr>
              <a:t>ривожланиш кўрсаткичлари бўйича Жаҳон соғлиқни сақлаш ташкилоти стандартларига мос </a:t>
            </a:r>
            <a:endParaRPr lang="ru-RU" sz="3600" b="1" dirty="0">
              <a:latin typeface="Times New Roman" pitchFamily="18" charset="0"/>
              <a:cs typeface="Times New Roman" pitchFamily="18" charset="0"/>
            </a:endParaRPr>
          </a:p>
          <a:p>
            <a:pPr indent="361950" algn="just"/>
            <a:r>
              <a:rPr lang="uz-Cyrl-UZ" sz="3600" b="1" dirty="0">
                <a:latin typeface="Times New Roman" pitchFamily="18" charset="0"/>
                <a:cs typeface="Times New Roman" pitchFamily="18" charset="0"/>
              </a:rPr>
              <a:t>келади ва ҳеч шубҳасиз, бу биз эришган катта ютуқдир.</a:t>
            </a:r>
            <a:endParaRPr lang="ru-RU" sz="3600" b="1" dirty="0">
              <a:latin typeface="Times New Roman" pitchFamily="18" charset="0"/>
              <a:cs typeface="Times New Roman" pitchFamily="18" charset="0"/>
            </a:endParaRPr>
          </a:p>
          <a:p>
            <a:pPr indent="361950" algn="just"/>
            <a:r>
              <a:rPr lang="uz-Cyrl-UZ" sz="3600" b="1" dirty="0">
                <a:latin typeface="Times New Roman" pitchFamily="18" charset="0"/>
                <a:cs typeface="Times New Roman" pitchFamily="18" charset="0"/>
              </a:rPr>
              <a:t>2013 йилнинг ўзида соғлиқни сақлаш соҳасига йўналтирилган инвестициялар ҳажми 2010 йилга нисбатан </a:t>
            </a:r>
            <a:r>
              <a:rPr lang="uz-Cyrl-UZ" sz="3600" b="1" dirty="0">
                <a:solidFill>
                  <a:srgbClr val="0000CC"/>
                </a:solidFill>
                <a:latin typeface="Times New Roman" pitchFamily="18" charset="0"/>
                <a:cs typeface="Times New Roman" pitchFamily="18" charset="0"/>
              </a:rPr>
              <a:t>3,8 баробар </a:t>
            </a:r>
            <a:r>
              <a:rPr lang="uz-Cyrl-UZ" sz="3600" b="1" dirty="0">
                <a:latin typeface="Times New Roman" pitchFamily="18" charset="0"/>
                <a:cs typeface="Times New Roman" pitchFamily="18" charset="0"/>
              </a:rPr>
              <a:t>ошди. </a:t>
            </a:r>
            <a:endParaRPr lang="ru-RU" sz="36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48973606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749017"/>
            <a:ext cx="8208912" cy="5632311"/>
          </a:xfrm>
          <a:prstGeom prst="rect">
            <a:avLst/>
          </a:prstGeom>
        </p:spPr>
        <p:txBody>
          <a:bodyPr wrap="square">
            <a:spAutoFit/>
          </a:bodyPr>
          <a:lstStyle/>
          <a:p>
            <a:pPr indent="361950" algn="just"/>
            <a:r>
              <a:rPr lang="ru-RU" sz="3600" b="1" dirty="0" err="1" smtClean="0">
                <a:latin typeface="Times New Roman" pitchFamily="18" charset="0"/>
                <a:cs typeface="Times New Roman" pitchFamily="18" charset="0"/>
              </a:rPr>
              <a:t>Бунинг</a:t>
            </a:r>
            <a:r>
              <a:rPr lang="ru-RU" sz="3600" b="1" dirty="0" smtClean="0">
                <a:latin typeface="Times New Roman" pitchFamily="18" charset="0"/>
                <a:cs typeface="Times New Roman" pitchFamily="18" charset="0"/>
              </a:rPr>
              <a:t> </a:t>
            </a:r>
            <a:r>
              <a:rPr lang="ru-RU" sz="3600" b="1" dirty="0" err="1">
                <a:latin typeface="Times New Roman" pitchFamily="18" charset="0"/>
                <a:cs typeface="Times New Roman" pitchFamily="18" charset="0"/>
              </a:rPr>
              <a:t>натижасида</a:t>
            </a:r>
            <a:r>
              <a:rPr lang="ru-RU" sz="3600" b="1" dirty="0">
                <a:latin typeface="Times New Roman" pitchFamily="18" charset="0"/>
                <a:cs typeface="Times New Roman" pitchFamily="18" charset="0"/>
              </a:rPr>
              <a:t> </a:t>
            </a:r>
            <a:r>
              <a:rPr lang="ru-RU" sz="3600" b="1" dirty="0">
                <a:solidFill>
                  <a:srgbClr val="0000CC"/>
                </a:solidFill>
                <a:latin typeface="Times New Roman" pitchFamily="18" charset="0"/>
                <a:cs typeface="Times New Roman" pitchFamily="18" charset="0"/>
              </a:rPr>
              <a:t>295 та </a:t>
            </a:r>
            <a:r>
              <a:rPr lang="ru-RU" sz="3600" b="1" dirty="0" err="1">
                <a:latin typeface="Times New Roman" pitchFamily="18" charset="0"/>
                <a:cs typeface="Times New Roman" pitchFamily="18" charset="0"/>
              </a:rPr>
              <a:t>тиббиёт</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объекти</a:t>
            </a:r>
            <a:r>
              <a:rPr lang="ru-RU" sz="3600" b="1" dirty="0">
                <a:latin typeface="Times New Roman" pitchFamily="18" charset="0"/>
                <a:cs typeface="Times New Roman" pitchFamily="18" charset="0"/>
              </a:rPr>
              <a:t> реконструкция </a:t>
            </a:r>
            <a:r>
              <a:rPr lang="ru-RU" sz="3600" b="1" dirty="0" err="1">
                <a:latin typeface="Times New Roman" pitchFamily="18" charset="0"/>
                <a:cs typeface="Times New Roman" pitchFamily="18" charset="0"/>
              </a:rPr>
              <a:t>қилиниб</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фойдаланишга</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топширилди</a:t>
            </a:r>
            <a:r>
              <a:rPr lang="ru-RU" sz="3600" b="1" dirty="0">
                <a:latin typeface="Times New Roman" pitchFamily="18" charset="0"/>
                <a:cs typeface="Times New Roman" pitchFamily="18" charset="0"/>
              </a:rPr>
              <a:t>. </a:t>
            </a:r>
          </a:p>
          <a:p>
            <a:pPr indent="361950" algn="just"/>
            <a:r>
              <a:rPr lang="uz-Cyrl-UZ" sz="3600" b="1" dirty="0">
                <a:latin typeface="Times New Roman" pitchFamily="18" charset="0"/>
                <a:cs typeface="Times New Roman" pitchFamily="18" charset="0"/>
              </a:rPr>
              <a:t>Республика ихтисослаштирилган тиббиёт марказларини жиҳозлаш даражаси </a:t>
            </a:r>
            <a:r>
              <a:rPr lang="uz-Cyrl-UZ" sz="3600" b="1" dirty="0">
                <a:solidFill>
                  <a:srgbClr val="0000CC"/>
                </a:solidFill>
                <a:latin typeface="Times New Roman" pitchFamily="18" charset="0"/>
                <a:cs typeface="Times New Roman" pitchFamily="18" charset="0"/>
              </a:rPr>
              <a:t>1,8 баробар ортди </a:t>
            </a:r>
            <a:r>
              <a:rPr lang="uz-Cyrl-UZ" sz="3600" b="1" dirty="0">
                <a:latin typeface="Times New Roman" pitchFamily="18" charset="0"/>
                <a:cs typeface="Times New Roman" pitchFamily="18" charset="0"/>
              </a:rPr>
              <a:t>ва </a:t>
            </a:r>
            <a:r>
              <a:rPr lang="uz-Cyrl-UZ" sz="3600" b="1" dirty="0" smtClean="0">
                <a:latin typeface="Times New Roman" pitchFamily="18" charset="0"/>
                <a:cs typeface="Times New Roman" pitchFamily="18" charset="0"/>
              </a:rPr>
              <a:t/>
            </a:r>
            <a:br>
              <a:rPr lang="uz-Cyrl-UZ" sz="3600" b="1" dirty="0" smtClean="0">
                <a:latin typeface="Times New Roman" pitchFamily="18" charset="0"/>
                <a:cs typeface="Times New Roman" pitchFamily="18" charset="0"/>
              </a:rPr>
            </a:br>
            <a:r>
              <a:rPr lang="uz-Cyrl-UZ" sz="3600" b="1" dirty="0" smtClean="0">
                <a:solidFill>
                  <a:srgbClr val="0000CC"/>
                </a:solidFill>
                <a:latin typeface="Times New Roman" pitchFamily="18" charset="0"/>
                <a:cs typeface="Times New Roman" pitchFamily="18" charset="0"/>
              </a:rPr>
              <a:t>91,7 </a:t>
            </a:r>
            <a:r>
              <a:rPr lang="uz-Cyrl-UZ" sz="3600" b="1" dirty="0">
                <a:solidFill>
                  <a:srgbClr val="0000CC"/>
                </a:solidFill>
                <a:latin typeface="Times New Roman" pitchFamily="18" charset="0"/>
                <a:cs typeface="Times New Roman" pitchFamily="18" charset="0"/>
              </a:rPr>
              <a:t>фоизга </a:t>
            </a:r>
            <a:r>
              <a:rPr lang="uz-Cyrl-UZ" sz="3600" b="1" dirty="0">
                <a:latin typeface="Times New Roman" pitchFamily="18" charset="0"/>
                <a:cs typeface="Times New Roman" pitchFamily="18" charset="0"/>
              </a:rPr>
              <a:t>етди, жумладан, юқори технологияларга асосланган </a:t>
            </a:r>
            <a:r>
              <a:rPr lang="uz-Cyrl-UZ" sz="3600" b="1" dirty="0" smtClean="0">
                <a:latin typeface="Times New Roman" pitchFamily="18" charset="0"/>
                <a:cs typeface="Times New Roman" pitchFamily="18" charset="0"/>
              </a:rPr>
              <a:t>ускуна-лар </a:t>
            </a:r>
            <a:r>
              <a:rPr lang="uz-Cyrl-UZ" sz="3600" b="1" dirty="0">
                <a:latin typeface="Times New Roman" pitchFamily="18" charset="0"/>
                <a:cs typeface="Times New Roman" pitchFamily="18" charset="0"/>
              </a:rPr>
              <a:t>билан жиҳозлаш даражаси </a:t>
            </a:r>
            <a:r>
              <a:rPr lang="uz-Cyrl-UZ" sz="3600" b="1" dirty="0" smtClean="0">
                <a:latin typeface="Times New Roman" pitchFamily="18" charset="0"/>
                <a:cs typeface="Times New Roman" pitchFamily="18" charset="0"/>
              </a:rPr>
              <a:t/>
            </a:r>
            <a:br>
              <a:rPr lang="uz-Cyrl-UZ" sz="3600" b="1" dirty="0" smtClean="0">
                <a:latin typeface="Times New Roman" pitchFamily="18" charset="0"/>
                <a:cs typeface="Times New Roman" pitchFamily="18" charset="0"/>
              </a:rPr>
            </a:br>
            <a:r>
              <a:rPr lang="uz-Cyrl-UZ" sz="3600" b="1" dirty="0" smtClean="0">
                <a:solidFill>
                  <a:srgbClr val="0000CC"/>
                </a:solidFill>
                <a:latin typeface="Times New Roman" pitchFamily="18" charset="0"/>
                <a:cs typeface="Times New Roman" pitchFamily="18" charset="0"/>
              </a:rPr>
              <a:t>82,6 </a:t>
            </a:r>
            <a:r>
              <a:rPr lang="uz-Cyrl-UZ" sz="3600" b="1" dirty="0">
                <a:solidFill>
                  <a:srgbClr val="0000CC"/>
                </a:solidFill>
                <a:latin typeface="Times New Roman" pitchFamily="18" charset="0"/>
                <a:cs typeface="Times New Roman" pitchFamily="18" charset="0"/>
              </a:rPr>
              <a:t>фоизни </a:t>
            </a:r>
            <a:r>
              <a:rPr lang="uz-Cyrl-UZ" sz="3600" b="1" dirty="0">
                <a:latin typeface="Times New Roman" pitchFamily="18" charset="0"/>
                <a:cs typeface="Times New Roman" pitchFamily="18" charset="0"/>
              </a:rPr>
              <a:t>ташкил этмоқда.</a:t>
            </a:r>
            <a:endParaRPr lang="ru-RU" sz="36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02325"/>
            <a:ext cx="8064896" cy="5570756"/>
          </a:xfrm>
          <a:prstGeom prst="rect">
            <a:avLst/>
          </a:prstGeom>
        </p:spPr>
        <p:txBody>
          <a:bodyPr wrap="square">
            <a:spAutoFit/>
          </a:bodyPr>
          <a:lstStyle/>
          <a:p>
            <a:pPr indent="361950" algn="just"/>
            <a:r>
              <a:rPr lang="uz-Cyrl-UZ" sz="4800" b="1" dirty="0" smtClean="0">
                <a:solidFill>
                  <a:srgbClr val="0000CC"/>
                </a:solidFill>
                <a:latin typeface="Times New Roman" pitchFamily="18" charset="0"/>
                <a:cs typeface="Times New Roman" pitchFamily="18" charset="0"/>
              </a:rPr>
              <a:t>ШУ БИЛАН БИРГА</a:t>
            </a:r>
            <a:endParaRPr lang="ru-RU" sz="4800" b="1" dirty="0" smtClean="0">
              <a:solidFill>
                <a:srgbClr val="0000CC"/>
              </a:solidFill>
              <a:latin typeface="Times New Roman" pitchFamily="18" charset="0"/>
              <a:cs typeface="Times New Roman" pitchFamily="18" charset="0"/>
            </a:endParaRPr>
          </a:p>
          <a:p>
            <a:pPr algn="just"/>
            <a:r>
              <a:rPr lang="uz-Cyrl-UZ" sz="2800" b="1" dirty="0" smtClean="0">
                <a:latin typeface="Times New Roman" pitchFamily="18" charset="0"/>
                <a:cs typeface="Times New Roman" pitchFamily="18" charset="0"/>
              </a:rPr>
              <a:t>ҳозирги </a:t>
            </a:r>
            <a:r>
              <a:rPr lang="uz-Cyrl-UZ" sz="2800" b="1" dirty="0">
                <a:latin typeface="Times New Roman" pitchFamily="18" charset="0"/>
                <a:cs typeface="Times New Roman" pitchFamily="18" charset="0"/>
              </a:rPr>
              <a:t>вақтда қишлоқ врачлик пунктларининг фаолияти, айниқса, касалликларни эрта аниқлаш ва уларнинг олдини олиш бўйича замонавий талабларга тўла жавоб бермаслиги қайд этилди. </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Соғлиқни сақлаш вазирлиги Молия вазирлиги билан ҳамкорликда тажриба тариқасида бир қатор туманларда патронаж ҳамшираларининг фаолият самарадорлигини ошириш чора-тадбирларини амалга ошириши зарур.</a:t>
            </a:r>
            <a:endParaRPr lang="ru-RU" sz="28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1680" y="692696"/>
            <a:ext cx="5881034" cy="1015663"/>
          </a:xfrm>
          <a:prstGeom prst="rect">
            <a:avLst/>
          </a:prstGeom>
        </p:spPr>
        <p:txBody>
          <a:bodyPr wrap="none">
            <a:spAutoFit/>
          </a:bodyPr>
          <a:lstStyle/>
          <a:p>
            <a:r>
              <a:rPr lang="uz-Cyrl-UZ" sz="6000" b="1" dirty="0" smtClean="0">
                <a:solidFill>
                  <a:srgbClr val="0000CC"/>
                </a:solidFill>
                <a:latin typeface="Times New Roman" pitchFamily="18" charset="0"/>
                <a:cs typeface="Times New Roman" pitchFamily="18" charset="0"/>
              </a:rPr>
              <a:t>ҲАЁТ СИФАТИ</a:t>
            </a:r>
            <a:endParaRPr lang="ru-RU" sz="6000" b="1" dirty="0">
              <a:solidFill>
                <a:srgbClr val="0000CC"/>
              </a:solidFill>
              <a:latin typeface="Times New Roman" pitchFamily="18" charset="0"/>
              <a:cs typeface="Times New Roman" pitchFamily="18" charset="0"/>
            </a:endParaRPr>
          </a:p>
        </p:txBody>
      </p:sp>
      <p:sp>
        <p:nvSpPr>
          <p:cNvPr id="4" name="Прямоугольник 3"/>
          <p:cNvSpPr/>
          <p:nvPr/>
        </p:nvSpPr>
        <p:spPr>
          <a:xfrm>
            <a:off x="611560" y="1621244"/>
            <a:ext cx="7992888" cy="4832092"/>
          </a:xfrm>
          <a:prstGeom prst="rect">
            <a:avLst/>
          </a:prstGeom>
        </p:spPr>
        <p:txBody>
          <a:bodyPr wrap="square">
            <a:spAutoFit/>
          </a:bodyPr>
          <a:lstStyle/>
          <a:p>
            <a:pPr indent="361950" algn="just"/>
            <a:r>
              <a:rPr lang="ru-RU" sz="2800" b="1" dirty="0">
                <a:latin typeface="Times New Roman" pitchFamily="18" charset="0"/>
                <a:cs typeface="Times New Roman" pitchFamily="18" charset="0"/>
              </a:rPr>
              <a:t> </a:t>
            </a:r>
            <a:r>
              <a:rPr lang="uz-Cyrl-UZ" sz="2800" b="1" dirty="0">
                <a:latin typeface="Times New Roman" pitchFamily="18" charset="0"/>
                <a:cs typeface="Times New Roman" pitchFamily="18" charset="0"/>
              </a:rPr>
              <a:t>2013 йилда халқимизнинг реал даромадлари </a:t>
            </a:r>
            <a:r>
              <a:rPr lang="uz-Cyrl-UZ" sz="2800" b="1" dirty="0">
                <a:solidFill>
                  <a:srgbClr val="0000CC"/>
                </a:solidFill>
                <a:latin typeface="Times New Roman" pitchFamily="18" charset="0"/>
                <a:cs typeface="Times New Roman" pitchFamily="18" charset="0"/>
              </a:rPr>
              <a:t>16 фоизга </a:t>
            </a:r>
            <a:r>
              <a:rPr lang="uz-Cyrl-UZ" sz="2800" b="1" dirty="0">
                <a:latin typeface="Times New Roman" pitchFamily="18" charset="0"/>
                <a:cs typeface="Times New Roman" pitchFamily="18" charset="0"/>
              </a:rPr>
              <a:t>ошди, ўртача ойлик иш ҳақи, пенсия, ижтимоий нафақа ва стипендиялар </a:t>
            </a:r>
            <a:r>
              <a:rPr lang="uz-Cyrl-UZ" sz="2800" b="1" dirty="0">
                <a:solidFill>
                  <a:srgbClr val="0000CC"/>
                </a:solidFill>
                <a:latin typeface="Times New Roman" pitchFamily="18" charset="0"/>
                <a:cs typeface="Times New Roman" pitchFamily="18" charset="0"/>
              </a:rPr>
              <a:t>20,8 фоизга </a:t>
            </a:r>
            <a:r>
              <a:rPr lang="uz-Cyrl-UZ" sz="2800" b="1" dirty="0">
                <a:latin typeface="Times New Roman" pitchFamily="18" charset="0"/>
                <a:cs typeface="Times New Roman" pitchFamily="18" charset="0"/>
              </a:rPr>
              <a:t>кўпайди.</a:t>
            </a:r>
            <a:endParaRPr lang="ru-RU" sz="2800" b="1" dirty="0">
              <a:latin typeface="Times New Roman" pitchFamily="18" charset="0"/>
              <a:cs typeface="Times New Roman" pitchFamily="18" charset="0"/>
            </a:endParaRPr>
          </a:p>
          <a:p>
            <a:pPr indent="361950" algn="just"/>
            <a:r>
              <a:rPr lang="uz-Cyrl-UZ" sz="2800" b="1" dirty="0">
                <a:latin typeface="Times New Roman" pitchFamily="18" charset="0"/>
                <a:cs typeface="Times New Roman" pitchFamily="18" charset="0"/>
              </a:rPr>
              <a:t>Ҳозирги вақтда Ўзбекистонда пенсияларнинг ўртача миқдори ўртача иш ҳақига нисбатан </a:t>
            </a:r>
            <a:r>
              <a:rPr lang="uz-Cyrl-UZ" sz="2800" b="1" dirty="0">
                <a:solidFill>
                  <a:srgbClr val="0000CC"/>
                </a:solidFill>
                <a:latin typeface="Times New Roman" pitchFamily="18" charset="0"/>
                <a:cs typeface="Times New Roman" pitchFamily="18" charset="0"/>
              </a:rPr>
              <a:t>37,5 фоизни </a:t>
            </a:r>
            <a:r>
              <a:rPr lang="uz-Cyrl-UZ" sz="2800" b="1" dirty="0">
                <a:latin typeface="Times New Roman" pitchFamily="18" charset="0"/>
                <a:cs typeface="Times New Roman" pitchFamily="18" charset="0"/>
              </a:rPr>
              <a:t>ташкил этмоқда. </a:t>
            </a:r>
            <a:r>
              <a:rPr lang="ru-RU" sz="2800" b="1" dirty="0" err="1">
                <a:latin typeface="Times New Roman" pitchFamily="18" charset="0"/>
                <a:cs typeface="Times New Roman" pitchFamily="18" charset="0"/>
              </a:rPr>
              <a:t>Бу</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кўрсаткич</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Россияда</a:t>
            </a:r>
            <a:r>
              <a:rPr lang="ru-RU" sz="2800" b="1" dirty="0">
                <a:latin typeface="Times New Roman" pitchFamily="18" charset="0"/>
                <a:cs typeface="Times New Roman" pitchFamily="18" charset="0"/>
              </a:rPr>
              <a:t> </a:t>
            </a:r>
            <a:r>
              <a:rPr lang="ru-RU" sz="2800" b="1" dirty="0">
                <a:solidFill>
                  <a:srgbClr val="0000CC"/>
                </a:solidFill>
                <a:latin typeface="Times New Roman" pitchFamily="18" charset="0"/>
                <a:cs typeface="Times New Roman" pitchFamily="18" charset="0"/>
              </a:rPr>
              <a:t>25,7 </a:t>
            </a:r>
            <a:r>
              <a:rPr lang="ru-RU" sz="2800" b="1" dirty="0" err="1">
                <a:solidFill>
                  <a:srgbClr val="0000CC"/>
                </a:solidFill>
                <a:latin typeface="Times New Roman" pitchFamily="18" charset="0"/>
                <a:cs typeface="Times New Roman" pitchFamily="18" charset="0"/>
              </a:rPr>
              <a:t>фоиздан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Марказий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Осиё</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мамлакатларида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эса</a:t>
            </a:r>
            <a:r>
              <a:rPr lang="ru-RU" sz="2800" b="1" dirty="0">
                <a:latin typeface="Times New Roman" pitchFamily="18" charset="0"/>
                <a:cs typeface="Times New Roman" pitchFamily="18" charset="0"/>
              </a:rPr>
              <a:t> </a:t>
            </a:r>
            <a:r>
              <a:rPr lang="ru-RU" sz="2800" b="1" dirty="0">
                <a:solidFill>
                  <a:srgbClr val="0000CC"/>
                </a:solidFill>
                <a:latin typeface="Times New Roman" pitchFamily="18" charset="0"/>
                <a:cs typeface="Times New Roman" pitchFamily="18" charset="0"/>
              </a:rPr>
              <a:t>23-28 </a:t>
            </a:r>
            <a:r>
              <a:rPr lang="ru-RU" sz="2800" b="1" dirty="0" err="1">
                <a:solidFill>
                  <a:srgbClr val="0000CC"/>
                </a:solidFill>
                <a:latin typeface="Times New Roman" pitchFamily="18" charset="0"/>
                <a:cs typeface="Times New Roman" pitchFamily="18" charset="0"/>
              </a:rPr>
              <a:t>фоиздан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иборатдир</a:t>
            </a:r>
            <a:r>
              <a:rPr lang="ru-RU" sz="2800" b="1" dirty="0">
                <a:latin typeface="Times New Roman" pitchFamily="18" charset="0"/>
                <a:cs typeface="Times New Roman" pitchFamily="18" charset="0"/>
              </a:rPr>
              <a:t>.</a:t>
            </a:r>
          </a:p>
          <a:p>
            <a:pPr indent="361950" algn="just"/>
            <a:r>
              <a:rPr lang="uz-Cyrl-UZ" sz="2800" b="1" dirty="0">
                <a:latin typeface="Times New Roman" pitchFamily="18" charset="0"/>
                <a:cs typeface="Times New Roman" pitchFamily="18" charset="0"/>
              </a:rPr>
              <a:t>2014 йилда бу кўрсаткични </a:t>
            </a:r>
            <a:r>
              <a:rPr lang="uz-Cyrl-UZ" sz="2800" b="1" dirty="0">
                <a:solidFill>
                  <a:srgbClr val="0000CC"/>
                </a:solidFill>
                <a:latin typeface="Times New Roman" pitchFamily="18" charset="0"/>
                <a:cs typeface="Times New Roman" pitchFamily="18" charset="0"/>
              </a:rPr>
              <a:t>41 фоизга </a:t>
            </a:r>
            <a:r>
              <a:rPr lang="uz-Cyrl-UZ" sz="2800" b="1" dirty="0">
                <a:latin typeface="Times New Roman" pitchFamily="18" charset="0"/>
                <a:cs typeface="Times New Roman" pitchFamily="18" charset="0"/>
              </a:rPr>
              <a:t>етказиш кўзда тутилмоқда.</a:t>
            </a:r>
            <a:endParaRPr lang="ru-RU" sz="28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92696"/>
            <a:ext cx="8208912" cy="1446550"/>
          </a:xfrm>
          <a:prstGeom prst="rect">
            <a:avLst/>
          </a:prstGeom>
        </p:spPr>
        <p:txBody>
          <a:bodyPr wrap="square">
            <a:spAutoFit/>
          </a:bodyPr>
          <a:lstStyle/>
          <a:p>
            <a:pPr algn="ctr"/>
            <a:r>
              <a:rPr lang="uz-Cyrl-UZ" sz="4400" b="1" dirty="0" smtClean="0">
                <a:solidFill>
                  <a:srgbClr val="C00000"/>
                </a:solidFill>
                <a:latin typeface="Times New Roman" pitchFamily="18" charset="0"/>
                <a:cs typeface="Times New Roman" pitchFamily="18" charset="0"/>
              </a:rPr>
              <a:t>ОИЛАЛАР ДАРОМАДЛАРИ ТАРКИБИ ЎЗГАРМОҚДА</a:t>
            </a:r>
            <a:endParaRPr lang="ru-RU" sz="4400" b="1" dirty="0">
              <a:solidFill>
                <a:srgbClr val="C00000"/>
              </a:solidFill>
              <a:latin typeface="Times New Roman" pitchFamily="18" charset="0"/>
              <a:cs typeface="Times New Roman" pitchFamily="18" charset="0"/>
            </a:endParaRPr>
          </a:p>
        </p:txBody>
      </p:sp>
      <p:sp>
        <p:nvSpPr>
          <p:cNvPr id="4" name="Прямоугольник 3"/>
          <p:cNvSpPr/>
          <p:nvPr/>
        </p:nvSpPr>
        <p:spPr>
          <a:xfrm>
            <a:off x="611561" y="2235636"/>
            <a:ext cx="7920880" cy="3785652"/>
          </a:xfrm>
          <a:prstGeom prst="rect">
            <a:avLst/>
          </a:prstGeom>
        </p:spPr>
        <p:txBody>
          <a:bodyPr wrap="square">
            <a:spAutoFit/>
          </a:bodyPr>
          <a:lstStyle/>
          <a:p>
            <a:pPr indent="361950" algn="just"/>
            <a:r>
              <a:rPr lang="uz-Cyrl-UZ" sz="4000" b="1" dirty="0" smtClean="0">
                <a:latin typeface="Times New Roman" pitchFamily="18" charset="0"/>
                <a:cs typeface="Times New Roman" pitchFamily="18" charset="0"/>
              </a:rPr>
              <a:t>Тадбиркорликдан олинаётган </a:t>
            </a:r>
            <a:r>
              <a:rPr lang="uz-Cyrl-UZ" sz="4000" b="1" dirty="0">
                <a:latin typeface="Times New Roman" pitchFamily="18" charset="0"/>
                <a:cs typeface="Times New Roman" pitchFamily="18" charset="0"/>
              </a:rPr>
              <a:t>даромадлар аҳоли ялпи </a:t>
            </a:r>
            <a:r>
              <a:rPr lang="uz-Cyrl-UZ" sz="4000" b="1" dirty="0" smtClean="0">
                <a:latin typeface="Times New Roman" pitchFamily="18" charset="0"/>
                <a:cs typeface="Times New Roman" pitchFamily="18" charset="0"/>
              </a:rPr>
              <a:t>даромад-ларининг </a:t>
            </a:r>
            <a:r>
              <a:rPr lang="uz-Cyrl-UZ" sz="4000" b="1" dirty="0">
                <a:latin typeface="Times New Roman" pitchFamily="18" charset="0"/>
                <a:cs typeface="Times New Roman" pitchFamily="18" charset="0"/>
              </a:rPr>
              <a:t>ярмидан зиёдини </a:t>
            </a:r>
            <a:r>
              <a:rPr lang="uz-Cyrl-UZ" sz="4000" b="1" dirty="0" smtClean="0">
                <a:latin typeface="Times New Roman" pitchFamily="18" charset="0"/>
                <a:cs typeface="Times New Roman" pitchFamily="18" charset="0"/>
              </a:rPr>
              <a:t>таш-кил </a:t>
            </a:r>
            <a:r>
              <a:rPr lang="uz-Cyrl-UZ" sz="4000" b="1" dirty="0">
                <a:latin typeface="Times New Roman" pitchFamily="18" charset="0"/>
                <a:cs typeface="Times New Roman" pitchFamily="18" charset="0"/>
              </a:rPr>
              <a:t>этмоқда. Ҳолбуки, МДҲ мамлакатларида бу ўртача </a:t>
            </a:r>
            <a:r>
              <a:rPr lang="uz-Cyrl-UZ" sz="4000" b="1" dirty="0" smtClean="0">
                <a:latin typeface="Times New Roman" pitchFamily="18" charset="0"/>
                <a:cs typeface="Times New Roman" pitchFamily="18" charset="0"/>
              </a:rPr>
              <a:t/>
            </a:r>
            <a:br>
              <a:rPr lang="uz-Cyrl-UZ" sz="4000" b="1" dirty="0" smtClean="0">
                <a:latin typeface="Times New Roman" pitchFamily="18" charset="0"/>
                <a:cs typeface="Times New Roman" pitchFamily="18" charset="0"/>
              </a:rPr>
            </a:br>
            <a:r>
              <a:rPr lang="uz-Cyrl-UZ" sz="4000" b="1" dirty="0" smtClean="0">
                <a:solidFill>
                  <a:srgbClr val="0000CC"/>
                </a:solidFill>
                <a:latin typeface="Times New Roman" pitchFamily="18" charset="0"/>
                <a:cs typeface="Times New Roman" pitchFamily="18" charset="0"/>
              </a:rPr>
              <a:t>20-25 фоиздан </a:t>
            </a:r>
            <a:r>
              <a:rPr lang="uz-Cyrl-UZ" sz="4000" b="1" dirty="0">
                <a:latin typeface="Times New Roman" pitchFamily="18" charset="0"/>
                <a:cs typeface="Times New Roman" pitchFamily="18" charset="0"/>
              </a:rPr>
              <a:t>ошмайди.</a:t>
            </a:r>
            <a:endParaRPr lang="ru-RU" sz="40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548680"/>
            <a:ext cx="8064896" cy="6001643"/>
          </a:xfrm>
          <a:prstGeom prst="rect">
            <a:avLst/>
          </a:prstGeom>
        </p:spPr>
        <p:txBody>
          <a:bodyPr wrap="square">
            <a:spAutoFit/>
          </a:bodyPr>
          <a:lstStyle/>
          <a:p>
            <a:pPr indent="361950" algn="just"/>
            <a:r>
              <a:rPr lang="uz-Cyrl-UZ" sz="3200" b="1" dirty="0" smtClean="0">
                <a:latin typeface="Times New Roman" pitchFamily="18" charset="0"/>
                <a:cs typeface="Times New Roman" pitchFamily="18" charset="0"/>
              </a:rPr>
              <a:t>Энг </a:t>
            </a:r>
            <a:r>
              <a:rPr lang="uz-Cyrl-UZ" sz="3200" b="1" dirty="0">
                <a:latin typeface="Times New Roman" pitchFamily="18" charset="0"/>
                <a:cs typeface="Times New Roman" pitchFamily="18" charset="0"/>
              </a:rPr>
              <a:t>муҳим жиҳати шундаки, Ўзбекистонда энг паст ва энг юқори даромад оладиган аҳоли гуруҳлари ўртасидаги тафовут даражаси сўнгги йилларда 8 баробарга тўғри келмоқда. Кўпгина, шу жумладан, қўшни давлатларда бу рақам мамлакатимиздаги кўрсаткичдан бир неча баробар юқори экани, яъни ўта камбағал ва ночор аҳоли гуруҳлари ва ўта бойлар гуруҳи орасидаги тафовут ошиб бораётганини таъкидлаш лозим.</a:t>
            </a:r>
            <a:endParaRPr lang="ru-RU" sz="32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254515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6407" y="620688"/>
            <a:ext cx="8068041" cy="1569660"/>
          </a:xfrm>
          <a:prstGeom prst="rect">
            <a:avLst/>
          </a:prstGeom>
        </p:spPr>
        <p:txBody>
          <a:bodyPr wrap="square">
            <a:spAutoFit/>
          </a:bodyPr>
          <a:lstStyle/>
          <a:p>
            <a:pPr algn="ctr"/>
            <a:r>
              <a:rPr lang="uz-Cyrl-UZ" sz="4800" b="1" dirty="0" smtClean="0">
                <a:solidFill>
                  <a:srgbClr val="C00000"/>
                </a:solidFill>
                <a:latin typeface="Times New Roman" pitchFamily="18" charset="0"/>
                <a:cs typeface="Times New Roman" pitchFamily="18" charset="0"/>
              </a:rPr>
              <a:t>ИСТЕЪМОЛ ХАРАЖАТЛАРИ</a:t>
            </a:r>
            <a:endParaRPr lang="ru-RU" sz="4800" b="1" dirty="0">
              <a:solidFill>
                <a:srgbClr val="C00000"/>
              </a:solidFill>
              <a:latin typeface="Times New Roman" pitchFamily="18" charset="0"/>
              <a:cs typeface="Times New Roman" pitchFamily="18" charset="0"/>
            </a:endParaRPr>
          </a:p>
        </p:txBody>
      </p:sp>
      <p:sp>
        <p:nvSpPr>
          <p:cNvPr id="4" name="Прямоугольник 3"/>
          <p:cNvSpPr/>
          <p:nvPr/>
        </p:nvSpPr>
        <p:spPr>
          <a:xfrm>
            <a:off x="536407" y="2052131"/>
            <a:ext cx="8068041" cy="4401205"/>
          </a:xfrm>
          <a:prstGeom prst="rect">
            <a:avLst/>
          </a:prstGeom>
        </p:spPr>
        <p:txBody>
          <a:bodyPr wrap="square">
            <a:spAutoFit/>
          </a:bodyPr>
          <a:lstStyle/>
          <a:p>
            <a:pPr indent="361950" algn="just"/>
            <a:r>
              <a:rPr lang="uz-Cyrl-UZ" sz="4000" b="1" dirty="0">
                <a:latin typeface="Times New Roman" pitchFamily="18" charset="0"/>
                <a:cs typeface="Times New Roman" pitchFamily="18" charset="0"/>
              </a:rPr>
              <a:t>2013 йилда 2000 йилга нисбатан аҳолимизнинг истеъмол </a:t>
            </a:r>
            <a:r>
              <a:rPr lang="uz-Cyrl-UZ" sz="4000" b="1" dirty="0" smtClean="0">
                <a:latin typeface="Times New Roman" pitchFamily="18" charset="0"/>
                <a:cs typeface="Times New Roman" pitchFamily="18" charset="0"/>
              </a:rPr>
              <a:t>харажат-лари </a:t>
            </a:r>
            <a:r>
              <a:rPr lang="uz-Cyrl-UZ" sz="4000" b="1" dirty="0" smtClean="0">
                <a:solidFill>
                  <a:srgbClr val="0000CC"/>
                </a:solidFill>
                <a:latin typeface="Times New Roman" pitchFamily="18" charset="0"/>
                <a:cs typeface="Times New Roman" pitchFamily="18" charset="0"/>
              </a:rPr>
              <a:t>9,5 </a:t>
            </a:r>
            <a:r>
              <a:rPr lang="uz-Cyrl-UZ" sz="4000" b="1" dirty="0">
                <a:solidFill>
                  <a:srgbClr val="0000CC"/>
                </a:solidFill>
                <a:latin typeface="Times New Roman" pitchFamily="18" charset="0"/>
                <a:cs typeface="Times New Roman" pitchFamily="18" charset="0"/>
              </a:rPr>
              <a:t>баробар </a:t>
            </a:r>
            <a:r>
              <a:rPr lang="uz-Cyrl-UZ" sz="4000" b="1" dirty="0">
                <a:latin typeface="Times New Roman" pitchFamily="18" charset="0"/>
                <a:cs typeface="Times New Roman" pitchFamily="18" charset="0"/>
              </a:rPr>
              <a:t>ошди.</a:t>
            </a:r>
            <a:endParaRPr lang="ru-RU" sz="4000" b="1" dirty="0">
              <a:latin typeface="Times New Roman" pitchFamily="18" charset="0"/>
              <a:cs typeface="Times New Roman" pitchFamily="18" charset="0"/>
            </a:endParaRPr>
          </a:p>
          <a:p>
            <a:pPr indent="361950" algn="just"/>
            <a:r>
              <a:rPr lang="uz-Cyrl-UZ" sz="4000" b="1" dirty="0">
                <a:latin typeface="Times New Roman" pitchFamily="18" charset="0"/>
                <a:cs typeface="Times New Roman" pitchFamily="18" charset="0"/>
              </a:rPr>
              <a:t>Сўнгги йилларда жон бошига тўғри келадиган энг муҳим озиқ-овқат товарлари бўйича истеъмол ҳажми муттасил ўсиб бормоқда.</a:t>
            </a:r>
            <a:endParaRPr lang="ru-RU" sz="4000" b="1" dirty="0">
              <a:latin typeface="Times New Roman" pitchFamily="18" charset="0"/>
              <a:cs typeface="Times New Roman" pitchFamily="18" charset="0"/>
            </a:endParaRP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1208941"/>
            <a:ext cx="8208912" cy="4524315"/>
          </a:xfrm>
          <a:prstGeom prst="rect">
            <a:avLst/>
          </a:prstGeom>
        </p:spPr>
        <p:txBody>
          <a:bodyPr wrap="square">
            <a:spAutoFit/>
          </a:bodyPr>
          <a:lstStyle/>
          <a:p>
            <a:pPr indent="361950" algn="just"/>
            <a:r>
              <a:rPr lang="uz-Cyrl-UZ" sz="3200" b="1" dirty="0" smtClean="0">
                <a:latin typeface="Times New Roman" pitchFamily="18" charset="0"/>
                <a:cs typeface="Times New Roman" pitchFamily="18" charset="0"/>
              </a:rPr>
              <a:t>Айни </a:t>
            </a:r>
            <a:r>
              <a:rPr lang="uz-Cyrl-UZ" sz="3200" b="1" dirty="0">
                <a:latin typeface="Times New Roman" pitchFamily="18" charset="0"/>
                <a:cs typeface="Times New Roman" pitchFamily="18" charset="0"/>
              </a:rPr>
              <a:t>вақтда ноозиқ-овқат </a:t>
            </a:r>
            <a:r>
              <a:rPr lang="uz-Cyrl-UZ" sz="3200" b="1" dirty="0" smtClean="0">
                <a:latin typeface="Times New Roman" pitchFamily="18" charset="0"/>
                <a:cs typeface="Times New Roman" pitchFamily="18" charset="0"/>
              </a:rPr>
              <a:t>маҳсулот-ларни </a:t>
            </a:r>
            <a:r>
              <a:rPr lang="uz-Cyrl-UZ" sz="3200" b="1" dirty="0">
                <a:latin typeface="Times New Roman" pitchFamily="18" charset="0"/>
                <a:cs typeface="Times New Roman" pitchFamily="18" charset="0"/>
              </a:rPr>
              <a:t>харид қилиш ва хизматлар учун тўланадиган сарф-харажатлар миқдори ҳам сезиларли равишда кўпаймоқда. </a:t>
            </a:r>
            <a:endParaRPr lang="ru-RU" sz="3200" b="1" dirty="0">
              <a:latin typeface="Times New Roman" pitchFamily="18" charset="0"/>
              <a:cs typeface="Times New Roman" pitchFamily="18" charset="0"/>
            </a:endParaRPr>
          </a:p>
          <a:p>
            <a:pPr indent="361950" algn="just"/>
            <a:r>
              <a:rPr lang="uz-Cyrl-UZ" sz="3200" b="1" dirty="0">
                <a:latin typeface="Times New Roman" pitchFamily="18" charset="0"/>
                <a:cs typeface="Times New Roman" pitchFamily="18" charset="0"/>
              </a:rPr>
              <a:t>Мисол учун, мустақиллик йилларида </a:t>
            </a:r>
            <a:r>
              <a:rPr lang="uz-Cyrl-UZ" sz="3200" b="1" dirty="0">
                <a:solidFill>
                  <a:srgbClr val="0000CC"/>
                </a:solidFill>
                <a:latin typeface="Times New Roman" pitchFamily="18" charset="0"/>
                <a:cs typeface="Times New Roman" pitchFamily="18" charset="0"/>
              </a:rPr>
              <a:t>гўшт истеъмоли – 1,4 марта, сут – 1,3 баробар, сабзавот ва полиз маҳсулотлари – 2,6 марта, картошка – 2 баробар, мевалар истеъмоли – 6,4 карра ошди</a:t>
            </a:r>
            <a:r>
              <a:rPr lang="uz-Cyrl-UZ" sz="3200" b="1" dirty="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692696"/>
            <a:ext cx="8064896" cy="1938992"/>
          </a:xfrm>
          <a:prstGeom prst="rect">
            <a:avLst/>
          </a:prstGeom>
        </p:spPr>
        <p:txBody>
          <a:bodyPr wrap="square">
            <a:spAutoFit/>
          </a:bodyPr>
          <a:lstStyle/>
          <a:p>
            <a:pPr algn="ctr"/>
            <a:r>
              <a:rPr lang="uz-Cyrl-UZ" sz="4000" b="1" dirty="0" smtClean="0">
                <a:solidFill>
                  <a:srgbClr val="0000CC"/>
                </a:solidFill>
                <a:latin typeface="Times New Roman" pitchFamily="18" charset="0"/>
                <a:cs typeface="Times New Roman" pitchFamily="18" charset="0"/>
              </a:rPr>
              <a:t>УЗОҚ МУДДАТ ФОЙДАЛАНИШГА МЎЛЖАЛЛАНГАН ТОВАРЛАР</a:t>
            </a:r>
            <a:endParaRPr lang="ru-RU" sz="4000" b="1" dirty="0">
              <a:solidFill>
                <a:srgbClr val="0000CC"/>
              </a:solidFill>
              <a:latin typeface="Times New Roman" pitchFamily="18" charset="0"/>
              <a:cs typeface="Times New Roman" pitchFamily="18" charset="0"/>
            </a:endParaRPr>
          </a:p>
        </p:txBody>
      </p:sp>
      <p:sp>
        <p:nvSpPr>
          <p:cNvPr id="4" name="Прямоугольник 3"/>
          <p:cNvSpPr/>
          <p:nvPr/>
        </p:nvSpPr>
        <p:spPr>
          <a:xfrm>
            <a:off x="611560" y="2769890"/>
            <a:ext cx="7920880" cy="3539430"/>
          </a:xfrm>
          <a:prstGeom prst="rect">
            <a:avLst/>
          </a:prstGeom>
        </p:spPr>
        <p:txBody>
          <a:bodyPr wrap="square">
            <a:spAutoFit/>
          </a:bodyPr>
          <a:lstStyle/>
          <a:p>
            <a:pPr indent="361950" algn="just"/>
            <a:r>
              <a:rPr lang="uz-Cyrl-UZ" sz="2800" b="1" dirty="0">
                <a:latin typeface="Times New Roman" pitchFamily="18" charset="0"/>
                <a:cs typeface="Times New Roman" pitchFamily="18" charset="0"/>
              </a:rPr>
              <a:t>Юртимиздаги оилаларни узоқ муддат фойдаланишга мўлжалланган товарлар билан таъминлаш борасидаги аҳвол ҳам тубдан ўзгарди. </a:t>
            </a:r>
            <a:r>
              <a:rPr lang="ru-RU" sz="2800" b="1" dirty="0" err="1">
                <a:latin typeface="Times New Roman" pitchFamily="18" charset="0"/>
                <a:cs typeface="Times New Roman" pitchFamily="18" charset="0"/>
              </a:rPr>
              <a:t>Хонадонларни</a:t>
            </a:r>
            <a:r>
              <a:rPr lang="ru-RU" sz="2800" b="1" dirty="0">
                <a:latin typeface="Times New Roman" pitchFamily="18" charset="0"/>
                <a:cs typeface="Times New Roman" pitchFamily="18" charset="0"/>
              </a:rPr>
              <a:t> холодильник, кондиционер, </a:t>
            </a:r>
            <a:r>
              <a:rPr lang="ru-RU" sz="2800" b="1" dirty="0" err="1">
                <a:latin typeface="Times New Roman" pitchFamily="18" charset="0"/>
                <a:cs typeface="Times New Roman" pitchFamily="18" charset="0"/>
              </a:rPr>
              <a:t>шахсий</a:t>
            </a:r>
            <a:r>
              <a:rPr lang="ru-RU" sz="2800" b="1" dirty="0">
                <a:latin typeface="Times New Roman" pitchFamily="18" charset="0"/>
                <a:cs typeface="Times New Roman" pitchFamily="18" charset="0"/>
              </a:rPr>
              <a:t> компьютер, телевизор, </a:t>
            </a:r>
            <a:r>
              <a:rPr lang="ru-RU" sz="2800" b="1" dirty="0" err="1">
                <a:latin typeface="Times New Roman" pitchFamily="18" charset="0"/>
                <a:cs typeface="Times New Roman" pitchFamily="18" charset="0"/>
              </a:rPr>
              <a:t>мобиль</a:t>
            </a:r>
            <a:r>
              <a:rPr lang="ru-RU" sz="2800" b="1" dirty="0">
                <a:latin typeface="Times New Roman" pitchFamily="18" charset="0"/>
                <a:cs typeface="Times New Roman" pitchFamily="18" charset="0"/>
              </a:rPr>
              <a:t> телефон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бошқа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замонавий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маиший</a:t>
            </a:r>
            <a:r>
              <a:rPr lang="ru-RU" sz="2800" b="1" dirty="0">
                <a:latin typeface="Times New Roman" pitchFamily="18" charset="0"/>
                <a:cs typeface="Times New Roman" pitchFamily="18" charset="0"/>
              </a:rPr>
              <a:t> техника </a:t>
            </a:r>
            <a:r>
              <a:rPr lang="ru-RU" sz="2800" b="1" dirty="0" err="1">
                <a:latin typeface="Times New Roman" pitchFamily="18" charset="0"/>
                <a:cs typeface="Times New Roman" pitchFamily="18" charset="0"/>
              </a:rPr>
              <a:t>воситалари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билан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таъминлаш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даражаси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ошмоқда</a:t>
            </a:r>
            <a:r>
              <a:rPr lang="ru-RU" sz="2800" b="1" dirty="0">
                <a:latin typeface="Times New Roman" pitchFamily="18" charset="0"/>
                <a:cs typeface="Times New Roman" pitchFamily="18" charset="0"/>
              </a:rPr>
              <a:t>.</a:t>
            </a: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93188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800120"/>
            <a:ext cx="7920880" cy="5509200"/>
          </a:xfrm>
          <a:prstGeom prst="rect">
            <a:avLst/>
          </a:prstGeom>
        </p:spPr>
        <p:txBody>
          <a:bodyPr wrap="square">
            <a:spAutoFit/>
          </a:bodyPr>
          <a:lstStyle/>
          <a:p>
            <a:pPr indent="361950" algn="just"/>
            <a:r>
              <a:rPr lang="ru-RU" sz="3200" b="1" dirty="0" err="1">
                <a:latin typeface="Times New Roman" pitchFamily="18" charset="0"/>
                <a:cs typeface="Times New Roman" pitchFamily="18" charset="0"/>
              </a:rPr>
              <a:t>Айниқса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сўнгги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йилларда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аҳолининг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ўзимизда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ишлаб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чиқарилган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енгил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автомобиллар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билан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таъминланиш</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даражаси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ўс</a:t>
            </a:r>
            <a:r>
              <a:rPr lang="uz-Cyrl-UZ" sz="3200" b="1" dirty="0">
                <a:latin typeface="Times New Roman" pitchFamily="18" charset="0"/>
                <a:cs typeface="Times New Roman" pitchFamily="18" charset="0"/>
              </a:rPr>
              <a:t>ди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Агар</a:t>
            </a:r>
            <a:r>
              <a:rPr lang="ru-RU" sz="3200" b="1" dirty="0">
                <a:latin typeface="Times New Roman" pitchFamily="18" charset="0"/>
                <a:cs typeface="Times New Roman" pitchFamily="18" charset="0"/>
              </a:rPr>
              <a:t> 2000 </a:t>
            </a:r>
            <a:r>
              <a:rPr lang="ru-RU" sz="3200" b="1" dirty="0" err="1">
                <a:latin typeface="Times New Roman" pitchFamily="18" charset="0"/>
                <a:cs typeface="Times New Roman" pitchFamily="18" charset="0"/>
              </a:rPr>
              <a:t>йилда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ҳар</a:t>
            </a:r>
            <a:r>
              <a:rPr lang="ru-RU" sz="3200" b="1" dirty="0">
                <a:latin typeface="Times New Roman" pitchFamily="18" charset="0"/>
                <a:cs typeface="Times New Roman" pitchFamily="18" charset="0"/>
              </a:rPr>
              <a:t> </a:t>
            </a:r>
            <a:r>
              <a:rPr lang="ru-RU" sz="3200" b="1" dirty="0" smtClean="0">
                <a:latin typeface="Times New Roman" pitchFamily="18" charset="0"/>
                <a:cs typeface="Times New Roman" pitchFamily="18" charset="0"/>
              </a:rPr>
              <a:t/>
            </a:r>
            <a:br>
              <a:rPr lang="ru-RU" sz="3200" b="1" dirty="0" smtClean="0">
                <a:latin typeface="Times New Roman" pitchFamily="18" charset="0"/>
                <a:cs typeface="Times New Roman" pitchFamily="18" charset="0"/>
              </a:rPr>
            </a:br>
            <a:r>
              <a:rPr lang="ru-RU" sz="3200" b="1" dirty="0" smtClean="0">
                <a:solidFill>
                  <a:srgbClr val="0000CC"/>
                </a:solidFill>
                <a:latin typeface="Times New Roman" pitchFamily="18" charset="0"/>
                <a:cs typeface="Times New Roman" pitchFamily="18" charset="0"/>
              </a:rPr>
              <a:t>100 </a:t>
            </a:r>
            <a:r>
              <a:rPr lang="ru-RU" sz="3200" b="1" dirty="0">
                <a:solidFill>
                  <a:srgbClr val="0000CC"/>
                </a:solidFill>
                <a:latin typeface="Times New Roman" pitchFamily="18" charset="0"/>
                <a:cs typeface="Times New Roman" pitchFamily="18" charset="0"/>
              </a:rPr>
              <a:t>та </a:t>
            </a:r>
            <a:r>
              <a:rPr lang="ru-RU" sz="3200" b="1" dirty="0" err="1">
                <a:solidFill>
                  <a:srgbClr val="0000CC"/>
                </a:solidFill>
                <a:latin typeface="Times New Roman" pitchFamily="18" charset="0"/>
                <a:cs typeface="Times New Roman" pitchFamily="18" charset="0"/>
              </a:rPr>
              <a:t>оилага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ўртача</a:t>
            </a:r>
            <a:r>
              <a:rPr lang="ru-RU" sz="3200" b="1" dirty="0">
                <a:solidFill>
                  <a:srgbClr val="0000CC"/>
                </a:solidFill>
                <a:latin typeface="Times New Roman" pitchFamily="18" charset="0"/>
                <a:cs typeface="Times New Roman" pitchFamily="18" charset="0"/>
              </a:rPr>
              <a:t> 20 та </a:t>
            </a:r>
            <a:r>
              <a:rPr lang="ru-RU" sz="3200" b="1" dirty="0" err="1">
                <a:solidFill>
                  <a:srgbClr val="0000CC"/>
                </a:solidFill>
                <a:latin typeface="Times New Roman" pitchFamily="18" charset="0"/>
                <a:cs typeface="Times New Roman" pitchFamily="18" charset="0"/>
              </a:rPr>
              <a:t>енгил</a:t>
            </a:r>
            <a:r>
              <a:rPr lang="ru-RU" sz="3200" b="1" dirty="0">
                <a:solidFill>
                  <a:srgbClr val="0000CC"/>
                </a:solidFill>
                <a:latin typeface="Times New Roman" pitchFamily="18" charset="0"/>
                <a:cs typeface="Times New Roman" pitchFamily="18" charset="0"/>
              </a:rPr>
              <a:t> автомобиль </a:t>
            </a:r>
            <a:r>
              <a:rPr lang="ru-RU" sz="3200" b="1" dirty="0" err="1">
                <a:solidFill>
                  <a:srgbClr val="0000CC"/>
                </a:solidFill>
                <a:latin typeface="Times New Roman" pitchFamily="18" charset="0"/>
                <a:cs typeface="Times New Roman" pitchFamily="18" charset="0"/>
              </a:rPr>
              <a:t>тўғри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келган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бўлса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бугунги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кунда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бу</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рақам</a:t>
            </a:r>
            <a:r>
              <a:rPr lang="ru-RU" sz="3200" b="1" dirty="0">
                <a:solidFill>
                  <a:srgbClr val="0000CC"/>
                </a:solidFill>
                <a:latin typeface="Times New Roman" pitchFamily="18" charset="0"/>
                <a:cs typeface="Times New Roman" pitchFamily="18" charset="0"/>
              </a:rPr>
              <a:t> 41,4 </a:t>
            </a:r>
            <a:r>
              <a:rPr lang="ru-RU" sz="3200" b="1" dirty="0" err="1">
                <a:solidFill>
                  <a:srgbClr val="0000CC"/>
                </a:solidFill>
                <a:latin typeface="Times New Roman" pitchFamily="18" charset="0"/>
                <a:cs typeface="Times New Roman" pitchFamily="18" charset="0"/>
              </a:rPr>
              <a:t>тага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етди</a:t>
            </a:r>
            <a:r>
              <a:rPr lang="ru-RU" sz="3200" b="1" dirty="0">
                <a:latin typeface="Times New Roman" pitchFamily="18" charset="0"/>
                <a:cs typeface="Times New Roman" pitchFamily="18" charset="0"/>
              </a:rPr>
              <a:t>.</a:t>
            </a:r>
          </a:p>
          <a:p>
            <a:pPr indent="361950" algn="just"/>
            <a:r>
              <a:rPr lang="ru-RU" sz="3200" b="1" dirty="0" err="1">
                <a:latin typeface="Times New Roman" pitchFamily="18" charset="0"/>
                <a:cs typeface="Times New Roman" pitchFamily="18" charset="0"/>
              </a:rPr>
              <a:t>Тадқиқотлар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натижаси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шуни</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кўрсат-моқдаки</a:t>
            </a:r>
            <a:r>
              <a:rPr lang="ru-RU" sz="3200" b="1" dirty="0">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мамлакатимиздаги</a:t>
            </a:r>
            <a:r>
              <a:rPr lang="ru-RU" sz="3200" b="1" dirty="0">
                <a:solidFill>
                  <a:srgbClr val="0000CC"/>
                </a:solidFill>
                <a:latin typeface="Times New Roman" pitchFamily="18" charset="0"/>
                <a:cs typeface="Times New Roman" pitchFamily="18" charset="0"/>
              </a:rPr>
              <a:t> </a:t>
            </a:r>
            <a:r>
              <a:rPr lang="ru-RU" sz="3200" b="1" dirty="0" err="1" smtClean="0">
                <a:solidFill>
                  <a:srgbClr val="0000CC"/>
                </a:solidFill>
                <a:latin typeface="Times New Roman" pitchFamily="18" charset="0"/>
                <a:cs typeface="Times New Roman" pitchFamily="18" charset="0"/>
              </a:rPr>
              <a:t>оилалар-нинг</a:t>
            </a:r>
            <a:r>
              <a:rPr lang="ru-RU" sz="3200" b="1" dirty="0" smtClean="0">
                <a:solidFill>
                  <a:srgbClr val="0000CC"/>
                </a:solidFill>
                <a:latin typeface="Times New Roman" pitchFamily="18" charset="0"/>
                <a:cs typeface="Times New Roman" pitchFamily="18" charset="0"/>
              </a:rPr>
              <a:t> </a:t>
            </a:r>
            <a:r>
              <a:rPr lang="ru-RU" sz="3200" b="1" dirty="0">
                <a:solidFill>
                  <a:srgbClr val="0000CC"/>
                </a:solidFill>
                <a:latin typeface="Times New Roman" pitchFamily="18" charset="0"/>
                <a:cs typeface="Times New Roman" pitchFamily="18" charset="0"/>
              </a:rPr>
              <a:t>11 </a:t>
            </a:r>
            <a:r>
              <a:rPr lang="ru-RU" sz="3200" b="1" dirty="0" err="1">
                <a:solidFill>
                  <a:srgbClr val="0000CC"/>
                </a:solidFill>
                <a:latin typeface="Times New Roman" pitchFamily="18" charset="0"/>
                <a:cs typeface="Times New Roman" pitchFamily="18" charset="0"/>
              </a:rPr>
              <a:t>фоиздан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ортиғи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иккитадан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енгил</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автомобилга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эга</a:t>
            </a:r>
            <a:r>
              <a:rPr lang="ru-RU" sz="3200" b="1" dirty="0">
                <a:latin typeface="Times New Roman" pitchFamily="18" charset="0"/>
                <a:cs typeface="Times New Roman" pitchFamily="18" charset="0"/>
              </a:rPr>
              <a:t>.</a:t>
            </a:r>
          </a:p>
        </p:txBody>
      </p:sp>
      <p:sp>
        <p:nvSpPr>
          <p:cNvPr id="4" name="Прямоугольник 3">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764704"/>
            <a:ext cx="8208912" cy="1569660"/>
          </a:xfrm>
          <a:prstGeom prst="rect">
            <a:avLst/>
          </a:prstGeom>
        </p:spPr>
        <p:txBody>
          <a:bodyPr wrap="square">
            <a:spAutoFit/>
          </a:bodyPr>
          <a:lstStyle/>
          <a:p>
            <a:pPr algn="ctr"/>
            <a:r>
              <a:rPr lang="ru-RU" sz="3200" b="1" dirty="0" smtClean="0">
                <a:solidFill>
                  <a:srgbClr val="0000CC"/>
                </a:solidFill>
                <a:latin typeface="Times New Roman" pitchFamily="18" charset="0"/>
                <a:cs typeface="Times New Roman" pitchFamily="18" charset="0"/>
              </a:rPr>
              <a:t>БУ КЎРСАТКИЧЛАРНИНГ БАРЧАСИ АВВАЛО НИМАДАН ДАЛОЛАТ БЕРАДИ?</a:t>
            </a:r>
            <a:endParaRPr lang="ru-RU" sz="3200" b="1" dirty="0">
              <a:solidFill>
                <a:srgbClr val="0000CC"/>
              </a:solidFill>
              <a:latin typeface="Times New Roman" pitchFamily="18" charset="0"/>
              <a:cs typeface="Times New Roman" pitchFamily="18" charset="0"/>
            </a:endParaRPr>
          </a:p>
        </p:txBody>
      </p:sp>
      <p:sp>
        <p:nvSpPr>
          <p:cNvPr id="4" name="Прямоугольник 3"/>
          <p:cNvSpPr/>
          <p:nvPr/>
        </p:nvSpPr>
        <p:spPr>
          <a:xfrm>
            <a:off x="562140" y="2060848"/>
            <a:ext cx="8024420" cy="4524315"/>
          </a:xfrm>
          <a:prstGeom prst="rect">
            <a:avLst/>
          </a:prstGeom>
        </p:spPr>
        <p:txBody>
          <a:bodyPr wrap="square">
            <a:spAutoFit/>
          </a:bodyPr>
          <a:lstStyle/>
          <a:p>
            <a:pPr indent="361950" algn="just"/>
            <a:r>
              <a:rPr lang="ru-RU" sz="3200" b="1" dirty="0" err="1">
                <a:latin typeface="Times New Roman" pitchFamily="18" charset="0"/>
                <a:cs typeface="Times New Roman" pitchFamily="18" charset="0"/>
              </a:rPr>
              <a:t>Бу</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кўрсаткичлар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энг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аввало</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бизнинг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ўз</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олдимизга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қўйган</a:t>
            </a:r>
            <a:r>
              <a:rPr lang="ru-RU" sz="3200" b="1" dirty="0">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юксак</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мақсад</a:t>
            </a:r>
            <a:r>
              <a:rPr lang="ru-RU" sz="3200" b="1" dirty="0">
                <a:solidFill>
                  <a:srgbClr val="0000CC"/>
                </a:solidFill>
                <a:latin typeface="Times New Roman" pitchFamily="18" charset="0"/>
                <a:cs typeface="Times New Roman" pitchFamily="18" charset="0"/>
              </a:rPr>
              <a:t> – </a:t>
            </a:r>
            <a:r>
              <a:rPr lang="ru-RU" sz="3200" b="1" dirty="0" err="1">
                <a:solidFill>
                  <a:srgbClr val="0000CC"/>
                </a:solidFill>
                <a:latin typeface="Times New Roman" pitchFamily="18" charset="0"/>
                <a:cs typeface="Times New Roman" pitchFamily="18" charset="0"/>
              </a:rPr>
              <a:t>дунёдаги</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ривожланган</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демократик</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давлатлар</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қаторига</a:t>
            </a:r>
            <a:r>
              <a:rPr lang="ru-RU" sz="3200" b="1" dirty="0">
                <a:solidFill>
                  <a:srgbClr val="0000CC"/>
                </a:solidFill>
                <a:latin typeface="Times New Roman" pitchFamily="18" charset="0"/>
                <a:cs typeface="Times New Roman" pitchFamily="18" charset="0"/>
              </a:rPr>
              <a:t> </a:t>
            </a:r>
            <a:r>
              <a:rPr lang="ru-RU" sz="3200" b="1" dirty="0" err="1">
                <a:solidFill>
                  <a:srgbClr val="0000CC"/>
                </a:solidFill>
                <a:latin typeface="Times New Roman" pitchFamily="18" charset="0"/>
                <a:cs typeface="Times New Roman" pitchFamily="18" charset="0"/>
              </a:rPr>
              <a:t>кириш</a:t>
            </a:r>
            <a:r>
              <a:rPr lang="ru-RU" sz="3200" b="1" dirty="0">
                <a:solidFill>
                  <a:srgbClr val="0000CC"/>
                </a:solidFill>
                <a:latin typeface="Times New Roman" pitchFamily="18" charset="0"/>
                <a:cs typeface="Times New Roman" pitchFamily="18" charset="0"/>
              </a:rPr>
              <a:t> </a:t>
            </a:r>
            <a:r>
              <a:rPr lang="ru-RU" sz="3200" b="1" dirty="0" err="1">
                <a:latin typeface="Times New Roman" pitchFamily="18" charset="0"/>
                <a:cs typeface="Times New Roman" pitchFamily="18" charset="0"/>
              </a:rPr>
              <a:t>йўлидан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изчил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босқичма-босқич</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илгарилаб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бораётганимизнинг</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исботи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бўлиб</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ана</a:t>
            </a:r>
            <a:r>
              <a:rPr lang="ru-RU" sz="3200" b="1" dirty="0">
                <a:latin typeface="Times New Roman" pitchFamily="18" charset="0"/>
                <a:cs typeface="Times New Roman" pitchFamily="18" charset="0"/>
              </a:rPr>
              <a:t> шу </a:t>
            </a:r>
            <a:r>
              <a:rPr lang="ru-RU" sz="3200" b="1" dirty="0" err="1">
                <a:latin typeface="Times New Roman" pitchFamily="18" charset="0"/>
                <a:cs typeface="Times New Roman" pitchFamily="18" charset="0"/>
              </a:rPr>
              <a:t>мамлакатлар</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эришган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марраларга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биз</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ҳам</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албатта</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етамиз</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деган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ишончни</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туғдиради</a:t>
            </a:r>
            <a:r>
              <a:rPr lang="ru-RU" sz="3200" b="1" dirty="0">
                <a:latin typeface="Times New Roman" pitchFamily="18" charset="0"/>
                <a:cs typeface="Times New Roman" pitchFamily="18" charset="0"/>
              </a:rPr>
              <a:t>.</a:t>
            </a:r>
          </a:p>
        </p:txBody>
      </p:sp>
      <p:sp>
        <p:nvSpPr>
          <p:cNvPr id="5" name="Прямоугольник 4">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44019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rot="20357877">
            <a:off x="-285027" y="2065421"/>
            <a:ext cx="9735959" cy="1862048"/>
          </a:xfrm>
          <a:prstGeom prst="rect">
            <a:avLst/>
          </a:prstGeom>
        </p:spPr>
        <p:txBody>
          <a:bodyPr wrap="square">
            <a:spAutoFit/>
          </a:bodyPr>
          <a:lstStyle/>
          <a:p>
            <a:pPr algn="ctr"/>
            <a:r>
              <a:rPr lang="en-US" sz="11500" b="1" dirty="0" smtClean="0">
                <a:solidFill>
                  <a:srgbClr val="0000CC"/>
                </a:solidFill>
                <a:latin typeface="Times New Roman" pitchFamily="18" charset="0"/>
                <a:cs typeface="Times New Roman" pitchFamily="18" charset="0"/>
              </a:rPr>
              <a:t>GLOSSARY</a:t>
            </a:r>
            <a:endParaRPr lang="ru-RU" sz="11500" dirty="0"/>
          </a:p>
        </p:txBody>
      </p:sp>
      <p:sp>
        <p:nvSpPr>
          <p:cNvPr id="5" name="Прямоугольник 4">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531938814"/>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79512" y="160843"/>
            <a:ext cx="8758684" cy="6370975"/>
          </a:xfrm>
          <a:prstGeom prst="rect">
            <a:avLst/>
          </a:prstGeom>
          <a:solidFill>
            <a:schemeClr val="bg1"/>
          </a:solidFill>
          <a:ln>
            <a:noFill/>
          </a:ln>
        </p:spPr>
        <p:txBody>
          <a:bodyPr wrap="square">
            <a:spAutoFit/>
          </a:bodyPr>
          <a:lstStyle/>
          <a:p>
            <a:pPr indent="361950" algn="just"/>
            <a:r>
              <a:rPr lang="uz-Cyrl-UZ" sz="3200" b="1" dirty="0" smtClean="0">
                <a:solidFill>
                  <a:srgbClr val="0000CC"/>
                </a:solidFill>
                <a:latin typeface="Times New Roman" pitchFamily="18" charset="0"/>
                <a:cs typeface="Times New Roman" pitchFamily="18" charset="0"/>
              </a:rPr>
              <a:t>Диверсификация – </a:t>
            </a:r>
            <a:r>
              <a:rPr lang="uz-Cyrl-UZ" sz="3200" dirty="0" smtClean="0">
                <a:solidFill>
                  <a:srgbClr val="0000CC"/>
                </a:solidFill>
                <a:latin typeface="Times New Roman" pitchFamily="18" charset="0"/>
                <a:cs typeface="Times New Roman" pitchFamily="18" charset="0"/>
              </a:rPr>
              <a:t>(лотинча</a:t>
            </a:r>
            <a:r>
              <a:rPr lang="uz-Cyrl-UZ" sz="3200" b="1" dirty="0" smtClean="0">
                <a:solidFill>
                  <a:srgbClr val="0000CC"/>
                </a:solidFill>
                <a:latin typeface="Times New Roman" pitchFamily="18" charset="0"/>
                <a:cs typeface="Times New Roman" pitchFamily="18" charset="0"/>
              </a:rPr>
              <a:t> </a:t>
            </a:r>
            <a:r>
              <a:rPr lang="ru-RU" sz="3200" b="1" i="1" dirty="0" err="1">
                <a:solidFill>
                  <a:srgbClr val="0000CC"/>
                </a:solidFill>
                <a:latin typeface="Times New Roman" pitchFamily="18" charset="0"/>
                <a:cs typeface="Times New Roman" pitchFamily="18" charset="0"/>
              </a:rPr>
              <a:t>diversus</a:t>
            </a:r>
            <a:r>
              <a:rPr lang="ru-RU" sz="3200" dirty="0">
                <a:solidFill>
                  <a:srgbClr val="0000CC"/>
                </a:solidFill>
                <a:latin typeface="Times New Roman" pitchFamily="18" charset="0"/>
                <a:cs typeface="Times New Roman" pitchFamily="18" charset="0"/>
              </a:rPr>
              <a:t>  –</a:t>
            </a:r>
            <a:r>
              <a:rPr lang="ru-RU" sz="3200" dirty="0" smtClean="0">
                <a:solidFill>
                  <a:srgbClr val="0000CC"/>
                </a:solidFill>
                <a:latin typeface="Times New Roman" pitchFamily="18" charset="0"/>
                <a:cs typeface="Times New Roman" pitchFamily="18" charset="0"/>
              </a:rPr>
              <a:t> «</a:t>
            </a:r>
            <a:r>
              <a:rPr lang="ru-RU" sz="3200" dirty="0" err="1" smtClean="0">
                <a:solidFill>
                  <a:srgbClr val="0000CC"/>
                </a:solidFill>
                <a:latin typeface="Times New Roman" pitchFamily="18" charset="0"/>
                <a:cs typeface="Times New Roman" pitchFamily="18" charset="0"/>
              </a:rPr>
              <a:t>турлича</a:t>
            </a:r>
            <a:r>
              <a:rPr lang="ru-RU" sz="3200" dirty="0" smtClean="0">
                <a:solidFill>
                  <a:srgbClr val="0000CC"/>
                </a:solidFill>
                <a:latin typeface="Times New Roman" pitchFamily="18" charset="0"/>
                <a:cs typeface="Times New Roman" pitchFamily="18" charset="0"/>
              </a:rPr>
              <a:t>» </a:t>
            </a:r>
            <a:r>
              <a:rPr lang="ru-RU" sz="3200" dirty="0" err="1" smtClean="0">
                <a:solidFill>
                  <a:srgbClr val="0000CC"/>
                </a:solidFill>
                <a:latin typeface="Times New Roman" pitchFamily="18" charset="0"/>
                <a:cs typeface="Times New Roman" pitchFamily="18" charset="0"/>
              </a:rPr>
              <a:t>ва</a:t>
            </a:r>
            <a:r>
              <a:rPr lang="ru-RU" sz="3200" dirty="0" smtClean="0">
                <a:solidFill>
                  <a:srgbClr val="0000CC"/>
                </a:solidFill>
                <a:latin typeface="Times New Roman" pitchFamily="18" charset="0"/>
                <a:cs typeface="Times New Roman" pitchFamily="18" charset="0"/>
              </a:rPr>
              <a:t>  </a:t>
            </a:r>
            <a:r>
              <a:rPr lang="ru-RU" sz="3200" b="1" i="1" dirty="0" err="1" smtClean="0">
                <a:solidFill>
                  <a:srgbClr val="0000CC"/>
                </a:solidFill>
                <a:latin typeface="Times New Roman" pitchFamily="18" charset="0"/>
                <a:cs typeface="Times New Roman" pitchFamily="18" charset="0"/>
              </a:rPr>
              <a:t>facere</a:t>
            </a:r>
            <a:r>
              <a:rPr lang="ru-RU" sz="3200" b="1" i="1" dirty="0" smtClean="0">
                <a:solidFill>
                  <a:srgbClr val="0000CC"/>
                </a:solidFill>
                <a:latin typeface="Times New Roman" pitchFamily="18" charset="0"/>
                <a:cs typeface="Times New Roman" pitchFamily="18" charset="0"/>
              </a:rPr>
              <a:t> </a:t>
            </a:r>
            <a:r>
              <a:rPr lang="ru-RU" sz="3200" dirty="0" smtClean="0">
                <a:solidFill>
                  <a:srgbClr val="0000CC"/>
                </a:solidFill>
                <a:latin typeface="Times New Roman" pitchFamily="18" charset="0"/>
                <a:cs typeface="Times New Roman" pitchFamily="18" charset="0"/>
              </a:rPr>
              <a:t>– «</a:t>
            </a:r>
            <a:r>
              <a:rPr lang="ru-RU" sz="3200" dirty="0" err="1" smtClean="0">
                <a:solidFill>
                  <a:srgbClr val="0000CC"/>
                </a:solidFill>
                <a:latin typeface="Times New Roman" pitchFamily="18" charset="0"/>
                <a:cs typeface="Times New Roman" pitchFamily="18" charset="0"/>
              </a:rPr>
              <a:t>қилмоқ</a:t>
            </a:r>
            <a:r>
              <a:rPr lang="ru-RU" sz="3200" dirty="0" smtClean="0">
                <a:solidFill>
                  <a:srgbClr val="0000CC"/>
                </a:solidFill>
                <a:latin typeface="Times New Roman" pitchFamily="18" charset="0"/>
                <a:cs typeface="Times New Roman" pitchFamily="18" charset="0"/>
              </a:rPr>
              <a:t>») ҳ</a:t>
            </a:r>
            <a:r>
              <a:rPr lang="uz-Cyrl-UZ" sz="3200" dirty="0" smtClean="0">
                <a:solidFill>
                  <a:srgbClr val="0000CC"/>
                </a:solidFill>
                <a:latin typeface="Times New Roman" pitchFamily="18" charset="0"/>
                <a:cs typeface="Times New Roman" pitchFamily="18" charset="0"/>
              </a:rPr>
              <a:t>ар </a:t>
            </a:r>
            <a:r>
              <a:rPr lang="uz-Cyrl-UZ" sz="3200" dirty="0">
                <a:solidFill>
                  <a:srgbClr val="0000CC"/>
                </a:solidFill>
                <a:latin typeface="Times New Roman" pitchFamily="18" charset="0"/>
                <a:cs typeface="Times New Roman" pitchFamily="18" charset="0"/>
              </a:rPr>
              <a:t>томонлама </a:t>
            </a:r>
            <a:r>
              <a:rPr lang="uz-Cyrl-UZ" sz="3200" dirty="0" smtClean="0">
                <a:solidFill>
                  <a:srgbClr val="0000CC"/>
                </a:solidFill>
                <a:latin typeface="Times New Roman" pitchFamily="18" charset="0"/>
                <a:cs typeface="Times New Roman" pitchFamily="18" charset="0"/>
              </a:rPr>
              <a:t>кенгайиш, қўшимча тармоқлар яратиш, тармоқлар сонини ошириш.</a:t>
            </a:r>
            <a:endParaRPr lang="ru-RU" sz="3200" dirty="0" smtClean="0">
              <a:solidFill>
                <a:srgbClr val="0000CC"/>
              </a:solidFill>
              <a:latin typeface="Times New Roman" pitchFamily="18" charset="0"/>
              <a:cs typeface="Times New Roman" pitchFamily="18" charset="0"/>
            </a:endParaRPr>
          </a:p>
          <a:p>
            <a:pPr indent="361950" algn="just"/>
            <a:r>
              <a:rPr lang="uz-Cyrl-UZ" sz="2800" b="1" dirty="0" smtClean="0">
                <a:latin typeface="Times New Roman" pitchFamily="18" charset="0"/>
                <a:cs typeface="Times New Roman" pitchFamily="18" charset="0"/>
              </a:rPr>
              <a:t>Диверсификациянинг уч</a:t>
            </a:r>
            <a:r>
              <a:rPr lang="uz-Cyrl-UZ" sz="2800" b="1" dirty="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кўриниши</a:t>
            </a:r>
            <a:r>
              <a:rPr lang="uz-Cyrl-UZ" sz="2800" b="1" dirty="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бор:</a:t>
            </a:r>
            <a:r>
              <a:rPr lang="uz-Cyrl-UZ" sz="2800" b="1" dirty="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жамланма (концентрик) диверсификация – корхона техникавий ёки бозор нуқтаи назаридан фирманинг илгариги товарларига ўхшаш янги маҳсулотни ишлаб чиқара бошлаганда юз беради. Масалан, телефон апаратлари ишлаб чиқарадиган корхона ўз махсулот хилини кўпайтириб, автожавоб берувчи ёки видеотелефон ишлаб чиқаришга ўтади</a:t>
            </a:r>
            <a:r>
              <a:rPr lang="uz-Cyrl-UZ" sz="2800" b="1" dirty="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Шундай қилиб, корхона ўз дастурини бойитади ва истеъмолчиларнинг, янги гуруҳига эга бўлади. </a:t>
            </a:r>
          </a:p>
        </p:txBody>
      </p:sp>
      <p:sp>
        <p:nvSpPr>
          <p:cNvPr id="6" name="Стрелка вправо 5"/>
          <p:cNvSpPr/>
          <p:nvPr/>
        </p:nvSpPr>
        <p:spPr>
          <a:xfrm>
            <a:off x="7380312" y="6389281"/>
            <a:ext cx="1763688" cy="468719"/>
          </a:xfrm>
          <a:prstGeom prst="rightArrow">
            <a:avLst>
              <a:gd name="adj1" fmla="val 72611"/>
              <a:gd name="adj2" fmla="val 50000"/>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0000CC"/>
                </a:solidFill>
                <a:latin typeface="Times New Roman" pitchFamily="18" charset="0"/>
                <a:cs typeface="Times New Roman" pitchFamily="18" charset="0"/>
              </a:rPr>
              <a:t>ДАВОМИ</a:t>
            </a:r>
            <a:endParaRPr lang="ru-RU" sz="24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40248886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96159" y="163930"/>
            <a:ext cx="8758684" cy="6555641"/>
          </a:xfrm>
          <a:prstGeom prst="rect">
            <a:avLst/>
          </a:prstGeom>
          <a:solidFill>
            <a:schemeClr val="bg1"/>
          </a:solidFill>
          <a:ln>
            <a:noFill/>
          </a:ln>
        </p:spPr>
        <p:txBody>
          <a:bodyPr wrap="square">
            <a:spAutoFit/>
          </a:bodyPr>
          <a:lstStyle/>
          <a:p>
            <a:pPr indent="361950" algn="just"/>
            <a:r>
              <a:rPr lang="uz-Cyrl-UZ" sz="2800" b="1" dirty="0" smtClean="0">
                <a:solidFill>
                  <a:srgbClr val="0000CC"/>
                </a:solidFill>
                <a:latin typeface="Times New Roman" pitchFamily="18" charset="0"/>
                <a:cs typeface="Times New Roman" pitchFamily="18" charset="0"/>
              </a:rPr>
              <a:t>Горизонтал диверсификация </a:t>
            </a:r>
            <a:r>
              <a:rPr lang="uz-Cyrl-UZ" sz="2800" b="1" dirty="0" smtClean="0">
                <a:latin typeface="Times New Roman" pitchFamily="18" charset="0"/>
                <a:cs typeface="Times New Roman" pitchFamily="18" charset="0"/>
              </a:rPr>
              <a:t>илгари ишлаб чиқарилган маҳсулот хилига технологик алоқаси бўлмаган янги маҳсулотларни ишлаб чиқаришга ўтишдан иборат. Масалан, ёшларга тайёр кўйлаклар тикишга ихтисослашган корхона ёшларга журнал нашр қилишга қapop қилди дейлик, яъни корхона ёшларнинг диди</a:t>
            </a:r>
            <a:r>
              <a:rPr lang="uz-Cyrl-UZ" sz="2800" b="1" dirty="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ва ҳаёт тарзи соҳаларини билишдаги тажрибасини ноширлик соҳасида ҳам </a:t>
            </a:r>
            <a:r>
              <a:rPr lang="uz-Cyrl-UZ" sz="2800" b="1" dirty="0">
                <a:latin typeface="Times New Roman" pitchFamily="18" charset="0"/>
                <a:cs typeface="Times New Roman" pitchFamily="18" charset="0"/>
              </a:rPr>
              <a:t>қўллаши мумкин. </a:t>
            </a:r>
            <a:endParaRPr lang="uz-Cyrl-UZ" sz="2800" b="1" dirty="0" smtClean="0">
              <a:latin typeface="Times New Roman" pitchFamily="18" charset="0"/>
              <a:cs typeface="Times New Roman" pitchFamily="18" charset="0"/>
            </a:endParaRPr>
          </a:p>
          <a:p>
            <a:pPr indent="361950" algn="just"/>
            <a:r>
              <a:rPr lang="uz-Cyrl-UZ" sz="2800" b="1" dirty="0" smtClean="0">
                <a:latin typeface="Times New Roman" pitchFamily="18" charset="0"/>
                <a:cs typeface="Times New Roman" pitchFamily="18" charset="0"/>
              </a:rPr>
              <a:t>Яна бошқа бир мисол: автомобиллар, бозорида обру-эътибор қозонган енгил автомобиль корхонаси  совутгич  </a:t>
            </a:r>
            <a:r>
              <a:rPr lang="uz-Cyrl-UZ" sz="2800" b="1" dirty="0">
                <a:latin typeface="Times New Roman" pitchFamily="18" charset="0"/>
                <a:cs typeface="Times New Roman" pitchFamily="18" charset="0"/>
              </a:rPr>
              <a:t>(холодильник</a:t>
            </a:r>
            <a:r>
              <a:rPr lang="uz-Cyrl-UZ" sz="2800" b="1" dirty="0" smtClean="0">
                <a:latin typeface="Times New Roman" pitchFamily="18" charset="0"/>
                <a:cs typeface="Times New Roman" pitchFamily="18" charset="0"/>
              </a:rPr>
              <a:t>) ишлаб чиқаришни ўзлаштиради, чунки олдинги шуҳрати янги бозор фаолиятини ривожлантиришда муваффақият козонишини таъминлайди, деб</a:t>
            </a:r>
            <a:r>
              <a:rPr lang="uz-Cyrl-UZ" sz="2800" b="1" dirty="0">
                <a:latin typeface="Times New Roman" pitchFamily="18" charset="0"/>
                <a:cs typeface="Times New Roman" pitchFamily="18" charset="0"/>
              </a:rPr>
              <a:t>   хисоблайди</a:t>
            </a:r>
            <a:r>
              <a:rPr lang="uz-Cyrl-UZ" sz="2800" b="1" dirty="0" smtClean="0">
                <a:latin typeface="Times New Roman" pitchFamily="18" charset="0"/>
                <a:cs typeface="Times New Roman" pitchFamily="18" charset="0"/>
              </a:rPr>
              <a:t>. </a:t>
            </a:r>
          </a:p>
        </p:txBody>
      </p:sp>
      <p:sp>
        <p:nvSpPr>
          <p:cNvPr id="6" name="Стрелка вправо 5"/>
          <p:cNvSpPr/>
          <p:nvPr/>
        </p:nvSpPr>
        <p:spPr>
          <a:xfrm>
            <a:off x="7540094" y="6389281"/>
            <a:ext cx="1619672" cy="468719"/>
          </a:xfrm>
          <a:prstGeom prst="rightArrow">
            <a:avLst>
              <a:gd name="adj1" fmla="val 72611"/>
              <a:gd name="adj2" fmla="val 50000"/>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rgbClr val="0000CC"/>
                </a:solidFill>
                <a:latin typeface="Times New Roman" pitchFamily="18" charset="0"/>
                <a:cs typeface="Times New Roman" pitchFamily="18" charset="0"/>
              </a:rPr>
              <a:t>ДАВОМИ</a:t>
            </a:r>
            <a:endParaRPr lang="ru-RU" sz="20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41912225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79512" y="404664"/>
            <a:ext cx="8758684" cy="5016758"/>
          </a:xfrm>
          <a:prstGeom prst="rect">
            <a:avLst/>
          </a:prstGeom>
          <a:solidFill>
            <a:schemeClr val="bg1"/>
          </a:solidFill>
          <a:ln>
            <a:noFill/>
          </a:ln>
        </p:spPr>
        <p:txBody>
          <a:bodyPr wrap="square">
            <a:spAutoFit/>
          </a:bodyPr>
          <a:lstStyle/>
          <a:p>
            <a:pPr indent="361950" algn="just"/>
            <a:r>
              <a:rPr lang="uz-Cyrl-UZ" sz="3200" b="1" dirty="0" smtClean="0">
                <a:solidFill>
                  <a:srgbClr val="0000CC"/>
                </a:solidFill>
                <a:latin typeface="Times New Roman" pitchFamily="18" charset="0"/>
                <a:cs typeface="Times New Roman" pitchFamily="18" charset="0"/>
              </a:rPr>
              <a:t>Қурама диверсификация </a:t>
            </a:r>
            <a:r>
              <a:rPr lang="uz-Cyrl-UZ" sz="3200" b="1" dirty="0" smtClean="0">
                <a:latin typeface="Times New Roman" pitchFamily="18" charset="0"/>
                <a:cs typeface="Times New Roman" pitchFamily="18" charset="0"/>
              </a:rPr>
              <a:t>– корхонанинг фаолият жабҳасини </a:t>
            </a:r>
            <a:r>
              <a:rPr lang="uz-Cyrl-UZ" sz="3200" b="1" dirty="0">
                <a:latin typeface="Times New Roman" pitchFamily="18" charset="0"/>
                <a:cs typeface="Times New Roman" pitchFamily="18" charset="0"/>
              </a:rPr>
              <a:t>мавжуд технология, товар турлари, </a:t>
            </a:r>
            <a:r>
              <a:rPr lang="uz-Cyrl-UZ" sz="3200" b="1" dirty="0" smtClean="0">
                <a:latin typeface="Times New Roman" pitchFamily="18" charset="0"/>
                <a:cs typeface="Times New Roman" pitchFamily="18" charset="0"/>
              </a:rPr>
              <a:t>маҳсулот </a:t>
            </a:r>
            <a:r>
              <a:rPr lang="uz-Cyrl-UZ" sz="3200" b="1" dirty="0">
                <a:latin typeface="Times New Roman" pitchFamily="18" charset="0"/>
                <a:cs typeface="Times New Roman" pitchFamily="18" charset="0"/>
              </a:rPr>
              <a:t>сотиб келган </a:t>
            </a:r>
            <a:r>
              <a:rPr lang="uz-Cyrl-UZ" sz="3200" b="1" dirty="0" smtClean="0">
                <a:latin typeface="Times New Roman" pitchFamily="18" charset="0"/>
                <a:cs typeface="Times New Roman" pitchFamily="18" charset="0"/>
              </a:rPr>
              <a:t>бозоридан мутлако фарқ қиладиган янги соҳаларга </a:t>
            </a:r>
            <a:r>
              <a:rPr lang="uz-Cyrl-UZ" sz="3200" b="1" dirty="0">
                <a:latin typeface="Times New Roman" pitchFamily="18" charset="0"/>
                <a:cs typeface="Times New Roman" pitchFamily="18" charset="0"/>
              </a:rPr>
              <a:t>кириб </a:t>
            </a:r>
            <a:r>
              <a:rPr lang="uz-Cyrl-UZ" sz="3200" b="1" dirty="0" smtClean="0">
                <a:latin typeface="Times New Roman" pitchFamily="18" charset="0"/>
                <a:cs typeface="Times New Roman" pitchFamily="18" charset="0"/>
              </a:rPr>
              <a:t>бориши билан </a:t>
            </a:r>
            <a:r>
              <a:rPr lang="uz-Cyrl-UZ" sz="3200" b="1" dirty="0">
                <a:latin typeface="Times New Roman" pitchFamily="18" charset="0"/>
                <a:cs typeface="Times New Roman" pitchFamily="18" charset="0"/>
              </a:rPr>
              <a:t>кенгайтиришни кўзда тутади. Фирма янги </a:t>
            </a:r>
            <a:r>
              <a:rPr lang="uz-Cyrl-UZ" sz="3200" b="1" dirty="0" smtClean="0">
                <a:latin typeface="Times New Roman" pitchFamily="18" charset="0"/>
                <a:cs typeface="Times New Roman" pitchFamily="18" charset="0"/>
              </a:rPr>
              <a:t>корхоналар қуришга</a:t>
            </a:r>
            <a:r>
              <a:rPr lang="uz-Cyrl-UZ" sz="3200" b="1" dirty="0">
                <a:latin typeface="Times New Roman" pitchFamily="18" charset="0"/>
                <a:cs typeface="Times New Roman" pitchFamily="18" charset="0"/>
              </a:rPr>
              <a:t> </a:t>
            </a:r>
            <a:r>
              <a:rPr lang="uz-Cyrl-UZ" sz="3200" b="1" dirty="0" smtClean="0">
                <a:latin typeface="Times New Roman" pitchFamily="18" charset="0"/>
                <a:cs typeface="Times New Roman" pitchFamily="18" charset="0"/>
              </a:rPr>
              <a:t>маблағ сарф этиши</a:t>
            </a:r>
            <a:r>
              <a:rPr lang="uz-Cyrl-UZ" sz="3200" b="1" dirty="0">
                <a:latin typeface="Times New Roman" pitchFamily="18" charset="0"/>
                <a:cs typeface="Times New Roman" pitchFamily="18" charset="0"/>
              </a:rPr>
              <a:t>, </a:t>
            </a:r>
            <a:r>
              <a:rPr lang="uz-Cyrl-UZ" sz="3200" b="1" dirty="0" smtClean="0">
                <a:latin typeface="Times New Roman" pitchFamily="18" charset="0"/>
                <a:cs typeface="Times New Roman" pitchFamily="18" charset="0"/>
              </a:rPr>
              <a:t>кўчмас </a:t>
            </a:r>
            <a:r>
              <a:rPr lang="uz-Cyrl-UZ" sz="3200" b="1" dirty="0">
                <a:latin typeface="Times New Roman" pitchFamily="18" charset="0"/>
                <a:cs typeface="Times New Roman" pitchFamily="18" charset="0"/>
              </a:rPr>
              <a:t>мулк </a:t>
            </a:r>
            <a:r>
              <a:rPr lang="uz-Cyrl-UZ" sz="3200" b="1" dirty="0" smtClean="0">
                <a:latin typeface="Times New Roman" pitchFamily="18" charset="0"/>
                <a:cs typeface="Times New Roman" pitchFamily="18" charset="0"/>
              </a:rPr>
              <a:t>билан савдода иштирок қилиши, тез </a:t>
            </a:r>
            <a:r>
              <a:rPr lang="uz-Cyrl-UZ" sz="3200" b="1" dirty="0">
                <a:latin typeface="Times New Roman" pitchFamily="18" charset="0"/>
                <a:cs typeface="Times New Roman" pitchFamily="18" charset="0"/>
              </a:rPr>
              <a:t>хизмат </a:t>
            </a:r>
            <a:r>
              <a:rPr lang="uz-Cyrl-UZ" sz="3200" b="1" dirty="0" smtClean="0">
                <a:latin typeface="Times New Roman" pitchFamily="18" charset="0"/>
                <a:cs typeface="Times New Roman" pitchFamily="18" charset="0"/>
              </a:rPr>
              <a:t>кўрсатадиган овқатланиш корхонасини очиши мумкин.</a:t>
            </a:r>
          </a:p>
        </p:txBody>
      </p:sp>
      <p:sp>
        <p:nvSpPr>
          <p:cNvPr id="5" name="Стрелка вверх 4">
            <a:hlinkClick r:id="rId3" action="ppaction://hlinksldjump"/>
          </p:cNvPr>
          <p:cNvSpPr/>
          <p:nvPr/>
        </p:nvSpPr>
        <p:spPr>
          <a:xfrm rot="16200000">
            <a:off x="1945505" y="3682819"/>
            <a:ext cx="1220553" cy="4608513"/>
          </a:xfrm>
          <a:prstGeom prst="upArrow">
            <a:avLst>
              <a:gd name="adj1" fmla="val 50000"/>
              <a:gd name="adj2" fmla="val 32538"/>
            </a:avLst>
          </a:prstGeom>
          <a:no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uz-Cyrl-UZ" sz="4000" b="1" dirty="0" smtClean="0">
                <a:solidFill>
                  <a:srgbClr val="0000CC"/>
                </a:solidFill>
                <a:latin typeface="Times New Roman" pitchFamily="18" charset="0"/>
                <a:cs typeface="Times New Roman" pitchFamily="18" charset="0"/>
              </a:rPr>
              <a:t>Орқага қайтиш</a:t>
            </a:r>
            <a:endParaRPr lang="ru-RU" sz="40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122979972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6" name="Прямоугольник 5"/>
          <p:cNvSpPr/>
          <p:nvPr/>
        </p:nvSpPr>
        <p:spPr>
          <a:xfrm>
            <a:off x="499077" y="548680"/>
            <a:ext cx="8136903" cy="5693866"/>
          </a:xfrm>
          <a:prstGeom prst="rect">
            <a:avLst/>
          </a:prstGeom>
          <a:solidFill>
            <a:schemeClr val="accent1">
              <a:lumMod val="40000"/>
              <a:lumOff val="60000"/>
            </a:schemeClr>
          </a:solidFill>
        </p:spPr>
        <p:txBody>
          <a:bodyPr wrap="square">
            <a:spAutoFit/>
          </a:bodyPr>
          <a:lstStyle/>
          <a:p>
            <a:pPr indent="358775" algn="just">
              <a:defRPr/>
            </a:pPr>
            <a:r>
              <a:rPr lang="ru-RU" sz="2800" b="1" dirty="0">
                <a:solidFill>
                  <a:srgbClr val="0000CC"/>
                </a:solidFill>
                <a:latin typeface="Times New Roman" pitchFamily="18" charset="0"/>
                <a:cs typeface="Times New Roman" pitchFamily="18" charset="0"/>
              </a:rPr>
              <a:t>СОЛИҚ СТАВКАСИ </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солиқларни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ҳисоблашда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солиқ</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базасининг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бирлиги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ҳисобига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тўғри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келадиган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солиқ</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меъёрини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ифодалайди</a:t>
            </a:r>
            <a:r>
              <a:rPr lang="ru-RU" sz="2800" b="1" dirty="0">
                <a:latin typeface="Times New Roman" pitchFamily="18" charset="0"/>
                <a:cs typeface="Times New Roman" pitchFamily="18" charset="0"/>
              </a:rPr>
              <a:t>.</a:t>
            </a:r>
          </a:p>
          <a:p>
            <a:pPr indent="358775" algn="just">
              <a:defRPr/>
            </a:pPr>
            <a:r>
              <a:rPr lang="ru-RU" sz="2800" b="1" dirty="0">
                <a:solidFill>
                  <a:srgbClr val="0000CC"/>
                </a:solidFill>
                <a:latin typeface="Times New Roman" pitchFamily="18" charset="0"/>
                <a:cs typeface="Times New Roman" pitchFamily="18" charset="0"/>
              </a:rPr>
              <a:t>Ставка </a:t>
            </a:r>
            <a:r>
              <a:rPr lang="ru-RU" sz="2800" b="1" dirty="0" err="1">
                <a:solidFill>
                  <a:srgbClr val="0000CC"/>
                </a:solidFill>
                <a:latin typeface="Times New Roman" pitchFamily="18" charset="0"/>
                <a:cs typeface="Times New Roman" pitchFamily="18" charset="0"/>
              </a:rPr>
              <a:t>солиқ</a:t>
            </a:r>
            <a:r>
              <a:rPr lang="ru-RU" sz="2800" b="1" dirty="0">
                <a:solidFill>
                  <a:srgbClr val="0000CC"/>
                </a:solidFill>
                <a:latin typeface="Times New Roman" pitchFamily="18" charset="0"/>
                <a:cs typeface="Times New Roman" pitchFamily="18" charset="0"/>
              </a:rPr>
              <a:t> </a:t>
            </a:r>
            <a:r>
              <a:rPr lang="ru-RU" sz="2800" b="1" dirty="0" err="1">
                <a:solidFill>
                  <a:srgbClr val="0000CC"/>
                </a:solidFill>
                <a:latin typeface="Times New Roman" pitchFamily="18" charset="0"/>
                <a:cs typeface="Times New Roman" pitchFamily="18" charset="0"/>
              </a:rPr>
              <a:t>солинадиган</a:t>
            </a:r>
            <a:r>
              <a:rPr lang="ru-RU" sz="2800" b="1" dirty="0">
                <a:solidFill>
                  <a:srgbClr val="0000CC"/>
                </a:solidFill>
                <a:latin typeface="Times New Roman" pitchFamily="18" charset="0"/>
                <a:cs typeface="Times New Roman" pitchFamily="18" charset="0"/>
              </a:rPr>
              <a:t> </a:t>
            </a:r>
            <a:r>
              <a:rPr lang="ru-RU" sz="2800" b="1" dirty="0" err="1">
                <a:latin typeface="Times New Roman" pitchFamily="18" charset="0"/>
                <a:cs typeface="Times New Roman" pitchFamily="18" charset="0"/>
              </a:rPr>
              <a:t>базанинг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ўлчов</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бирлигига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нисбатан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ҳисобланадиган</a:t>
            </a:r>
            <a:r>
              <a:rPr lang="ru-RU" sz="2800" b="1" dirty="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фоизлар-даги</a:t>
            </a:r>
            <a:r>
              <a:rPr lang="ru-RU" sz="2800" b="1" dirty="0" smtClean="0">
                <a:latin typeface="Times New Roman" pitchFamily="18" charset="0"/>
                <a:cs typeface="Times New Roman" pitchFamily="18" charset="0"/>
              </a:rPr>
              <a:t> </a:t>
            </a:r>
            <a:r>
              <a:rPr lang="ru-RU" sz="2800" b="1" dirty="0" err="1">
                <a:latin typeface="Times New Roman" pitchFamily="18" charset="0"/>
                <a:cs typeface="Times New Roman" pitchFamily="18" charset="0"/>
              </a:rPr>
              <a:t>ёки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мутлақ</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суммадаги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миқдорни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ифодалайди</a:t>
            </a:r>
            <a:r>
              <a:rPr lang="ru-RU" sz="2800" b="1" dirty="0">
                <a:latin typeface="Times New Roman" pitchFamily="18" charset="0"/>
                <a:cs typeface="Times New Roman" pitchFamily="18" charset="0"/>
              </a:rPr>
              <a:t>.</a:t>
            </a:r>
          </a:p>
          <a:p>
            <a:pPr indent="358775" algn="just">
              <a:defRPr/>
            </a:pPr>
            <a:r>
              <a:rPr lang="ru-RU" sz="2800" b="1" dirty="0" err="1">
                <a:latin typeface="Times New Roman" pitchFamily="18" charset="0"/>
                <a:cs typeface="Times New Roman" pitchFamily="18" charset="0"/>
              </a:rPr>
              <a:t>Солиқлар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бошқа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мажбурий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тўловларнинг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ставкалари</a:t>
            </a:r>
            <a:r>
              <a:rPr lang="ru-RU" sz="2000" b="1" dirty="0">
                <a:latin typeface="Times New Roman" pitchFamily="18" charset="0"/>
                <a:cs typeface="Times New Roman" pitchFamily="18" charset="0"/>
              </a:rPr>
              <a:t>,</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агар</a:t>
            </a:r>
            <a:r>
              <a:rPr lang="ru-RU" sz="2800" b="1" dirty="0">
                <a:latin typeface="Times New Roman" pitchFamily="18" charset="0"/>
                <a:cs typeface="Times New Roman" pitchFamily="18" charset="0"/>
              </a:rPr>
              <a:t> Соли</a:t>
            </a:r>
            <a:r>
              <a:rPr lang="uz-Cyrl-UZ" sz="2800" b="1" dirty="0">
                <a:latin typeface="Times New Roman" pitchFamily="18" charset="0"/>
                <a:cs typeface="Times New Roman" pitchFamily="18" charset="0"/>
              </a:rPr>
              <a:t>қ</a:t>
            </a:r>
            <a:r>
              <a:rPr lang="en-US"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кодексида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бошқача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қоида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назарда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тутилган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бўлмаса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Ўзбекистон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Республикаси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Президентининг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қарори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билан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белгиланади</a:t>
            </a:r>
            <a:r>
              <a:rPr lang="ru-RU" sz="2800" b="1" dirty="0">
                <a:latin typeface="Times New Roman" pitchFamily="18" charset="0"/>
                <a:cs typeface="Times New Roman" pitchFamily="18" charset="0"/>
              </a:rPr>
              <a:t>.</a:t>
            </a:r>
          </a:p>
        </p:txBody>
      </p:sp>
      <p:sp>
        <p:nvSpPr>
          <p:cNvPr id="2" name="Стрелка влево 1">
            <a:hlinkClick r:id="rId3" action="ppaction://hlinksldjump"/>
          </p:cNvPr>
          <p:cNvSpPr/>
          <p:nvPr/>
        </p:nvSpPr>
        <p:spPr>
          <a:xfrm>
            <a:off x="611560" y="188640"/>
            <a:ext cx="4536504" cy="1152128"/>
          </a:xfrm>
          <a:prstGeom prst="left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17325697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Прямоугольник 1">
            <a:hlinkClick r:id="rId3"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3" name="Прямоугольник 2"/>
          <p:cNvSpPr/>
          <p:nvPr/>
        </p:nvSpPr>
        <p:spPr>
          <a:xfrm>
            <a:off x="179511" y="4290610"/>
            <a:ext cx="8371843" cy="830997"/>
          </a:xfrm>
          <a:prstGeom prst="rect">
            <a:avLst/>
          </a:prstGeom>
          <a:solidFill>
            <a:schemeClr val="bg1"/>
          </a:solidFill>
          <a:ln>
            <a:solidFill>
              <a:schemeClr val="accent1"/>
            </a:solidFill>
          </a:ln>
        </p:spPr>
        <p:txBody>
          <a:bodyPr wrap="square">
            <a:spAutoFit/>
          </a:bodyPr>
          <a:lstStyle/>
          <a:p>
            <a:r>
              <a:rPr lang="uz-Cyrl-UZ" sz="4800" b="1" dirty="0" smtClean="0">
                <a:solidFill>
                  <a:srgbClr val="0000CC"/>
                </a:solidFill>
                <a:latin typeface="Times New Roman" pitchFamily="18" charset="0"/>
                <a:cs typeface="Times New Roman" pitchFamily="18" charset="0"/>
              </a:rPr>
              <a:t>Профицит</a:t>
            </a:r>
            <a:r>
              <a:rPr lang="uz-Cyrl-UZ" sz="4800" b="1" dirty="0" smtClean="0">
                <a:solidFill>
                  <a:srgbClr val="333300"/>
                </a:solidFill>
                <a:latin typeface="Times New Roman" pitchFamily="18" charset="0"/>
                <a:cs typeface="Times New Roman" pitchFamily="18" charset="0"/>
              </a:rPr>
              <a:t> – </a:t>
            </a:r>
            <a:r>
              <a:rPr lang="uz-Cyrl-UZ" sz="4800" b="1" dirty="0" smtClean="0">
                <a:solidFill>
                  <a:srgbClr val="333300"/>
                </a:solidFill>
                <a:latin typeface="Times New Roman" pitchFamily="18" charset="0"/>
                <a:cs typeface="Times New Roman" pitchFamily="18" charset="0"/>
                <a:hlinkClick r:id="rId4" action="ppaction://hlinksldjump"/>
              </a:rPr>
              <a:t>ижобий сальдо</a:t>
            </a:r>
            <a:r>
              <a:rPr lang="uz-Cyrl-UZ" sz="4800" b="1" dirty="0" smtClean="0">
                <a:solidFill>
                  <a:srgbClr val="333300"/>
                </a:solidFill>
                <a:latin typeface="Times New Roman" pitchFamily="18" charset="0"/>
                <a:cs typeface="Times New Roman" pitchFamily="18" charset="0"/>
              </a:rPr>
              <a:t>.</a:t>
            </a:r>
            <a:endParaRPr lang="ru-RU" sz="4800" dirty="0">
              <a:solidFill>
                <a:srgbClr val="333300"/>
              </a:solidFill>
            </a:endParaRPr>
          </a:p>
        </p:txBody>
      </p:sp>
      <p:sp>
        <p:nvSpPr>
          <p:cNvPr id="5" name="Стрелка вверх 4">
            <a:hlinkClick r:id="rId5" action="ppaction://hlinksldjump"/>
          </p:cNvPr>
          <p:cNvSpPr/>
          <p:nvPr/>
        </p:nvSpPr>
        <p:spPr>
          <a:xfrm>
            <a:off x="8551355" y="4290610"/>
            <a:ext cx="484632" cy="168133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p:cNvSpPr/>
          <p:nvPr/>
        </p:nvSpPr>
        <p:spPr>
          <a:xfrm>
            <a:off x="1567203" y="5175698"/>
            <a:ext cx="907621" cy="89088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a:off x="1207163" y="5159962"/>
            <a:ext cx="914400" cy="9124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p:nvSpPr>
        <p:spPr>
          <a:xfrm>
            <a:off x="847123" y="5158002"/>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Овал 12"/>
          <p:cNvSpPr/>
          <p:nvPr/>
        </p:nvSpPr>
        <p:spPr>
          <a:xfrm>
            <a:off x="487083" y="5154706"/>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Овал 13"/>
          <p:cNvSpPr/>
          <p:nvPr/>
        </p:nvSpPr>
        <p:spPr>
          <a:xfrm>
            <a:off x="163555" y="5154706"/>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179512" y="6072402"/>
            <a:ext cx="2232248" cy="6480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000" b="1" dirty="0" smtClean="0">
                <a:ln>
                  <a:solidFill>
                    <a:sysClr val="windowText" lastClr="000000"/>
                  </a:solidFill>
                </a:ln>
                <a:solidFill>
                  <a:srgbClr val="00B050"/>
                </a:solidFill>
                <a:effectLst>
                  <a:outerShdw blurRad="38100" dist="38100" dir="2700000" algn="tl">
                    <a:srgbClr val="000000">
                      <a:alpha val="43137"/>
                    </a:srgbClr>
                  </a:outerShdw>
                </a:effectLst>
                <a:latin typeface="Times New Roman" pitchFamily="18" charset="0"/>
                <a:cs typeface="Times New Roman" pitchFamily="18" charset="0"/>
              </a:rPr>
              <a:t>Даромад</a:t>
            </a:r>
            <a:endParaRPr lang="ru-RU" sz="4000" b="1" dirty="0">
              <a:ln>
                <a:solidFill>
                  <a:sysClr val="windowText" lastClr="000000"/>
                </a:solidFill>
              </a:ln>
              <a:solidFill>
                <a:srgbClr val="00B05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0" name="Овал 19"/>
          <p:cNvSpPr/>
          <p:nvPr/>
        </p:nvSpPr>
        <p:spPr>
          <a:xfrm>
            <a:off x="4767410" y="5158002"/>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Овал 20"/>
          <p:cNvSpPr/>
          <p:nvPr/>
        </p:nvSpPr>
        <p:spPr>
          <a:xfrm>
            <a:off x="3881428" y="5159962"/>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Овал 21"/>
          <p:cNvSpPr/>
          <p:nvPr/>
        </p:nvSpPr>
        <p:spPr>
          <a:xfrm>
            <a:off x="2994760" y="5158002"/>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p:cNvSpPr/>
          <p:nvPr/>
        </p:nvSpPr>
        <p:spPr>
          <a:xfrm>
            <a:off x="3116074" y="6072402"/>
            <a:ext cx="2448271" cy="6480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000" b="1" dirty="0" smtClean="0">
                <a:solidFill>
                  <a:srgbClr val="C00000"/>
                </a:solidFill>
                <a:latin typeface="Times New Roman" pitchFamily="18" charset="0"/>
                <a:cs typeface="Times New Roman" pitchFamily="18" charset="0"/>
              </a:rPr>
              <a:t>Харажат</a:t>
            </a:r>
            <a:endParaRPr lang="ru-RU" sz="4000" b="1" dirty="0">
              <a:solidFill>
                <a:srgbClr val="C00000"/>
              </a:solidFill>
              <a:latin typeface="Times New Roman" pitchFamily="18" charset="0"/>
              <a:cs typeface="Times New Roman" pitchFamily="18" charset="0"/>
            </a:endParaRPr>
          </a:p>
        </p:txBody>
      </p:sp>
      <p:sp>
        <p:nvSpPr>
          <p:cNvPr id="29" name="Овал 28"/>
          <p:cNvSpPr/>
          <p:nvPr/>
        </p:nvSpPr>
        <p:spPr>
          <a:xfrm>
            <a:off x="7678644" y="5159962"/>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Овал 29"/>
          <p:cNvSpPr/>
          <p:nvPr/>
        </p:nvSpPr>
        <p:spPr>
          <a:xfrm>
            <a:off x="6737923" y="5175698"/>
            <a:ext cx="914400" cy="914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Прямоугольник 30">
            <a:hlinkClick r:id="rId5" action="ppaction://hlinksldjump"/>
          </p:cNvPr>
          <p:cNvSpPr/>
          <p:nvPr/>
        </p:nvSpPr>
        <p:spPr>
          <a:xfrm rot="10800000" flipV="1">
            <a:off x="6300192" y="6072402"/>
            <a:ext cx="2735795" cy="6480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000" b="1" dirty="0" smtClean="0">
                <a:solidFill>
                  <a:srgbClr val="0000CC"/>
                </a:solidFill>
                <a:latin typeface="Times New Roman" pitchFamily="18" charset="0"/>
                <a:cs typeface="Times New Roman" pitchFamily="18" charset="0"/>
              </a:rPr>
              <a:t>Профицит</a:t>
            </a:r>
            <a:endParaRPr lang="ru-RU" sz="4000" b="1" dirty="0">
              <a:solidFill>
                <a:srgbClr val="0000CC"/>
              </a:solidFill>
              <a:latin typeface="Times New Roman" pitchFamily="18" charset="0"/>
              <a:cs typeface="Times New Roman" pitchFamily="18" charset="0"/>
            </a:endParaRPr>
          </a:p>
        </p:txBody>
      </p:sp>
      <p:sp>
        <p:nvSpPr>
          <p:cNvPr id="32" name="Минус 31"/>
          <p:cNvSpPr/>
          <p:nvPr/>
        </p:nvSpPr>
        <p:spPr>
          <a:xfrm>
            <a:off x="2440076" y="5944698"/>
            <a:ext cx="667054" cy="91440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Равно 32"/>
          <p:cNvSpPr/>
          <p:nvPr/>
        </p:nvSpPr>
        <p:spPr>
          <a:xfrm>
            <a:off x="5620588" y="5970984"/>
            <a:ext cx="648072"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4" name="Прямоугольник 33"/>
          <p:cNvSpPr/>
          <p:nvPr/>
        </p:nvSpPr>
        <p:spPr>
          <a:xfrm>
            <a:off x="163555" y="736739"/>
            <a:ext cx="8872432" cy="3108543"/>
          </a:xfrm>
          <a:prstGeom prst="rect">
            <a:avLst/>
          </a:prstGeom>
          <a:solidFill>
            <a:schemeClr val="bg1"/>
          </a:solidFill>
        </p:spPr>
        <p:txBody>
          <a:bodyPr wrap="square">
            <a:spAutoFit/>
          </a:bodyPr>
          <a:lstStyle/>
          <a:p>
            <a:pPr indent="441325" algn="just">
              <a:defRPr/>
            </a:pPr>
            <a:r>
              <a:rPr lang="uz-Cyrl-UZ" sz="2800" b="1" dirty="0">
                <a:solidFill>
                  <a:srgbClr val="0000CC"/>
                </a:solidFill>
                <a:latin typeface="Times New Roman" pitchFamily="18" charset="0"/>
                <a:cs typeface="Times New Roman" pitchFamily="18" charset="0"/>
              </a:rPr>
              <a:t>ХОРИЖИЙ ИНВЕСТИЦИЯ </a:t>
            </a:r>
            <a:r>
              <a:rPr lang="uz-Cyrl-UZ" sz="2800" b="1"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мамлакат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ичида</a:t>
            </a:r>
            <a:r>
              <a:rPr lang="ru-RU" sz="2800" b="1" dirty="0" smtClean="0">
                <a:latin typeface="Times New Roman" pitchFamily="18" charset="0"/>
                <a:cs typeface="Times New Roman" pitchFamily="18" charset="0"/>
              </a:rPr>
              <a:t> </a:t>
            </a:r>
            <a:r>
              <a:rPr lang="ru-RU" sz="2800" b="1" dirty="0">
                <a:latin typeface="Times New Roman" pitchFamily="18" charset="0"/>
                <a:cs typeface="Times New Roman" pitchFamily="18" charset="0"/>
              </a:rPr>
              <a:t>(</a:t>
            </a:r>
            <a:r>
              <a:rPr lang="ru-RU" sz="2800" b="1" dirty="0" err="1">
                <a:latin typeface="Times New Roman" pitchFamily="18" charset="0"/>
                <a:cs typeface="Times New Roman" pitchFamily="18" charset="0"/>
              </a:rPr>
              <a:t>ички</a:t>
            </a:r>
            <a:r>
              <a:rPr lang="ru-RU" sz="2800" b="1" dirty="0">
                <a:latin typeface="Times New Roman" pitchFamily="18" charset="0"/>
                <a:cs typeface="Times New Roman" pitchFamily="18" charset="0"/>
              </a:rPr>
              <a:t> инвестиция)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хорижий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мамлакатларда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ташқи</a:t>
            </a:r>
            <a:r>
              <a:rPr lang="ru-RU" sz="2800" b="1" dirty="0">
                <a:latin typeface="Times New Roman" pitchFamily="18" charset="0"/>
                <a:cs typeface="Times New Roman" pitchFamily="18" charset="0"/>
              </a:rPr>
              <a:t> инвестиция) </a:t>
            </a:r>
            <a:r>
              <a:rPr lang="ru-RU" sz="2800" b="1" dirty="0" err="1">
                <a:latin typeface="Times New Roman" pitchFamily="18" charset="0"/>
                <a:cs typeface="Times New Roman" pitchFamily="18" charset="0"/>
              </a:rPr>
              <a:t>амалга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оширилиши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мумкин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Молия</a:t>
            </a:r>
            <a:r>
              <a:rPr lang="ru-RU" sz="2800" b="1" dirty="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инвестицияси</a:t>
            </a:r>
            <a:r>
              <a:rPr lang="ru-RU" sz="2800" b="1" dirty="0" smtClean="0">
                <a:latin typeface="Times New Roman" pitchFamily="18" charset="0"/>
                <a:cs typeface="Times New Roman" pitchFamily="18" charset="0"/>
              </a:rPr>
              <a:t> – </a:t>
            </a:r>
            <a:r>
              <a:rPr lang="ru-RU" sz="2800" b="1" dirty="0" err="1" smtClean="0">
                <a:latin typeface="Times New Roman" pitchFamily="18" charset="0"/>
                <a:cs typeface="Times New Roman" pitchFamily="18" charset="0"/>
              </a:rPr>
              <a:t>қимматбаҳо</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қоғозларни</a:t>
            </a:r>
            <a:r>
              <a:rPr lang="ru-RU" sz="2800" b="1" dirty="0" smtClean="0">
                <a:latin typeface="Times New Roman" pitchFamily="18" charset="0"/>
                <a:cs typeface="Times New Roman" pitchFamily="18" charset="0"/>
              </a:rPr>
              <a:t> </a:t>
            </a:r>
            <a:r>
              <a:rPr lang="ru-RU" sz="2800" b="1" dirty="0" err="1">
                <a:latin typeface="Times New Roman" pitchFamily="18" charset="0"/>
                <a:cs typeface="Times New Roman" pitchFamily="18" charset="0"/>
              </a:rPr>
              <a:t>харид</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қилиш</a:t>
            </a:r>
            <a:r>
              <a:rPr lang="ru-RU" sz="2800" b="1" dirty="0">
                <a:latin typeface="Times New Roman" pitchFamily="18" charset="0"/>
                <a:cs typeface="Times New Roman" pitchFamily="18" charset="0"/>
              </a:rPr>
              <a:t>, пул </a:t>
            </a:r>
            <a:r>
              <a:rPr lang="ru-RU" sz="2800" b="1" dirty="0" err="1">
                <a:latin typeface="Times New Roman" pitchFamily="18" charset="0"/>
                <a:cs typeface="Times New Roman" pitchFamily="18" charset="0"/>
              </a:rPr>
              <a:t>маблағларини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жамғариш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бошқаларни</a:t>
            </a:r>
            <a:r>
              <a:rPr lang="ru-RU" sz="2800" b="1" dirty="0">
                <a:latin typeface="Times New Roman" pitchFamily="18" charset="0"/>
                <a:cs typeface="Times New Roman" pitchFamily="18" charset="0"/>
              </a:rPr>
              <a:t>, реал </a:t>
            </a:r>
            <a:r>
              <a:rPr lang="ru-RU" sz="2800" b="1" dirty="0" smtClean="0">
                <a:latin typeface="Times New Roman" pitchFamily="18" charset="0"/>
                <a:cs typeface="Times New Roman" pitchFamily="18" charset="0"/>
              </a:rPr>
              <a:t>инвестиция – </a:t>
            </a:r>
            <a:r>
              <a:rPr lang="ru-RU" sz="2800" b="1" dirty="0" err="1" smtClean="0">
                <a:latin typeface="Times New Roman" pitchFamily="18" charset="0"/>
                <a:cs typeface="Times New Roman" pitchFamily="18" charset="0"/>
              </a:rPr>
              <a:t>моддий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ишлаб</a:t>
            </a:r>
            <a:r>
              <a:rPr lang="ru-RU" sz="2800" b="1" dirty="0" smtClean="0">
                <a:latin typeface="Times New Roman" pitchFamily="18" charset="0"/>
                <a:cs typeface="Times New Roman" pitchFamily="18" charset="0"/>
              </a:rPr>
              <a:t> </a:t>
            </a:r>
            <a:r>
              <a:rPr lang="ru-RU" sz="2800" b="1" dirty="0" err="1">
                <a:latin typeface="Times New Roman" pitchFamily="18" charset="0"/>
                <a:cs typeface="Times New Roman" pitchFamily="18" charset="0"/>
              </a:rPr>
              <a:t>чиқаришга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сарфланган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сармояларни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ўз</a:t>
            </a:r>
            <a:r>
              <a:rPr lang="ru-RU" sz="2800" b="1" dirty="0">
                <a:latin typeface="Times New Roman" pitchFamily="18" charset="0"/>
                <a:cs typeface="Times New Roman" pitchFamily="18" charset="0"/>
              </a:rPr>
              <a:t> ичига </a:t>
            </a:r>
            <a:r>
              <a:rPr lang="ru-RU" sz="2800" b="1" dirty="0" err="1">
                <a:latin typeface="Times New Roman" pitchFamily="18" charset="0"/>
                <a:cs typeface="Times New Roman" pitchFamily="18" charset="0"/>
              </a:rPr>
              <a:t>олади</a:t>
            </a:r>
            <a:endParaRPr lang="ru-RU" sz="2800" b="1" dirty="0">
              <a:latin typeface="Times New Roman" pitchFamily="18" charset="0"/>
              <a:cs typeface="Times New Roman" pitchFamily="18" charset="0"/>
            </a:endParaRPr>
          </a:p>
        </p:txBody>
      </p:sp>
      <p:sp>
        <p:nvSpPr>
          <p:cNvPr id="35" name="Стрелка влево 34">
            <a:hlinkClick r:id="rId6" action="ppaction://hlinksldjump"/>
          </p:cNvPr>
          <p:cNvSpPr/>
          <p:nvPr/>
        </p:nvSpPr>
        <p:spPr>
          <a:xfrm>
            <a:off x="179512" y="620688"/>
            <a:ext cx="5384833" cy="732279"/>
          </a:xfrm>
          <a:prstGeom prst="left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939511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23528" y="276414"/>
            <a:ext cx="8496944" cy="6001643"/>
          </a:xfrm>
          <a:prstGeom prst="rect">
            <a:avLst/>
          </a:prstGeom>
          <a:solidFill>
            <a:schemeClr val="bg1"/>
          </a:solidFill>
        </p:spPr>
        <p:txBody>
          <a:bodyPr wrap="square">
            <a:spAutoFit/>
          </a:bodyPr>
          <a:lstStyle/>
          <a:p>
            <a:pPr indent="361950" algn="just"/>
            <a:r>
              <a:rPr lang="ru-RU" sz="3200" b="1" dirty="0">
                <a:solidFill>
                  <a:srgbClr val="0000CC"/>
                </a:solidFill>
                <a:latin typeface="Times New Roman" pitchFamily="18" charset="0"/>
                <a:cs typeface="Times New Roman" pitchFamily="18" charset="0"/>
              </a:rPr>
              <a:t>Сальдо </a:t>
            </a:r>
            <a:r>
              <a:rPr lang="ru-RU" sz="3200" b="1" dirty="0" smtClean="0">
                <a:solidFill>
                  <a:srgbClr val="0000CC"/>
                </a:solidFill>
                <a:latin typeface="Times New Roman" pitchFamily="18" charset="0"/>
                <a:cs typeface="Times New Roman" pitchFamily="18" charset="0"/>
              </a:rPr>
              <a:t>– </a:t>
            </a:r>
            <a:r>
              <a:rPr lang="uz-Cyrl-UZ" sz="3200" b="1" dirty="0" smtClean="0">
                <a:solidFill>
                  <a:srgbClr val="0000CC"/>
                </a:solidFill>
                <a:latin typeface="Times New Roman" pitchFamily="18" charset="0"/>
                <a:cs typeface="Times New Roman" pitchFamily="18" charset="0"/>
              </a:rPr>
              <a:t>(италянча </a:t>
            </a:r>
            <a:r>
              <a:rPr lang="uz-Cyrl-UZ" sz="3200" b="1" dirty="0">
                <a:solidFill>
                  <a:srgbClr val="0000CC"/>
                </a:solidFill>
                <a:latin typeface="Times New Roman" pitchFamily="18" charset="0"/>
                <a:cs typeface="Times New Roman" pitchFamily="18" charset="0"/>
              </a:rPr>
              <a:t>saldo — ҳисоб, </a:t>
            </a:r>
            <a:r>
              <a:rPr lang="uz-Cyrl-UZ" sz="3200" b="1" dirty="0" smtClean="0">
                <a:solidFill>
                  <a:srgbClr val="0000CC"/>
                </a:solidFill>
                <a:latin typeface="Times New Roman" pitchFamily="18" charset="0"/>
                <a:cs typeface="Times New Roman" pitchFamily="18" charset="0"/>
              </a:rPr>
              <a:t>қолдиқ) </a:t>
            </a:r>
            <a:r>
              <a:rPr lang="uz-Cyrl-UZ" sz="3200" b="1" dirty="0" smtClean="0">
                <a:latin typeface="Times New Roman" pitchFamily="18" charset="0"/>
                <a:cs typeface="Times New Roman" pitchFamily="18" charset="0"/>
              </a:rPr>
              <a:t>1</a:t>
            </a:r>
            <a:r>
              <a:rPr lang="uz-Cyrl-UZ" sz="3200" b="1" dirty="0">
                <a:latin typeface="Times New Roman" pitchFamily="18" charset="0"/>
                <a:cs typeface="Times New Roman" pitchFamily="18" charset="0"/>
              </a:rPr>
              <a:t>) маълум муддатдаги пул тушумлари ва ҳаражатлар ўртасидаги фарқланиш. Ижобий, актив сальдо тушумларнинг ҳаражатлардан ошиқлиги, салбий, пассив сальдо эса, аксинча, тескарисини англатади; 2) кредит ва дебет бўйича ҳисоб тузишда янги бетга ўтадиган қолдиқ. Бухгалтерлик ҳисобида қўлланадиган ҳисоблар бўйича сальдо ойига унинг биринчи кунига нисбатан аниқланади. </a:t>
            </a:r>
            <a:endParaRPr lang="ru-RU" sz="3200" dirty="0"/>
          </a:p>
        </p:txBody>
      </p:sp>
      <p:sp>
        <p:nvSpPr>
          <p:cNvPr id="6" name="Стрелка вправо 5"/>
          <p:cNvSpPr/>
          <p:nvPr/>
        </p:nvSpPr>
        <p:spPr>
          <a:xfrm>
            <a:off x="6372200" y="6199226"/>
            <a:ext cx="2664296" cy="623093"/>
          </a:xfrm>
          <a:prstGeom prst="rightArrow">
            <a:avLst>
              <a:gd name="adj1" fmla="val 72611"/>
              <a:gd name="adj2" fmla="val 50000"/>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0000CC"/>
                </a:solidFill>
                <a:latin typeface="Times New Roman" pitchFamily="18" charset="0"/>
                <a:cs typeface="Times New Roman" pitchFamily="18" charset="0"/>
              </a:rPr>
              <a:t>ДАВОМИ</a:t>
            </a:r>
            <a:endParaRPr lang="ru-RU" sz="32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114735585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203527" y="229116"/>
            <a:ext cx="8718550" cy="6410325"/>
          </a:xfrm>
          <a:solidFill>
            <a:schemeClr val="bg1"/>
          </a:solidFill>
        </p:spPr>
        <p:txBody>
          <a:bodyPr>
            <a:noAutofit/>
          </a:bodyPr>
          <a:lstStyle/>
          <a:p>
            <a:pPr indent="441325" algn="just">
              <a:defRPr/>
            </a:pPr>
            <a:r>
              <a:rPr lang="ru-RU" sz="2800" b="1" dirty="0" smtClean="0">
                <a:solidFill>
                  <a:schemeClr val="tx1"/>
                </a:solidFill>
                <a:latin typeface="Times New Roman" pitchFamily="18" charset="0"/>
                <a:cs typeface="Times New Roman" pitchFamily="18" charset="0"/>
              </a:rPr>
              <a:t>Дебет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кредит, актив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пассив </a:t>
            </a:r>
            <a:r>
              <a:rPr lang="ru-RU" sz="2800" b="1" dirty="0" err="1">
                <a:solidFill>
                  <a:schemeClr val="tx1"/>
                </a:solidFill>
                <a:latin typeface="Times New Roman" pitchFamily="18" charset="0"/>
                <a:cs typeface="Times New Roman" pitchFamily="18" charset="0"/>
              </a:rPr>
              <a:t>бўйича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сўнгги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суммалар</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фарқланиши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ҳисобланади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Сальдонинг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ўлчами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нимага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мўлжалланганлигига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боғлиқ</a:t>
            </a:r>
            <a:r>
              <a:rPr lang="ru-RU" sz="2800" b="1" dirty="0">
                <a:solidFill>
                  <a:schemeClr val="tx1"/>
                </a:solidFill>
                <a:latin typeface="Times New Roman" pitchFamily="18" charset="0"/>
                <a:cs typeface="Times New Roman" pitchFamily="18" charset="0"/>
              </a:rPr>
              <a:t>. Актив </a:t>
            </a:r>
            <a:r>
              <a:rPr lang="ru-RU" sz="2800" b="1" dirty="0" err="1">
                <a:solidFill>
                  <a:schemeClr val="tx1"/>
                </a:solidFill>
                <a:latin typeface="Times New Roman" pitchFamily="18" charset="0"/>
                <a:cs typeface="Times New Roman" pitchFamily="18" charset="0"/>
              </a:rPr>
              <a:t>ҳисобларда</a:t>
            </a:r>
            <a:r>
              <a:rPr lang="ru-RU" sz="2800" b="1" dirty="0">
                <a:solidFill>
                  <a:schemeClr val="tx1"/>
                </a:solidFill>
                <a:latin typeface="Times New Roman" pitchFamily="18" charset="0"/>
                <a:cs typeface="Times New Roman" pitchFamily="18" charset="0"/>
              </a:rPr>
              <a:t> сальдо </a:t>
            </a:r>
            <a:r>
              <a:rPr lang="ru-RU" sz="2800" b="1" dirty="0" err="1">
                <a:solidFill>
                  <a:schemeClr val="tx1"/>
                </a:solidFill>
                <a:latin typeface="Times New Roman" pitchFamily="18" charset="0"/>
                <a:cs typeface="Times New Roman" pitchFamily="18" charset="0"/>
              </a:rPr>
              <a:t>дебетли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бўлади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қолган</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маблағларнинг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қолдиғини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кўрсатади</a:t>
            </a:r>
            <a:r>
              <a:rPr lang="ru-RU" sz="2800" b="1" dirty="0">
                <a:solidFill>
                  <a:schemeClr val="tx1"/>
                </a:solidFill>
                <a:latin typeface="Times New Roman" pitchFamily="18" charset="0"/>
                <a:cs typeface="Times New Roman" pitchFamily="18" charset="0"/>
              </a:rPr>
              <a:t>; пассив </a:t>
            </a:r>
            <a:r>
              <a:rPr lang="ru-RU" sz="2800" b="1" dirty="0" err="1">
                <a:solidFill>
                  <a:schemeClr val="tx1"/>
                </a:solidFill>
                <a:latin typeface="Times New Roman" pitchFamily="18" charset="0"/>
                <a:cs typeface="Times New Roman" pitchFamily="18" charset="0"/>
              </a:rPr>
              <a:t>ҳисобларда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қолдиқ</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фақат</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кредитли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бўлиб</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маблағларнинг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ҳосил</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бўлиш</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манбаини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кўрсатади</a:t>
            </a:r>
            <a:r>
              <a:rPr lang="ru-RU" sz="2800" b="1" dirty="0">
                <a:solidFill>
                  <a:schemeClr val="tx1"/>
                </a:solidFill>
                <a:latin typeface="Times New Roman" pitchFamily="18" charset="0"/>
                <a:cs typeface="Times New Roman" pitchFamily="18" charset="0"/>
              </a:rPr>
              <a:t>. Актив </a:t>
            </a:r>
            <a:r>
              <a:rPr lang="ru-RU" sz="2800" b="1" dirty="0" err="1">
                <a:solidFill>
                  <a:schemeClr val="tx1"/>
                </a:solidFill>
                <a:latin typeface="Times New Roman" pitchFamily="18" charset="0"/>
                <a:cs typeface="Times New Roman" pitchFamily="18" charset="0"/>
              </a:rPr>
              <a:t>ҳисоблар</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бўйича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сальдони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ҳисоблашда</a:t>
            </a:r>
            <a:r>
              <a:rPr lang="ru-RU" sz="2800" b="1" dirty="0">
                <a:solidFill>
                  <a:schemeClr val="tx1"/>
                </a:solidFill>
                <a:latin typeface="Times New Roman" pitchFamily="18" charset="0"/>
                <a:cs typeface="Times New Roman" pitchFamily="18" charset="0"/>
              </a:rPr>
              <a:t> ой </a:t>
            </a:r>
            <a:r>
              <a:rPr lang="ru-RU" sz="2800" b="1" dirty="0" err="1">
                <a:solidFill>
                  <a:schemeClr val="tx1"/>
                </a:solidFill>
                <a:latin typeface="Times New Roman" pitchFamily="18" charset="0"/>
                <a:cs typeface="Times New Roman" pitchFamily="18" charset="0"/>
              </a:rPr>
              <a:t>бошидаги</a:t>
            </a:r>
            <a:r>
              <a:rPr lang="ru-RU" sz="2800" b="1" dirty="0">
                <a:solidFill>
                  <a:schemeClr val="tx1"/>
                </a:solidFill>
                <a:latin typeface="Times New Roman" pitchFamily="18" charset="0"/>
                <a:cs typeface="Times New Roman" pitchFamily="18" charset="0"/>
              </a:rPr>
              <a:t> дебет </a:t>
            </a:r>
            <a:r>
              <a:rPr lang="ru-RU" sz="2800" b="1" dirty="0" err="1">
                <a:solidFill>
                  <a:schemeClr val="tx1"/>
                </a:solidFill>
                <a:latin typeface="Times New Roman" pitchFamily="18" charset="0"/>
                <a:cs typeface="Times New Roman" pitchFamily="18" charset="0"/>
              </a:rPr>
              <a:t>сальдога</a:t>
            </a:r>
            <a:r>
              <a:rPr lang="ru-RU" sz="2800" b="1" dirty="0">
                <a:solidFill>
                  <a:schemeClr val="tx1"/>
                </a:solidFill>
                <a:latin typeface="Times New Roman" pitchFamily="18" charset="0"/>
                <a:cs typeface="Times New Roman" pitchFamily="18" charset="0"/>
              </a:rPr>
              <a:t> дебет </a:t>
            </a:r>
            <a:r>
              <a:rPr lang="ru-RU" sz="2800" b="1" dirty="0" err="1">
                <a:solidFill>
                  <a:schemeClr val="tx1"/>
                </a:solidFill>
                <a:latin typeface="Times New Roman" pitchFamily="18" charset="0"/>
                <a:cs typeface="Times New Roman" pitchFamily="18" charset="0"/>
              </a:rPr>
              <a:t>айланмаси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қўшилади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кредит </a:t>
            </a:r>
            <a:r>
              <a:rPr lang="ru-RU" sz="2800" b="1" dirty="0" err="1">
                <a:solidFill>
                  <a:schemeClr val="tx1"/>
                </a:solidFill>
                <a:latin typeface="Times New Roman" pitchFamily="18" charset="0"/>
                <a:cs typeface="Times New Roman" pitchFamily="18" charset="0"/>
              </a:rPr>
              <a:t>сальдоси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ҳисобланади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пассивларида</a:t>
            </a:r>
            <a:r>
              <a:rPr lang="ru-RU" sz="2800" b="1" dirty="0">
                <a:solidFill>
                  <a:schemeClr val="tx1"/>
                </a:solidFill>
                <a:latin typeface="Times New Roman" pitchFamily="18" charset="0"/>
                <a:cs typeface="Times New Roman" pitchFamily="18" charset="0"/>
              </a:rPr>
              <a:t> – кредит </a:t>
            </a:r>
            <a:r>
              <a:rPr lang="ru-RU" sz="2800" b="1" dirty="0" err="1">
                <a:solidFill>
                  <a:schemeClr val="tx1"/>
                </a:solidFill>
                <a:latin typeface="Times New Roman" pitchFamily="18" charset="0"/>
                <a:cs typeface="Times New Roman" pitchFamily="18" charset="0"/>
              </a:rPr>
              <a:t>сальдосига</a:t>
            </a:r>
            <a:r>
              <a:rPr lang="ru-RU" sz="2800" b="1" dirty="0">
                <a:solidFill>
                  <a:schemeClr val="tx1"/>
                </a:solidFill>
                <a:latin typeface="Times New Roman" pitchFamily="18" charset="0"/>
                <a:cs typeface="Times New Roman" pitchFamily="18" charset="0"/>
              </a:rPr>
              <a:t> кредит </a:t>
            </a:r>
            <a:r>
              <a:rPr lang="ru-RU" sz="2800" b="1" dirty="0" err="1">
                <a:solidFill>
                  <a:schemeClr val="tx1"/>
                </a:solidFill>
                <a:latin typeface="Times New Roman" pitchFamily="18" charset="0"/>
                <a:cs typeface="Times New Roman" pitchFamily="18" charset="0"/>
              </a:rPr>
              <a:t>айланмаси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қўшилиб</a:t>
            </a:r>
            <a:r>
              <a:rPr lang="ru-RU" sz="2800" b="1" dirty="0">
                <a:solidFill>
                  <a:schemeClr val="tx1"/>
                </a:solidFill>
                <a:latin typeface="Times New Roman" pitchFamily="18" charset="0"/>
                <a:cs typeface="Times New Roman" pitchFamily="18" charset="0"/>
              </a:rPr>
              <a:t>, дебет </a:t>
            </a:r>
            <a:r>
              <a:rPr lang="ru-RU" sz="2800" b="1" dirty="0" err="1">
                <a:solidFill>
                  <a:schemeClr val="tx1"/>
                </a:solidFill>
                <a:latin typeface="Times New Roman" pitchFamily="18" charset="0"/>
                <a:cs typeface="Times New Roman" pitchFamily="18" charset="0"/>
              </a:rPr>
              <a:t>сальдоси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ҳисобланади</a:t>
            </a:r>
            <a:r>
              <a:rPr lang="ru-RU" sz="2800" b="1" dirty="0">
                <a:solidFill>
                  <a:schemeClr val="tx1"/>
                </a:solidFill>
                <a:latin typeface="Times New Roman" pitchFamily="18" charset="0"/>
                <a:cs typeface="Times New Roman" pitchFamily="18" charset="0"/>
              </a:rPr>
              <a:t>; 3) биржа </a:t>
            </a:r>
            <a:r>
              <a:rPr lang="ru-RU" sz="2800" b="1" dirty="0" err="1">
                <a:solidFill>
                  <a:schemeClr val="tx1"/>
                </a:solidFill>
                <a:latin typeface="Times New Roman" pitchFamily="18" charset="0"/>
                <a:cs typeface="Times New Roman" pitchFamily="18" charset="0"/>
              </a:rPr>
              <a:t>операцияларида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мижознинг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брокерлик</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фирмасига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ёки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брокерлик</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фирмасининг</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мижозга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қарзи</a:t>
            </a:r>
            <a:r>
              <a:rPr lang="ru-RU" sz="2800" b="1" dirty="0" smtClean="0">
                <a:solidFill>
                  <a:schemeClr val="tx1"/>
                </a:solidFill>
                <a:latin typeface="Times New Roman" pitchFamily="18" charset="0"/>
                <a:cs typeface="Times New Roman" pitchFamily="18" charset="0"/>
              </a:rPr>
              <a:t>.</a:t>
            </a:r>
          </a:p>
        </p:txBody>
      </p:sp>
      <p:sp>
        <p:nvSpPr>
          <p:cNvPr id="2" name="Стрелка влево 1">
            <a:hlinkClick r:id="rId3" action="ppaction://hlinksldjump"/>
          </p:cNvPr>
          <p:cNvSpPr/>
          <p:nvPr/>
        </p:nvSpPr>
        <p:spPr>
          <a:xfrm>
            <a:off x="2987824" y="6237312"/>
            <a:ext cx="3168352" cy="628648"/>
          </a:xfrm>
          <a:prstGeom prst="leftArrow">
            <a:avLst>
              <a:gd name="adj1" fmla="val 75079"/>
              <a:gd name="adj2" fmla="val 55016"/>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solidFill>
                  <a:srgbClr val="0000CC"/>
                </a:solidFill>
                <a:latin typeface="Times New Roman" pitchFamily="18" charset="0"/>
                <a:cs typeface="Times New Roman" pitchFamily="18" charset="0"/>
              </a:rPr>
              <a:t>САЛЬДОГА</a:t>
            </a:r>
            <a:endParaRPr lang="ru-RU" sz="2000" b="1" dirty="0">
              <a:solidFill>
                <a:srgbClr val="0000CC"/>
              </a:solidFill>
              <a:latin typeface="Times New Roman" pitchFamily="18" charset="0"/>
              <a:cs typeface="Times New Roman" pitchFamily="18" charset="0"/>
            </a:endParaRPr>
          </a:p>
        </p:txBody>
      </p:sp>
      <p:sp>
        <p:nvSpPr>
          <p:cNvPr id="3" name="Стрелка вправо 2">
            <a:hlinkClick r:id="rId4" action="ppaction://hlinksldjump"/>
          </p:cNvPr>
          <p:cNvSpPr/>
          <p:nvPr/>
        </p:nvSpPr>
        <p:spPr>
          <a:xfrm>
            <a:off x="6300192" y="6237312"/>
            <a:ext cx="2592288" cy="620688"/>
          </a:xfrm>
          <a:prstGeom prst="rightArrow">
            <a:avLst>
              <a:gd name="adj1" fmla="val 75400"/>
              <a:gd name="adj2"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solidFill>
                  <a:srgbClr val="0000CC"/>
                </a:solidFill>
                <a:latin typeface="Times New Roman" pitchFamily="18" charset="0"/>
                <a:cs typeface="Times New Roman" pitchFamily="18" charset="0"/>
              </a:rPr>
              <a:t>ПРОФИЦИТГА</a:t>
            </a:r>
            <a:endParaRPr lang="ru-RU" sz="20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291740091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07504" y="116632"/>
            <a:ext cx="8928992" cy="6555641"/>
          </a:xfrm>
          <a:prstGeom prst="rect">
            <a:avLst/>
          </a:prstGeom>
          <a:solidFill>
            <a:schemeClr val="bg1"/>
          </a:solidFill>
          <a:ln>
            <a:solidFill>
              <a:schemeClr val="accent1"/>
            </a:solidFill>
          </a:ln>
        </p:spPr>
        <p:txBody>
          <a:bodyPr wrap="square">
            <a:spAutoFit/>
          </a:bodyPr>
          <a:lstStyle/>
          <a:p>
            <a:pPr indent="361950" algn="just"/>
            <a:r>
              <a:rPr lang="uz-Cyrl-UZ" sz="2800" b="1" dirty="0" smtClean="0">
                <a:latin typeface="Times New Roman" pitchFamily="18" charset="0"/>
                <a:cs typeface="Times New Roman" pitchFamily="18" charset="0"/>
              </a:rPr>
              <a:t> </a:t>
            </a:r>
            <a:r>
              <a:rPr lang="uz-Cyrl-UZ" sz="2800" b="1" dirty="0" smtClean="0">
                <a:solidFill>
                  <a:schemeClr val="accent6">
                    <a:lumMod val="75000"/>
                  </a:schemeClr>
                </a:solidFill>
                <a:latin typeface="Times New Roman" pitchFamily="18" charset="0"/>
                <a:cs typeface="Times New Roman" pitchFamily="18" charset="0"/>
              </a:rPr>
              <a:t>Базель қўмитаси – </a:t>
            </a:r>
            <a:r>
              <a:rPr lang="ru-RU" sz="2800" b="1" dirty="0" err="1" smtClean="0">
                <a:latin typeface="Times New Roman" pitchFamily="18" charset="0"/>
                <a:cs typeface="Times New Roman" pitchFamily="18" charset="0"/>
              </a:rPr>
              <a:t>Халқаро</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ҳисоб-китоблар</a:t>
            </a:r>
            <a:r>
              <a:rPr lang="ru-RU" sz="2800" b="1" dirty="0" smtClean="0">
                <a:latin typeface="Times New Roman" pitchFamily="18" charset="0"/>
                <a:cs typeface="Times New Roman" pitchFamily="18" charset="0"/>
              </a:rPr>
              <a:t> </a:t>
            </a:r>
            <a:r>
              <a:rPr lang="ru-RU" sz="2800" b="1" dirty="0">
                <a:latin typeface="Times New Roman" pitchFamily="18" charset="0"/>
                <a:cs typeface="Times New Roman" pitchFamily="18" charset="0"/>
              </a:rPr>
              <a:t>банки </a:t>
            </a:r>
            <a:r>
              <a:rPr lang="ru-RU" sz="2800" b="1" dirty="0" err="1">
                <a:latin typeface="Times New Roman" pitchFamily="18" charset="0"/>
                <a:cs typeface="Times New Roman" pitchFamily="18" charset="0"/>
              </a:rPr>
              <a:t>қошида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этилган</a:t>
            </a:r>
            <a:r>
              <a:rPr lang="ru-RU" sz="2800" b="1" dirty="0">
                <a:latin typeface="Times New Roman" pitchFamily="18" charset="0"/>
                <a:cs typeface="Times New Roman" pitchFamily="18" charset="0"/>
              </a:rPr>
              <a:t> банк </a:t>
            </a:r>
            <a:r>
              <a:rPr lang="ru-RU" sz="2800" b="1" dirty="0" err="1">
                <a:latin typeface="Times New Roman" pitchFamily="18" charset="0"/>
                <a:cs typeface="Times New Roman" pitchFamily="18" charset="0"/>
              </a:rPr>
              <a:t>назорати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бўйича</a:t>
            </a:r>
            <a:r>
              <a:rPr lang="ru-RU" sz="2800" b="1" dirty="0">
                <a:latin typeface="Times New Roman" pitchFamily="18" charset="0"/>
                <a:cs typeface="Times New Roman" pitchFamily="18" charset="0"/>
              </a:rPr>
              <a:t> Базель </a:t>
            </a:r>
            <a:r>
              <a:rPr lang="ru-RU" sz="2800" b="1" dirty="0" err="1">
                <a:latin typeface="Times New Roman" pitchFamily="18" charset="0"/>
                <a:cs typeface="Times New Roman" pitchFamily="18" charset="0"/>
              </a:rPr>
              <a:t>қўмитаси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дастлаб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катта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ўнлик</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давлатлари</a:t>
            </a:r>
            <a:r>
              <a:rPr lang="ru-RU" sz="2800" b="1" dirty="0">
                <a:latin typeface="Times New Roman" pitchFamily="18" charset="0"/>
                <a:cs typeface="Times New Roman" pitchFamily="18" charset="0"/>
              </a:rPr>
              <a:t> (</a:t>
            </a:r>
            <a:r>
              <a:rPr lang="en-US" sz="2800" b="1" dirty="0">
                <a:latin typeface="Times New Roman" pitchFamily="18" charset="0"/>
                <a:cs typeface="Times New Roman" pitchFamily="18" charset="0"/>
              </a:rPr>
              <a:t>G10)* </a:t>
            </a:r>
            <a:r>
              <a:rPr lang="ru-RU" sz="2800" b="1" dirty="0" err="1">
                <a:latin typeface="Times New Roman" pitchFamily="18" charset="0"/>
                <a:cs typeface="Times New Roman" pitchFamily="18" charset="0"/>
              </a:rPr>
              <a:t>Марказий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банклари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Президентлари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томонидан</a:t>
            </a:r>
            <a:r>
              <a:rPr lang="ru-RU" sz="2800" b="1" dirty="0">
                <a:latin typeface="Times New Roman" pitchFamily="18" charset="0"/>
                <a:cs typeface="Times New Roman" pitchFamily="18" charset="0"/>
              </a:rPr>
              <a:t> 1974 </a:t>
            </a:r>
            <a:r>
              <a:rPr lang="ru-RU" sz="2800" b="1" dirty="0" err="1">
                <a:latin typeface="Times New Roman" pitchFamily="18" charset="0"/>
                <a:cs typeface="Times New Roman" pitchFamily="18" charset="0"/>
              </a:rPr>
              <a:t>йилда</a:t>
            </a:r>
            <a:r>
              <a:rPr lang="ru-RU" sz="2800" b="1" dirty="0">
                <a:latin typeface="Times New Roman" pitchFamily="18" charset="0"/>
                <a:cs typeface="Times New Roman" pitchFamily="18" charset="0"/>
              </a:rPr>
              <a:t> Базель </a:t>
            </a:r>
            <a:r>
              <a:rPr lang="ru-RU" sz="2800" b="1" dirty="0" err="1">
                <a:latin typeface="Times New Roman" pitchFamily="18" charset="0"/>
                <a:cs typeface="Times New Roman" pitchFamily="18" charset="0"/>
              </a:rPr>
              <a:t>шаҳрида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этилган</a:t>
            </a:r>
            <a:r>
              <a:rPr lang="ru-RU" sz="2800" b="1" dirty="0">
                <a:latin typeface="Times New Roman" pitchFamily="18" charset="0"/>
                <a:cs typeface="Times New Roman" pitchFamily="18" charset="0"/>
              </a:rPr>
              <a:t>. 2009 </a:t>
            </a:r>
            <a:r>
              <a:rPr lang="ru-RU" sz="2800" b="1" dirty="0" err="1">
                <a:latin typeface="Times New Roman" pitchFamily="18" charset="0"/>
                <a:cs typeface="Times New Roman" pitchFamily="18" charset="0"/>
              </a:rPr>
              <a:t>йилдан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эса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барча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катта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йигирмалик</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давлатлари</a:t>
            </a:r>
            <a:r>
              <a:rPr lang="ru-RU" sz="2800" b="1" dirty="0">
                <a:latin typeface="Times New Roman" pitchFamily="18" charset="0"/>
                <a:cs typeface="Times New Roman" pitchFamily="18" charset="0"/>
              </a:rPr>
              <a:t> (</a:t>
            </a:r>
            <a:r>
              <a:rPr lang="en-US" sz="2800" b="1" dirty="0">
                <a:latin typeface="Times New Roman" pitchFamily="18" charset="0"/>
                <a:cs typeface="Times New Roman" pitchFamily="18" charset="0"/>
              </a:rPr>
              <a:t>G20) </a:t>
            </a:r>
            <a:r>
              <a:rPr lang="ru-RU" sz="2800" b="1" dirty="0" err="1">
                <a:latin typeface="Times New Roman" pitchFamily="18" charset="0"/>
                <a:cs typeface="Times New Roman" pitchFamily="18" charset="0"/>
              </a:rPr>
              <a:t>унинг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иштирокчилари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ҳисобланади</a:t>
            </a:r>
            <a:r>
              <a:rPr lang="ru-RU" sz="2800" b="1" dirty="0" smtClean="0">
                <a:latin typeface="Times New Roman" pitchFamily="18" charset="0"/>
                <a:cs typeface="Times New Roman" pitchFamily="18" charset="0"/>
              </a:rPr>
              <a:t>.</a:t>
            </a:r>
          </a:p>
          <a:p>
            <a:pPr indent="361950" algn="just"/>
            <a:r>
              <a:rPr lang="ru-RU" sz="2800" b="1" dirty="0">
                <a:latin typeface="Times New Roman" pitchFamily="18" charset="0"/>
                <a:cs typeface="Times New Roman" pitchFamily="18" charset="0"/>
              </a:rPr>
              <a:t>Ушбу </a:t>
            </a:r>
            <a:r>
              <a:rPr lang="ru-RU" sz="2800" b="1" dirty="0" err="1">
                <a:latin typeface="Times New Roman" pitchFamily="18" charset="0"/>
                <a:cs typeface="Times New Roman" pitchFamily="18" charset="0"/>
              </a:rPr>
              <a:t>қўмита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таркибига</a:t>
            </a:r>
            <a:r>
              <a:rPr lang="ru-RU" sz="2800" b="1" dirty="0">
                <a:latin typeface="Times New Roman" pitchFamily="18" charset="0"/>
                <a:cs typeface="Times New Roman" pitchFamily="18" charset="0"/>
              </a:rPr>
              <a:t> Бельгия, Канада, Франция, Германия, Италия, Япония, Люксембург, </a:t>
            </a:r>
            <a:r>
              <a:rPr lang="ru-RU" sz="2800" b="1" dirty="0" err="1">
                <a:latin typeface="Times New Roman" pitchFamily="18" charset="0"/>
                <a:cs typeface="Times New Roman" pitchFamily="18" charset="0"/>
              </a:rPr>
              <a:t>Нидерландия</a:t>
            </a:r>
            <a:r>
              <a:rPr lang="ru-RU" sz="2800" b="1" dirty="0">
                <a:latin typeface="Times New Roman" pitchFamily="18" charset="0"/>
                <a:cs typeface="Times New Roman" pitchFamily="18" charset="0"/>
              </a:rPr>
              <a:t>, Испания, Швеция, Швейцария, </a:t>
            </a:r>
            <a:r>
              <a:rPr lang="ru-RU" sz="2800" b="1" dirty="0" err="1">
                <a:latin typeface="Times New Roman" pitchFamily="18" charset="0"/>
                <a:cs typeface="Times New Roman" pitchFamily="18" charset="0"/>
              </a:rPr>
              <a:t>Буюк</a:t>
            </a:r>
            <a:r>
              <a:rPr lang="ru-RU" sz="2800" b="1" dirty="0">
                <a:latin typeface="Times New Roman" pitchFamily="18" charset="0"/>
                <a:cs typeface="Times New Roman" pitchFamily="18" charset="0"/>
              </a:rPr>
              <a:t> Британия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АҚШ </a:t>
            </a:r>
            <a:r>
              <a:rPr lang="ru-RU" sz="2800" b="1" dirty="0" err="1">
                <a:latin typeface="Times New Roman" pitchFamily="18" charset="0"/>
                <a:cs typeface="Times New Roman" pitchFamily="18" charset="0"/>
              </a:rPr>
              <a:t>давлатларининг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Марказий</a:t>
            </a:r>
            <a:r>
              <a:rPr lang="ru-RU" sz="2800" b="1" dirty="0">
                <a:latin typeface="Times New Roman" pitchFamily="18" charset="0"/>
                <a:cs typeface="Times New Roman" pitchFamily="18" charset="0"/>
              </a:rPr>
              <a:t> банк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банк </a:t>
            </a:r>
            <a:r>
              <a:rPr lang="ru-RU" sz="2800" b="1" dirty="0" err="1">
                <a:latin typeface="Times New Roman" pitchFamily="18" charset="0"/>
                <a:cs typeface="Times New Roman" pitchFamily="18" charset="0"/>
              </a:rPr>
              <a:t>назорати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органларининг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вакиллари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киради</a:t>
            </a:r>
            <a:r>
              <a:rPr lang="ru-RU" sz="2800" b="1" dirty="0">
                <a:latin typeface="Times New Roman" pitchFamily="18" charset="0"/>
                <a:cs typeface="Times New Roman" pitchFamily="18" charset="0"/>
              </a:rPr>
              <a:t>. Базель </a:t>
            </a:r>
            <a:r>
              <a:rPr lang="ru-RU" sz="2800" b="1" dirty="0" err="1">
                <a:latin typeface="Times New Roman" pitchFamily="18" charset="0"/>
                <a:cs typeface="Times New Roman" pitchFamily="18" charset="0"/>
              </a:rPr>
              <a:t>қўмитаси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Швейцариянинг</a:t>
            </a:r>
            <a:r>
              <a:rPr lang="ru-RU" sz="2800" b="1" dirty="0">
                <a:latin typeface="Times New Roman" pitchFamily="18" charset="0"/>
                <a:cs typeface="Times New Roman" pitchFamily="18" charset="0"/>
              </a:rPr>
              <a:t> Базель </a:t>
            </a:r>
            <a:r>
              <a:rPr lang="ru-RU" sz="2800" b="1" dirty="0" err="1">
                <a:latin typeface="Times New Roman" pitchFamily="18" charset="0"/>
                <a:cs typeface="Times New Roman" pitchFamily="18" charset="0"/>
              </a:rPr>
              <a:t>шаҳридаги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Халқаро</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ҳисоб-китоблар</a:t>
            </a:r>
            <a:r>
              <a:rPr lang="ru-RU" sz="2800" b="1" dirty="0">
                <a:latin typeface="Times New Roman" pitchFamily="18" charset="0"/>
                <a:cs typeface="Times New Roman" pitchFamily="18" charset="0"/>
              </a:rPr>
              <a:t> банки </a:t>
            </a:r>
            <a:r>
              <a:rPr lang="ru-RU" sz="2800" b="1" dirty="0" err="1">
                <a:latin typeface="Times New Roman" pitchFamily="18" charset="0"/>
                <a:cs typeface="Times New Roman" pitchFamily="18" charset="0"/>
              </a:rPr>
              <a:t>биносида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жойлашган</a:t>
            </a:r>
            <a:r>
              <a:rPr lang="ru-RU" sz="2800" b="1" dirty="0" smtClean="0">
                <a:latin typeface="Times New Roman" pitchFamily="18" charset="0"/>
                <a:cs typeface="Times New Roman" pitchFamily="18" charset="0"/>
              </a:rPr>
              <a:t>.</a:t>
            </a:r>
          </a:p>
        </p:txBody>
      </p:sp>
      <p:sp>
        <p:nvSpPr>
          <p:cNvPr id="5" name="Стрелка вверх 4">
            <a:hlinkClick r:id="rId3" action="ppaction://hlinksldjump"/>
          </p:cNvPr>
          <p:cNvSpPr/>
          <p:nvPr/>
        </p:nvSpPr>
        <p:spPr>
          <a:xfrm rot="16200000">
            <a:off x="1542788" y="-1247453"/>
            <a:ext cx="760558" cy="3281643"/>
          </a:xfrm>
          <a:prstGeom prst="upArrow">
            <a:avLst>
              <a:gd name="adj1" fmla="val 50000"/>
              <a:gd name="adj2" fmla="val 58195"/>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000CC"/>
              </a:solidFill>
            </a:endParaRPr>
          </a:p>
        </p:txBody>
      </p:sp>
      <p:sp>
        <p:nvSpPr>
          <p:cNvPr id="6" name="Стрелка вправо 5"/>
          <p:cNvSpPr/>
          <p:nvPr/>
        </p:nvSpPr>
        <p:spPr>
          <a:xfrm>
            <a:off x="7596336" y="6433937"/>
            <a:ext cx="1440160" cy="476672"/>
          </a:xfrm>
          <a:prstGeom prst="rightArrow">
            <a:avLst>
              <a:gd name="adj1" fmla="val 72611"/>
              <a:gd name="adj2" fmla="val 50000"/>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rgbClr val="0000CC"/>
                </a:solidFill>
                <a:latin typeface="Times New Roman" pitchFamily="18" charset="0"/>
                <a:cs typeface="Times New Roman" pitchFamily="18" charset="0"/>
              </a:rPr>
              <a:t>ДАВОМИ</a:t>
            </a:r>
            <a:endParaRPr lang="ru-RU" sz="16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395364827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07504" y="470277"/>
            <a:ext cx="8928992" cy="5693866"/>
          </a:xfrm>
          <a:prstGeom prst="rect">
            <a:avLst/>
          </a:prstGeom>
          <a:solidFill>
            <a:schemeClr val="bg1"/>
          </a:solidFill>
          <a:ln>
            <a:solidFill>
              <a:schemeClr val="accent1"/>
            </a:solidFill>
          </a:ln>
        </p:spPr>
        <p:txBody>
          <a:bodyPr wrap="square">
            <a:spAutoFit/>
          </a:bodyPr>
          <a:lstStyle/>
          <a:p>
            <a:pPr indent="361950" algn="just"/>
            <a:r>
              <a:rPr lang="uz-Cyrl-UZ" sz="2800" b="1" dirty="0" smtClean="0">
                <a:latin typeface="Times New Roman" pitchFamily="18" charset="0"/>
                <a:cs typeface="Times New Roman" pitchFamily="18" charset="0"/>
              </a:rPr>
              <a:t> </a:t>
            </a:r>
            <a:r>
              <a:rPr lang="uz-Cyrl-UZ" sz="2800" b="1" dirty="0" smtClean="0">
                <a:solidFill>
                  <a:schemeClr val="accent6">
                    <a:lumMod val="75000"/>
                  </a:schemeClr>
                </a:solidFill>
                <a:latin typeface="Times New Roman" pitchFamily="18" charset="0"/>
                <a:cs typeface="Times New Roman" pitchFamily="18" charset="0"/>
              </a:rPr>
              <a:t>Базель қўмитаси  </a:t>
            </a:r>
            <a:r>
              <a:rPr lang="ru-RU" sz="2800" b="1" dirty="0" err="1" smtClean="0">
                <a:latin typeface="Times New Roman" pitchFamily="18" charset="0"/>
                <a:cs typeface="Times New Roman" pitchFamily="18" charset="0"/>
              </a:rPr>
              <a:t>томонидан</a:t>
            </a:r>
            <a:r>
              <a:rPr lang="ru-RU" sz="2800" b="1" dirty="0" smtClean="0">
                <a:latin typeface="Times New Roman" pitchFamily="18" charset="0"/>
                <a:cs typeface="Times New Roman" pitchFamily="18" charset="0"/>
              </a:rPr>
              <a:t> </a:t>
            </a:r>
            <a:r>
              <a:rPr lang="ru-RU" sz="2800" b="1" dirty="0">
                <a:latin typeface="Times New Roman" pitchFamily="18" charset="0"/>
                <a:cs typeface="Times New Roman" pitchFamily="18" charset="0"/>
              </a:rPr>
              <a:t>банк </a:t>
            </a:r>
            <a:r>
              <a:rPr lang="ru-RU" sz="2800" b="1" dirty="0" err="1">
                <a:latin typeface="Times New Roman" pitchFamily="18" charset="0"/>
                <a:cs typeface="Times New Roman" pitchFamily="18" charset="0"/>
              </a:rPr>
              <a:t>назоратини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қилиш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бўйича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қатор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тавсия</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талаблар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ишлаб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чиқилган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бўлиб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бугунги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кунда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жаҳоннинг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қарийиб</a:t>
            </a:r>
            <a:r>
              <a:rPr lang="ru-RU" sz="2800" b="1" dirty="0">
                <a:latin typeface="Times New Roman" pitchFamily="18" charset="0"/>
                <a:cs typeface="Times New Roman" pitchFamily="18" charset="0"/>
              </a:rPr>
              <a:t> 120та </a:t>
            </a:r>
            <a:r>
              <a:rPr lang="ru-RU" sz="2800" b="1" dirty="0" err="1">
                <a:latin typeface="Times New Roman" pitchFamily="18" charset="0"/>
                <a:cs typeface="Times New Roman" pitchFamily="18" charset="0"/>
              </a:rPr>
              <a:t>давлатларининг</a:t>
            </a:r>
            <a:r>
              <a:rPr lang="ru-RU" sz="2800" b="1" dirty="0">
                <a:latin typeface="Times New Roman" pitchFamily="18" charset="0"/>
                <a:cs typeface="Times New Roman" pitchFamily="18" charset="0"/>
              </a:rPr>
              <a:t> банк </a:t>
            </a:r>
            <a:r>
              <a:rPr lang="ru-RU" sz="2800" b="1" dirty="0" err="1">
                <a:latin typeface="Times New Roman" pitchFamily="18" charset="0"/>
                <a:cs typeface="Times New Roman" pitchFamily="18" charset="0"/>
              </a:rPr>
              <a:t>назорати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органлари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томонидан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қабул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қилинган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ҳамда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қўлланиб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келинмоқда</a:t>
            </a:r>
            <a:r>
              <a:rPr lang="ru-RU" sz="2800" b="1" dirty="0">
                <a:latin typeface="Times New Roman" pitchFamily="18" charset="0"/>
                <a:cs typeface="Times New Roman" pitchFamily="18" charset="0"/>
              </a:rPr>
              <a:t>.</a:t>
            </a:r>
          </a:p>
          <a:p>
            <a:pPr indent="361950" algn="just" fontAlgn="base"/>
            <a:r>
              <a:rPr lang="ru-RU" sz="2800" b="1" dirty="0">
                <a:latin typeface="Times New Roman" pitchFamily="18" charset="0"/>
                <a:cs typeface="Times New Roman" pitchFamily="18" charset="0"/>
              </a:rPr>
              <a:t>Банк </a:t>
            </a:r>
            <a:r>
              <a:rPr lang="ru-RU" sz="2800" b="1" dirty="0" err="1">
                <a:latin typeface="Times New Roman" pitchFamily="18" charset="0"/>
                <a:cs typeface="Times New Roman" pitchFamily="18" charset="0"/>
              </a:rPr>
              <a:t>назорати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бўйича</a:t>
            </a:r>
            <a:r>
              <a:rPr lang="ru-RU" sz="2800" b="1" dirty="0">
                <a:latin typeface="Times New Roman" pitchFamily="18" charset="0"/>
                <a:cs typeface="Times New Roman" pitchFamily="18" charset="0"/>
              </a:rPr>
              <a:t> Базель </a:t>
            </a:r>
            <a:r>
              <a:rPr lang="ru-RU" sz="2800" b="1" dirty="0" err="1">
                <a:latin typeface="Times New Roman" pitchFamily="18" charset="0"/>
                <a:cs typeface="Times New Roman" pitchFamily="18" charset="0"/>
              </a:rPr>
              <a:t>қўмитаси</a:t>
            </a:r>
            <a:r>
              <a:rPr lang="ru-RU" sz="2800" b="1" dirty="0">
                <a:latin typeface="Times New Roman" pitchFamily="18" charset="0"/>
                <a:cs typeface="Times New Roman" pitchFamily="18" charset="0"/>
              </a:rPr>
              <a:t> 1990 </a:t>
            </a:r>
            <a:r>
              <a:rPr lang="ru-RU" sz="2800" b="1" dirty="0" err="1">
                <a:latin typeface="Times New Roman" pitchFamily="18" charset="0"/>
                <a:cs typeface="Times New Roman" pitchFamily="18" charset="0"/>
              </a:rPr>
              <a:t>йилларнинг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бошларидан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ривожланаётган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мамлакатлар</a:t>
            </a:r>
            <a:r>
              <a:rPr lang="ru-RU" sz="2800" b="1" dirty="0">
                <a:latin typeface="Times New Roman" pitchFamily="18" charset="0"/>
                <a:cs typeface="Times New Roman" pitchFamily="18" charset="0"/>
              </a:rPr>
              <a:t> банк </a:t>
            </a:r>
            <a:r>
              <a:rPr lang="ru-RU" sz="2800" b="1" dirty="0" err="1">
                <a:latin typeface="Times New Roman" pitchFamily="18" charset="0"/>
                <a:cs typeface="Times New Roman" pitchFamily="18" charset="0"/>
              </a:rPr>
              <a:t>назорати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идоралари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билан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ҳам</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кенг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миқёсдаги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масалалар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бўйича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ҳамкорлик</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қила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бошлади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Ўзбекистон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Республикаси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Марказий</a:t>
            </a:r>
            <a:r>
              <a:rPr lang="ru-RU" sz="2800" b="1" dirty="0">
                <a:latin typeface="Times New Roman" pitchFamily="18" charset="0"/>
                <a:cs typeface="Times New Roman" pitchFamily="18" charset="0"/>
              </a:rPr>
              <a:t> банки 1995 </a:t>
            </a:r>
            <a:r>
              <a:rPr lang="ru-RU" sz="2800" b="1" dirty="0" err="1">
                <a:latin typeface="Times New Roman" pitchFamily="18" charset="0"/>
                <a:cs typeface="Times New Roman" pitchFamily="18" charset="0"/>
              </a:rPr>
              <a:t>йили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мазкур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қўмитанинг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Марказий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Осиё</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Кавказорти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давлатлари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гуруҳига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аъзо</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бўлиб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кирган</a:t>
            </a:r>
            <a:r>
              <a:rPr lang="ru-RU"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sp>
        <p:nvSpPr>
          <p:cNvPr id="5" name="Стрелка вверх 4">
            <a:hlinkClick r:id="rId3" action="ppaction://hlinksldjump"/>
          </p:cNvPr>
          <p:cNvSpPr/>
          <p:nvPr/>
        </p:nvSpPr>
        <p:spPr>
          <a:xfrm rot="16200000">
            <a:off x="1660749" y="-1005371"/>
            <a:ext cx="740660" cy="3497667"/>
          </a:xfrm>
          <a:prstGeom prst="upArrow">
            <a:avLst>
              <a:gd name="adj1" fmla="val 50000"/>
              <a:gd name="adj2" fmla="val 58195"/>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0000CC"/>
              </a:solidFill>
            </a:endParaRPr>
          </a:p>
        </p:txBody>
      </p:sp>
    </p:spTree>
    <p:extLst>
      <p:ext uri="{BB962C8B-B14F-4D97-AF65-F5344CB8AC3E}">
        <p14:creationId xmlns:p14="http://schemas.microsoft.com/office/powerpoint/2010/main" val="42576727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07504" y="359360"/>
            <a:ext cx="8848040" cy="6093976"/>
          </a:xfrm>
          <a:prstGeom prst="rect">
            <a:avLst/>
          </a:prstGeom>
          <a:solidFill>
            <a:schemeClr val="bg1"/>
          </a:solidFill>
          <a:ln>
            <a:solidFill>
              <a:schemeClr val="accent1"/>
            </a:solidFill>
          </a:ln>
        </p:spPr>
        <p:txBody>
          <a:bodyPr wrap="square">
            <a:spAutoFit/>
          </a:bodyPr>
          <a:lstStyle/>
          <a:p>
            <a:pPr indent="361950" algn="just"/>
            <a:r>
              <a:rPr lang="uz-Cyrl-UZ" sz="3000" b="1" dirty="0" smtClean="0">
                <a:solidFill>
                  <a:schemeClr val="accent6">
                    <a:lumMod val="75000"/>
                  </a:schemeClr>
                </a:solidFill>
                <a:latin typeface="Times New Roman" pitchFamily="18" charset="0"/>
                <a:cs typeface="Times New Roman" pitchFamily="18" charset="0"/>
              </a:rPr>
              <a:t>«Ликвидлик</a:t>
            </a:r>
            <a:r>
              <a:rPr lang="uz-Cyrl-UZ" sz="3000" b="1" dirty="0">
                <a:solidFill>
                  <a:schemeClr val="accent6">
                    <a:lumMod val="75000"/>
                  </a:schemeClr>
                </a:solidFill>
                <a:latin typeface="Times New Roman" pitchFamily="18" charset="0"/>
                <a:cs typeface="Times New Roman" pitchFamily="18" charset="0"/>
              </a:rPr>
              <a:t>» </a:t>
            </a:r>
            <a:r>
              <a:rPr lang="uz-Cyrl-UZ" sz="3000" b="1" dirty="0">
                <a:solidFill>
                  <a:srgbClr val="0000CC"/>
                </a:solidFill>
                <a:latin typeface="Times New Roman" pitchFamily="18" charset="0"/>
                <a:cs typeface="Times New Roman" pitchFamily="18" charset="0"/>
              </a:rPr>
              <a:t>тушунчаси моддий бойликларни ва бошқа активларни тез сотиш ва </a:t>
            </a:r>
            <a:r>
              <a:rPr lang="uz-Cyrl-UZ" sz="3000" b="1" dirty="0" smtClean="0">
                <a:solidFill>
                  <a:srgbClr val="0000CC"/>
                </a:solidFill>
                <a:latin typeface="Times New Roman" pitchFamily="18" charset="0"/>
                <a:cs typeface="Times New Roman" pitchFamily="18" charset="0"/>
              </a:rPr>
              <a:t>молия </a:t>
            </a:r>
            <a:r>
              <a:rPr lang="uz-Cyrl-UZ" sz="3000" b="1" dirty="0">
                <a:solidFill>
                  <a:srgbClr val="0000CC"/>
                </a:solidFill>
                <a:latin typeface="Times New Roman" pitchFamily="18" charset="0"/>
                <a:cs typeface="Times New Roman" pitchFamily="18" charset="0"/>
              </a:rPr>
              <a:t>воситаларига айлантириш қобилиятини англатади. Ушбу тушунчага </a:t>
            </a:r>
            <a:r>
              <a:rPr lang="uz-Cyrl-UZ" sz="3000" b="1" dirty="0" smtClean="0">
                <a:solidFill>
                  <a:srgbClr val="0000CC"/>
                </a:solidFill>
                <a:latin typeface="Times New Roman" pitchFamily="18" charset="0"/>
                <a:cs typeface="Times New Roman" pitchFamily="18" charset="0"/>
              </a:rPr>
              <a:t>оҳангдош </a:t>
            </a:r>
            <a:r>
              <a:rPr lang="uz-Cyrl-UZ" sz="3000" b="1" dirty="0">
                <a:solidFill>
                  <a:srgbClr val="0000CC"/>
                </a:solidFill>
                <a:latin typeface="Times New Roman" pitchFamily="18" charset="0"/>
                <a:cs typeface="Times New Roman" pitchFamily="18" charset="0"/>
              </a:rPr>
              <a:t>бўлган «тўлов қобилияти» банк томонидан ўз тўлов </a:t>
            </a:r>
            <a:r>
              <a:rPr lang="uz-Cyrl-UZ" sz="3000" b="1" dirty="0" smtClean="0">
                <a:solidFill>
                  <a:srgbClr val="0000CC"/>
                </a:solidFill>
                <a:latin typeface="Times New Roman" pitchFamily="18" charset="0"/>
                <a:cs typeface="Times New Roman" pitchFamily="18" charset="0"/>
              </a:rPr>
              <a:t>мажбуриятларининг </a:t>
            </a:r>
            <a:r>
              <a:rPr lang="uz-Cyrl-UZ" sz="3000" b="1" dirty="0">
                <a:solidFill>
                  <a:srgbClr val="0000CC"/>
                </a:solidFill>
                <a:latin typeface="Times New Roman" pitchFamily="18" charset="0"/>
                <a:cs typeface="Times New Roman" pitchFamily="18" charset="0"/>
              </a:rPr>
              <a:t>вақтида ва тўлиқ бажара олиш қобилиятини билдиради. </a:t>
            </a:r>
            <a:endParaRPr lang="uz-Cyrl-UZ" sz="3000" b="1" dirty="0" smtClean="0">
              <a:solidFill>
                <a:srgbClr val="0000CC"/>
              </a:solidFill>
              <a:latin typeface="Times New Roman" pitchFamily="18" charset="0"/>
              <a:cs typeface="Times New Roman" pitchFamily="18" charset="0"/>
            </a:endParaRPr>
          </a:p>
          <a:p>
            <a:pPr indent="361950" algn="just"/>
            <a:r>
              <a:rPr lang="uz-Cyrl-UZ" sz="3000" b="1" dirty="0" smtClean="0">
                <a:solidFill>
                  <a:srgbClr val="0000CC"/>
                </a:solidFill>
                <a:latin typeface="Times New Roman" pitchFamily="18" charset="0"/>
                <a:cs typeface="Times New Roman" pitchFamily="18" charset="0"/>
              </a:rPr>
              <a:t>Демак</a:t>
            </a:r>
            <a:r>
              <a:rPr lang="uz-Cyrl-UZ" sz="3000" b="1" dirty="0">
                <a:solidFill>
                  <a:srgbClr val="0000CC"/>
                </a:solidFill>
                <a:latin typeface="Times New Roman" pitchFamily="18" charset="0"/>
                <a:cs typeface="Times New Roman" pitchFamily="18" charset="0"/>
              </a:rPr>
              <a:t>, ликвидлик тўлов қобилиятининг зурурий ва мажбурий шароитидир. </a:t>
            </a:r>
            <a:r>
              <a:rPr lang="uz-Cyrl-UZ" sz="3000" b="1" dirty="0" smtClean="0">
                <a:solidFill>
                  <a:srgbClr val="0000CC"/>
                </a:solidFill>
                <a:latin typeface="Times New Roman" pitchFamily="18" charset="0"/>
                <a:cs typeface="Times New Roman" pitchFamily="18" charset="0"/>
              </a:rPr>
              <a:t> Яъни</a:t>
            </a:r>
            <a:r>
              <a:rPr lang="uz-Cyrl-UZ" sz="3000" b="1" dirty="0">
                <a:solidFill>
                  <a:srgbClr val="0000CC"/>
                </a:solidFill>
                <a:latin typeface="Times New Roman" pitchFamily="18" charset="0"/>
                <a:cs typeface="Times New Roman" pitchFamily="18" charset="0"/>
              </a:rPr>
              <a:t>, тижорат банки ликвидлиги деганда — активларни нақд пул сифатида </a:t>
            </a:r>
            <a:r>
              <a:rPr lang="uz-Cyrl-UZ" sz="3000" b="1" dirty="0" smtClean="0">
                <a:solidFill>
                  <a:srgbClr val="0000CC"/>
                </a:solidFill>
                <a:latin typeface="Times New Roman" pitchFamily="18" charset="0"/>
                <a:cs typeface="Times New Roman" pitchFamily="18" charset="0"/>
              </a:rPr>
              <a:t>ишлата </a:t>
            </a:r>
            <a:r>
              <a:rPr lang="uz-Cyrl-UZ" sz="3000" b="1" dirty="0">
                <a:solidFill>
                  <a:srgbClr val="0000CC"/>
                </a:solidFill>
                <a:latin typeface="Times New Roman" pitchFamily="18" charset="0"/>
                <a:cs typeface="Times New Roman" pitchFamily="18" charset="0"/>
              </a:rPr>
              <a:t>олиш ёки зудлик билан уларни нақд пулга айлантириш имконияти ёхуд </a:t>
            </a:r>
            <a:r>
              <a:rPr lang="uz-Cyrl-UZ" sz="3000" b="1" dirty="0" smtClean="0">
                <a:solidFill>
                  <a:srgbClr val="0000CC"/>
                </a:solidFill>
                <a:latin typeface="Times New Roman" pitchFamily="18" charset="0"/>
                <a:cs typeface="Times New Roman" pitchFamily="18" charset="0"/>
              </a:rPr>
              <a:t>қобилиятини </a:t>
            </a:r>
            <a:r>
              <a:rPr lang="uz-Cyrl-UZ" sz="3000" b="1" dirty="0">
                <a:solidFill>
                  <a:srgbClr val="0000CC"/>
                </a:solidFill>
                <a:latin typeface="Times New Roman" pitchFamily="18" charset="0"/>
                <a:cs typeface="Times New Roman" pitchFamily="18" charset="0"/>
              </a:rPr>
              <a:t>тушунамиз. </a:t>
            </a:r>
            <a:endParaRPr lang="ru-RU" sz="3000" dirty="0">
              <a:solidFill>
                <a:srgbClr val="0000CC"/>
              </a:solidFill>
              <a:latin typeface="Times New Roman" pitchFamily="18" charset="0"/>
              <a:cs typeface="Times New Roman" pitchFamily="18" charset="0"/>
            </a:endParaRPr>
          </a:p>
        </p:txBody>
      </p:sp>
      <p:sp>
        <p:nvSpPr>
          <p:cNvPr id="3" name="Стрелка вверх 2">
            <a:hlinkClick r:id="rId3" action="ppaction://hlinksldjump"/>
          </p:cNvPr>
          <p:cNvSpPr/>
          <p:nvPr/>
        </p:nvSpPr>
        <p:spPr>
          <a:xfrm rot="16200000">
            <a:off x="1077913" y="-857175"/>
            <a:ext cx="980645" cy="2983192"/>
          </a:xfrm>
          <a:prstGeom prst="upArrow">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8882862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30358" y="360114"/>
            <a:ext cx="8834130" cy="6124754"/>
          </a:xfrm>
          <a:prstGeom prst="rect">
            <a:avLst/>
          </a:prstGeom>
          <a:ln>
            <a:noFill/>
          </a:ln>
        </p:spPr>
        <p:txBody>
          <a:bodyPr wrap="square">
            <a:spAutoFit/>
          </a:bodyPr>
          <a:lstStyle/>
          <a:p>
            <a:pPr indent="361950" algn="just"/>
            <a:r>
              <a:rPr lang="uz-Cyrl-UZ" sz="2800" b="1" dirty="0">
                <a:solidFill>
                  <a:schemeClr val="accent6">
                    <a:lumMod val="75000"/>
                  </a:schemeClr>
                </a:solidFill>
                <a:latin typeface="Times New Roman" pitchFamily="18" charset="0"/>
                <a:cs typeface="Times New Roman" pitchFamily="18" charset="0"/>
              </a:rPr>
              <a:t>Кредит </a:t>
            </a:r>
            <a:r>
              <a:rPr lang="uz-Cyrl-UZ" sz="2800" b="1" dirty="0" smtClean="0">
                <a:solidFill>
                  <a:schemeClr val="accent6">
                    <a:lumMod val="75000"/>
                  </a:schemeClr>
                </a:solidFill>
                <a:latin typeface="Times New Roman" pitchFamily="18" charset="0"/>
                <a:cs typeface="Times New Roman" pitchFamily="18" charset="0"/>
              </a:rPr>
              <a:t>портфели </a:t>
            </a:r>
            <a:r>
              <a:rPr lang="uz-Cyrl-UZ" sz="2800" b="1" dirty="0">
                <a:latin typeface="Times New Roman" pitchFamily="18" charset="0"/>
                <a:cs typeface="Times New Roman" pitchFamily="18" charset="0"/>
              </a:rPr>
              <a:t>– бу турли хил рискларга асосланган муайян мезонларга қараб туркумланган кредитлар миқёсидаги банк талабларининг йиғиндисидир.</a:t>
            </a:r>
            <a:endParaRPr lang="ru-RU" sz="2800" b="1" dirty="0">
              <a:latin typeface="Times New Roman" pitchFamily="18" charset="0"/>
              <a:cs typeface="Times New Roman" pitchFamily="18" charset="0"/>
            </a:endParaRPr>
          </a:p>
          <a:p>
            <a:pPr indent="361950" algn="just"/>
            <a:r>
              <a:rPr lang="uz-Latn-UZ" sz="2800" b="1" dirty="0" smtClean="0">
                <a:latin typeface="Times New Roman" pitchFamily="18" charset="0"/>
                <a:cs typeface="Times New Roman" pitchFamily="18" charset="0"/>
              </a:rPr>
              <a:t>Сўнгги</a:t>
            </a:r>
            <a:r>
              <a:rPr lang="ru-RU" sz="2800" b="1" dirty="0" smtClean="0">
                <a:latin typeface="Times New Roman" pitchFamily="18" charset="0"/>
                <a:cs typeface="Times New Roman" pitchFamily="18" charset="0"/>
              </a:rPr>
              <a:t> </a:t>
            </a:r>
            <a:r>
              <a:rPr lang="uz-Latn-UZ" sz="2800" b="1" dirty="0" smtClean="0">
                <a:latin typeface="Times New Roman" pitchFamily="18" charset="0"/>
                <a:cs typeface="Times New Roman" pitchFamily="18" charset="0"/>
              </a:rPr>
              <a:t>вақтларда </a:t>
            </a:r>
            <a:r>
              <a:rPr lang="uz-Latn-UZ" sz="2800" b="1" dirty="0">
                <a:latin typeface="Times New Roman" pitchFamily="18" charset="0"/>
                <a:cs typeface="Times New Roman" pitchFamily="18" charset="0"/>
              </a:rPr>
              <a:t>“тижорат банклари кредит портфели” тушунчаси кўпчилик учун банк тизими фаолияти билан боғлиқ муносабатларни англатадиган асосий тушунчалардан бирига айланиб қолди. Унинг тез орада оммалашиб кетишига  сабаб шундаки, “кредит портфели” тижорат банкларининг  кредит билан боғлиқ бутун фаолиятида ҳал қилувчи ўрин тутади. “Кредит портфели” тижорат банкларининг кредит бериш имкониятларини кўрсатадиган омиллардандир</a:t>
            </a:r>
            <a:r>
              <a:rPr lang="uz-Latn-UZ" sz="2800" b="1" dirty="0" smtClean="0">
                <a:latin typeface="Times New Roman" pitchFamily="18" charset="0"/>
                <a:cs typeface="Times New Roman" pitchFamily="18" charset="0"/>
              </a:rPr>
              <a:t>.</a:t>
            </a:r>
            <a:r>
              <a:rPr lang="uz-Cyrl-UZ" sz="2800" b="1" dirty="0" smtClean="0">
                <a:latin typeface="Times New Roman" pitchFamily="18" charset="0"/>
                <a:cs typeface="Times New Roman" pitchFamily="18" charset="0"/>
              </a:rPr>
              <a:t> </a:t>
            </a:r>
            <a:endParaRPr lang="ru-RU" sz="2800" b="1" dirty="0">
              <a:latin typeface="Times New Roman" pitchFamily="18" charset="0"/>
              <a:cs typeface="Times New Roman" pitchFamily="18" charset="0"/>
            </a:endParaRPr>
          </a:p>
        </p:txBody>
      </p:sp>
      <p:sp>
        <p:nvSpPr>
          <p:cNvPr id="5" name="Стрелка вверх 4">
            <a:hlinkClick r:id="rId3" action="ppaction://hlinksldjump"/>
          </p:cNvPr>
          <p:cNvSpPr/>
          <p:nvPr/>
        </p:nvSpPr>
        <p:spPr>
          <a:xfrm rot="16200000">
            <a:off x="1547664" y="-1107505"/>
            <a:ext cx="864096" cy="3456384"/>
          </a:xfrm>
          <a:prstGeom prst="up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трелка вправо 5"/>
          <p:cNvSpPr/>
          <p:nvPr/>
        </p:nvSpPr>
        <p:spPr>
          <a:xfrm>
            <a:off x="6156176" y="6021288"/>
            <a:ext cx="2880320" cy="836712"/>
          </a:xfrm>
          <a:prstGeom prst="rightArrow">
            <a:avLst>
              <a:gd name="adj1" fmla="val 72611"/>
              <a:gd name="adj2" fmla="val 50000"/>
            </a:avLst>
          </a:prstGeom>
          <a:solidFill>
            <a:schemeClr val="bg1"/>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0000CC"/>
                </a:solidFill>
                <a:latin typeface="Times New Roman" pitchFamily="18" charset="0"/>
                <a:cs typeface="Times New Roman" pitchFamily="18" charset="0"/>
              </a:rPr>
              <a:t>ДАВОМИ</a:t>
            </a:r>
            <a:endParaRPr lang="ru-RU" sz="3200" b="1" dirty="0">
              <a:solidFill>
                <a:srgbClr val="0000CC"/>
              </a:solidFill>
              <a:latin typeface="Times New Roman" pitchFamily="18" charset="0"/>
              <a:cs typeface="Times New Roman" pitchFamily="18" charset="0"/>
            </a:endParaRPr>
          </a:p>
        </p:txBody>
      </p:sp>
    </p:spTree>
    <p:extLst>
      <p:ext uri="{BB962C8B-B14F-4D97-AF65-F5344CB8AC3E}">
        <p14:creationId xmlns:p14="http://schemas.microsoft.com/office/powerpoint/2010/main" val="38748882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30358" y="734934"/>
            <a:ext cx="8834130" cy="5509200"/>
          </a:xfrm>
          <a:prstGeom prst="rect">
            <a:avLst/>
          </a:prstGeom>
          <a:ln>
            <a:noFill/>
          </a:ln>
        </p:spPr>
        <p:txBody>
          <a:bodyPr wrap="square">
            <a:spAutoFit/>
          </a:bodyPr>
          <a:lstStyle/>
          <a:p>
            <a:pPr indent="361950" algn="just"/>
            <a:r>
              <a:rPr lang="uz-Cyrl-UZ" sz="3200" b="1" dirty="0">
                <a:solidFill>
                  <a:schemeClr val="accent6">
                    <a:lumMod val="75000"/>
                  </a:schemeClr>
                </a:solidFill>
                <a:latin typeface="Times New Roman" pitchFamily="18" charset="0"/>
                <a:cs typeface="Times New Roman" pitchFamily="18" charset="0"/>
              </a:rPr>
              <a:t>Кредит </a:t>
            </a:r>
            <a:r>
              <a:rPr lang="uz-Cyrl-UZ" sz="3200" b="1" dirty="0" smtClean="0">
                <a:solidFill>
                  <a:schemeClr val="accent6">
                    <a:lumMod val="75000"/>
                  </a:schemeClr>
                </a:solidFill>
                <a:latin typeface="Times New Roman" pitchFamily="18" charset="0"/>
                <a:cs typeface="Times New Roman" pitchFamily="18" charset="0"/>
              </a:rPr>
              <a:t>портфели</a:t>
            </a:r>
            <a:r>
              <a:rPr lang="uz-Cyrl-UZ" sz="3200" b="1" dirty="0" smtClean="0">
                <a:latin typeface="Times New Roman" pitchFamily="18" charset="0"/>
                <a:cs typeface="Times New Roman" pitchFamily="18" charset="0"/>
              </a:rPr>
              <a:t>нинг тўғри </a:t>
            </a:r>
            <a:r>
              <a:rPr lang="uz-Cyrl-UZ" sz="3200" b="1" dirty="0">
                <a:latin typeface="Times New Roman" pitchFamily="18" charset="0"/>
                <a:cs typeface="Times New Roman" pitchFamily="18" charset="0"/>
              </a:rPr>
              <a:t>ташкил этилиши тижорат банкларининг самарали фаолият юритиши учун асос ҳисобланади.  Хусусан, кредит бериш ва уни белгиланган муддатда қайтариб олиш, у билан боғлиқ хатарлар, с</a:t>
            </a:r>
            <a:r>
              <a:rPr lang="uz-Latn-UZ" sz="3200" b="1" dirty="0">
                <a:latin typeface="Times New Roman" pitchFamily="18" charset="0"/>
                <a:cs typeface="Times New Roman" pitchFamily="18" charset="0"/>
              </a:rPr>
              <a:t>с</a:t>
            </a:r>
            <a:r>
              <a:rPr lang="uz-Cyrl-UZ" sz="3200" b="1" dirty="0">
                <a:latin typeface="Times New Roman" pitchFamily="18" charset="0"/>
                <a:cs typeface="Times New Roman" pitchFamily="18" charset="0"/>
              </a:rPr>
              <a:t>удалар, муддати ўтган ёки узайтирилган кредитлар б</a:t>
            </a:r>
            <a:r>
              <a:rPr lang="uz-Latn-UZ" sz="3200" b="1" dirty="0">
                <a:latin typeface="Times New Roman" pitchFamily="18" charset="0"/>
                <a:cs typeface="Times New Roman" pitchFamily="18" charset="0"/>
              </a:rPr>
              <a:t>ў</a:t>
            </a:r>
            <a:r>
              <a:rPr lang="uz-Cyrl-UZ" sz="3200" b="1" dirty="0">
                <a:latin typeface="Times New Roman" pitchFamily="18" charset="0"/>
                <a:cs typeface="Times New Roman" pitchFamily="18" charset="0"/>
              </a:rPr>
              <a:t>йича </a:t>
            </a:r>
            <a:r>
              <a:rPr lang="uz-Latn-UZ" sz="3200" b="1" dirty="0">
                <a:latin typeface="Times New Roman" pitchFamily="18" charset="0"/>
                <a:cs typeface="Times New Roman" pitchFamily="18" charset="0"/>
              </a:rPr>
              <a:t>ҳ</a:t>
            </a:r>
            <a:r>
              <a:rPr lang="uz-Cyrl-UZ" sz="3200" b="1" dirty="0">
                <a:latin typeface="Times New Roman" pitchFamily="18" charset="0"/>
                <a:cs typeface="Times New Roman" pitchFamily="18" charset="0"/>
              </a:rPr>
              <a:t>исоб-китоб операциялари, с</a:t>
            </a:r>
            <a:r>
              <a:rPr lang="uz-Latn-UZ" sz="3200" b="1" dirty="0">
                <a:latin typeface="Times New Roman" pitchFamily="18" charset="0"/>
                <a:cs typeface="Times New Roman" pitchFamily="18" charset="0"/>
              </a:rPr>
              <a:t>с</a:t>
            </a:r>
            <a:r>
              <a:rPr lang="uz-Cyrl-UZ" sz="3200" b="1" dirty="0">
                <a:latin typeface="Times New Roman" pitchFamily="18" charset="0"/>
                <a:cs typeface="Times New Roman" pitchFamily="18" charset="0"/>
              </a:rPr>
              <a:t>удалар б</a:t>
            </a:r>
            <a:r>
              <a:rPr lang="uz-Latn-UZ" sz="3200" b="1" dirty="0">
                <a:latin typeface="Times New Roman" pitchFamily="18" charset="0"/>
                <a:cs typeface="Times New Roman" pitchFamily="18" charset="0"/>
              </a:rPr>
              <a:t>ў</a:t>
            </a:r>
            <a:r>
              <a:rPr lang="uz-Cyrl-UZ" sz="3200" b="1" dirty="0">
                <a:latin typeface="Times New Roman" pitchFamily="18" charset="0"/>
                <a:cs typeface="Times New Roman" pitchFamily="18" charset="0"/>
              </a:rPr>
              <a:t>йича зарарларни қоплаш</a:t>
            </a:r>
            <a:r>
              <a:rPr lang="uz-Latn-UZ" sz="3200" b="1" dirty="0">
                <a:latin typeface="Times New Roman" pitchFamily="18" charset="0"/>
                <a:cs typeface="Times New Roman" pitchFamily="18" charset="0"/>
              </a:rPr>
              <a:t>,</a:t>
            </a:r>
            <a:r>
              <a:rPr lang="uz-Cyrl-UZ" sz="3200" b="1" dirty="0">
                <a:latin typeface="Times New Roman" pitchFamily="18" charset="0"/>
                <a:cs typeface="Times New Roman" pitchFamily="18" charset="0"/>
              </a:rPr>
              <a:t> за</a:t>
            </a:r>
            <a:r>
              <a:rPr lang="uz-Latn-UZ" sz="3200" b="1" dirty="0">
                <a:latin typeface="Times New Roman" pitchFamily="18" charset="0"/>
                <a:cs typeface="Times New Roman" pitchFamily="18" charset="0"/>
              </a:rPr>
              <a:t>ҳ</a:t>
            </a:r>
            <a:r>
              <a:rPr lang="uz-Cyrl-UZ" sz="3200" b="1" dirty="0">
                <a:latin typeface="Times New Roman" pitchFamily="18" charset="0"/>
                <a:cs typeface="Times New Roman" pitchFamily="18" charset="0"/>
              </a:rPr>
              <a:t>ира миқдори, банклараро кредит ва марказлаштирилган кредитлар буйича операциялар шулар сирасига киради. </a:t>
            </a:r>
            <a:endParaRPr lang="ru-RU" sz="3200" b="1" dirty="0">
              <a:latin typeface="Times New Roman" pitchFamily="18" charset="0"/>
              <a:cs typeface="Times New Roman" pitchFamily="18" charset="0"/>
            </a:endParaRPr>
          </a:p>
        </p:txBody>
      </p:sp>
      <p:sp>
        <p:nvSpPr>
          <p:cNvPr id="5" name="Стрелка вверх 4">
            <a:hlinkClick r:id="rId3" action="ppaction://hlinksldjump"/>
          </p:cNvPr>
          <p:cNvSpPr/>
          <p:nvPr/>
        </p:nvSpPr>
        <p:spPr>
          <a:xfrm rot="16200000">
            <a:off x="1704728" y="-1094456"/>
            <a:ext cx="1008113" cy="4294382"/>
          </a:xfrm>
          <a:prstGeom prst="up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220756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251520" y="188640"/>
            <a:ext cx="8640960" cy="4524315"/>
          </a:xfrm>
          <a:prstGeom prst="rect">
            <a:avLst/>
          </a:prstGeom>
          <a:solidFill>
            <a:schemeClr val="bg1"/>
          </a:solidFill>
          <a:ln>
            <a:solidFill>
              <a:schemeClr val="accent1"/>
            </a:solidFill>
          </a:ln>
        </p:spPr>
        <p:txBody>
          <a:bodyPr wrap="square">
            <a:spAutoFit/>
          </a:bodyPr>
          <a:lstStyle/>
          <a:p>
            <a:pPr algn="just"/>
            <a:r>
              <a:rPr lang="uz-Cyrl-UZ" sz="3200" b="1" dirty="0" smtClean="0">
                <a:solidFill>
                  <a:srgbClr val="0000CC"/>
                </a:solidFill>
                <a:latin typeface="Times New Roman" pitchFamily="18" charset="0"/>
                <a:cs typeface="Times New Roman" pitchFamily="18" charset="0"/>
              </a:rPr>
              <a:t>Конъюнктура – </a:t>
            </a:r>
            <a:r>
              <a:rPr lang="ru-RU" sz="3200" b="1" dirty="0" err="1" smtClean="0">
                <a:latin typeface="Times New Roman" pitchFamily="18" charset="0"/>
                <a:cs typeface="Times New Roman" pitchFamily="18" charset="0"/>
              </a:rPr>
              <a:t>аҳвол</a:t>
            </a:r>
            <a:r>
              <a:rPr lang="ru-RU" sz="3200" b="1" dirty="0" smtClean="0">
                <a:latin typeface="Times New Roman" pitchFamily="18" charset="0"/>
                <a:cs typeface="Times New Roman" pitchFamily="18" charset="0"/>
              </a:rPr>
              <a:t> (1. </a:t>
            </a:r>
            <a:r>
              <a:rPr lang="ru-RU" sz="3200" b="1" dirty="0" err="1">
                <a:latin typeface="Times New Roman" pitchFamily="18" charset="0"/>
                <a:cs typeface="Times New Roman" pitchFamily="18" charset="0"/>
              </a:rPr>
              <a:t>бирор</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соҳада</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юзага</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келган</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вазият</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мавжуд</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шароит</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халқаро</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сиёсий</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сиёсий</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шароит</a:t>
            </a:r>
            <a:r>
              <a:rPr lang="ru-RU" sz="3200" b="1" dirty="0">
                <a:latin typeface="Times New Roman" pitchFamily="18" charset="0"/>
                <a:cs typeface="Times New Roman" pitchFamily="18" charset="0"/>
              </a:rPr>
              <a:t>; </a:t>
            </a:r>
            <a:r>
              <a:rPr lang="ru-RU" sz="3200" b="1" dirty="0" smtClean="0">
                <a:latin typeface="Times New Roman" pitchFamily="18" charset="0"/>
                <a:cs typeface="Times New Roman" pitchFamily="18" charset="0"/>
              </a:rPr>
              <a:t>2. </a:t>
            </a:r>
            <a:r>
              <a:rPr lang="ru-RU" sz="3200" b="1" i="1" dirty="0" err="1" smtClean="0">
                <a:latin typeface="Times New Roman" pitchFamily="18" charset="0"/>
                <a:cs typeface="Times New Roman" pitchFamily="18" charset="0"/>
              </a:rPr>
              <a:t>иқт</a:t>
            </a:r>
            <a:r>
              <a:rPr lang="ru-RU" sz="3200" b="1" i="1" dirty="0" smtClean="0">
                <a:latin typeface="Times New Roman" pitchFamily="18" charset="0"/>
                <a:cs typeface="Times New Roman" pitchFamily="18" charset="0"/>
              </a:rPr>
              <a:t>.</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капиталистик</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хўжалик</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аҳволини</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белгилайдиган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аломатлар</a:t>
            </a:r>
            <a:r>
              <a:rPr lang="ru-RU" sz="3200" b="1" dirty="0">
                <a:latin typeface="Times New Roman" pitchFamily="18" charset="0"/>
                <a:cs typeface="Times New Roman" pitchFamily="18" charset="0"/>
              </a:rPr>
              <a:t> </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нарх-наво</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қ</a:t>
            </a:r>
            <a:r>
              <a:rPr lang="ru-RU" sz="3200" b="1" dirty="0" err="1" smtClean="0">
                <a:latin typeface="Times New Roman" pitchFamily="18" charset="0"/>
                <a:cs typeface="Times New Roman" pitchFamily="18" charset="0"/>
              </a:rPr>
              <a:t>ийматли</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қоғозлар</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курси</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маҳсулот</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миқдори</a:t>
            </a:r>
            <a:r>
              <a:rPr lang="ru-RU" sz="3200" b="1" dirty="0">
                <a:latin typeface="Times New Roman" pitchFamily="18" charset="0"/>
                <a:cs typeface="Times New Roman" pitchFamily="18" charset="0"/>
              </a:rPr>
              <a:t>;</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мажмуи</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ташқи</a:t>
            </a:r>
            <a:r>
              <a:rPr lang="ru-RU" sz="3200" b="1" dirty="0" smtClean="0">
                <a:latin typeface="Times New Roman" pitchFamily="18" charset="0"/>
                <a:cs typeface="Times New Roman" pitchFamily="18" charset="0"/>
              </a:rPr>
              <a:t> </a:t>
            </a:r>
            <a:r>
              <a:rPr lang="ru-RU" sz="3200" b="1" dirty="0" err="1">
                <a:latin typeface="Times New Roman" pitchFamily="18" charset="0"/>
                <a:cs typeface="Times New Roman" pitchFamily="18" charset="0"/>
              </a:rPr>
              <a:t>бозордаги</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хўжалик</a:t>
            </a: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конъюнктураси</a:t>
            </a:r>
            <a:r>
              <a:rPr lang="ru-RU" sz="3200" b="1" dirty="0" smtClean="0">
                <a:latin typeface="Times New Roman" pitchFamily="18" charset="0"/>
                <a:cs typeface="Times New Roman" pitchFamily="18" charset="0"/>
              </a:rPr>
              <a:t> – </a:t>
            </a:r>
            <a:r>
              <a:rPr lang="ru-RU" sz="3200" b="1" dirty="0" err="1" smtClean="0">
                <a:latin typeface="Times New Roman" pitchFamily="18" charset="0"/>
                <a:cs typeface="Times New Roman" pitchFamily="18" charset="0"/>
              </a:rPr>
              <a:t>хўжаликдаги</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аҳвол</a:t>
            </a:r>
            <a:r>
              <a:rPr lang="ru-RU" sz="3200" b="1" dirty="0" smtClean="0">
                <a:latin typeface="Times New Roman" pitchFamily="18" charset="0"/>
                <a:cs typeface="Times New Roman" pitchFamily="18" charset="0"/>
              </a:rPr>
              <a:t>;).</a:t>
            </a:r>
            <a:endParaRPr lang="ru-RU" sz="3200" b="1" dirty="0">
              <a:latin typeface="Times New Roman" pitchFamily="18" charset="0"/>
              <a:cs typeface="Times New Roman" pitchFamily="18" charset="0"/>
            </a:endParaRPr>
          </a:p>
        </p:txBody>
      </p:sp>
      <p:sp>
        <p:nvSpPr>
          <p:cNvPr id="5" name="Стрелка вверх 4">
            <a:hlinkClick r:id="rId3" action="ppaction://hlinksldjump"/>
          </p:cNvPr>
          <p:cNvSpPr/>
          <p:nvPr/>
        </p:nvSpPr>
        <p:spPr>
          <a:xfrm rot="16200000">
            <a:off x="1136734" y="-942371"/>
            <a:ext cx="836712" cy="2865468"/>
          </a:xfrm>
          <a:prstGeom prst="up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251520" y="4883676"/>
            <a:ext cx="8640960" cy="1569660"/>
          </a:xfrm>
          <a:prstGeom prst="rect">
            <a:avLst/>
          </a:prstGeom>
          <a:solidFill>
            <a:schemeClr val="bg1"/>
          </a:solidFill>
          <a:ln>
            <a:solidFill>
              <a:schemeClr val="accent1"/>
            </a:solidFill>
          </a:ln>
        </p:spPr>
        <p:txBody>
          <a:bodyPr wrap="square">
            <a:spAutoFit/>
          </a:bodyPr>
          <a:lstStyle/>
          <a:p>
            <a:pPr algn="just"/>
            <a:r>
              <a:rPr lang="uz-Cyrl-UZ" sz="3200" b="1" dirty="0" smtClean="0">
                <a:solidFill>
                  <a:srgbClr val="0000CC"/>
                </a:solidFill>
                <a:latin typeface="Times New Roman" pitchFamily="18" charset="0"/>
                <a:cs typeface="Times New Roman" pitchFamily="18" charset="0"/>
              </a:rPr>
              <a:t>Интенсив</a:t>
            </a:r>
            <a:r>
              <a:rPr lang="uz-Cyrl-UZ" sz="3200" b="1" dirty="0" smtClean="0">
                <a:latin typeface="Times New Roman" pitchFamily="18" charset="0"/>
                <a:cs typeface="Times New Roman" pitchFamily="18" charset="0"/>
              </a:rPr>
              <a:t> – жадал, тез,  қизғин, шиддатли; серунум, серҳосил; қуюқ, тўқ (ранг ҳақида); барқ урган. </a:t>
            </a:r>
            <a:endParaRPr lang="ru-RU" sz="3200" dirty="0"/>
          </a:p>
        </p:txBody>
      </p:sp>
      <p:sp>
        <p:nvSpPr>
          <p:cNvPr id="7" name="Стрелка вверх 6">
            <a:hlinkClick r:id="rId4" action="ppaction://hlinksldjump"/>
          </p:cNvPr>
          <p:cNvSpPr/>
          <p:nvPr/>
        </p:nvSpPr>
        <p:spPr>
          <a:xfrm rot="16200000">
            <a:off x="802634" y="4132639"/>
            <a:ext cx="784830" cy="2145389"/>
          </a:xfrm>
          <a:prstGeom prst="up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2094300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19306" y="96624"/>
            <a:ext cx="8892480" cy="3539430"/>
          </a:xfrm>
          <a:prstGeom prst="rect">
            <a:avLst/>
          </a:prstGeom>
          <a:solidFill>
            <a:schemeClr val="bg1"/>
          </a:solidFill>
          <a:ln>
            <a:noFill/>
          </a:ln>
        </p:spPr>
        <p:txBody>
          <a:bodyPr wrap="square">
            <a:spAutoFit/>
          </a:bodyPr>
          <a:lstStyle/>
          <a:p>
            <a:pPr indent="361950" algn="just"/>
            <a:r>
              <a:rPr lang="ru-RU" sz="2800" b="1" dirty="0" err="1" smtClean="0">
                <a:solidFill>
                  <a:srgbClr val="FF0000"/>
                </a:solidFill>
                <a:latin typeface="Times New Roman" pitchFamily="18" charset="0"/>
                <a:cs typeface="Times New Roman" pitchFamily="18" charset="0"/>
              </a:rPr>
              <a:t>Эркин</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индустриал-иқтисодий</a:t>
            </a:r>
            <a:r>
              <a:rPr lang="ru-RU" sz="2800" b="1" dirty="0" smtClean="0">
                <a:solidFill>
                  <a:srgbClr val="FF0000"/>
                </a:solidFill>
                <a:latin typeface="Times New Roman" pitchFamily="18" charset="0"/>
                <a:cs typeface="Times New Roman" pitchFamily="18" charset="0"/>
              </a:rPr>
              <a:t> зона </a:t>
            </a:r>
            <a:r>
              <a:rPr lang="ru-RU" sz="2800" b="1" dirty="0" smtClean="0">
                <a:solidFill>
                  <a:srgbClr val="0000CC"/>
                </a:solidFill>
                <a:latin typeface="Times New Roman" pitchFamily="18" charset="0"/>
                <a:cs typeface="Times New Roman" pitchFamily="18" charset="0"/>
              </a:rPr>
              <a:t>– </a:t>
            </a:r>
            <a:r>
              <a:rPr lang="ru-RU" sz="2800" b="1" dirty="0" err="1">
                <a:latin typeface="Times New Roman" pitchFamily="18" charset="0"/>
                <a:cs typeface="Times New Roman" pitchFamily="18" charset="0"/>
              </a:rPr>
              <a:t>мамлакат</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ичида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давлат</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томонидан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маълум</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бир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ёки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иқтисодий-ижтимоий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мақсадларга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эришишни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кўзлаб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этилган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махсус</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маъмурий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тартибга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алоҳида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ҳудуд</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бўлиб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унда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фаолият</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юритаётган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субъектлар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учун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мамлакатнинг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бошқа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ҳудудларига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нисбатан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имтиёзли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тартиб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ва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имкониятлар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тақдим</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демакдир</a:t>
            </a:r>
            <a:r>
              <a:rPr lang="ru-RU" sz="2800" b="1" dirty="0">
                <a:latin typeface="Times New Roman" pitchFamily="18" charset="0"/>
                <a:cs typeface="Times New Roman" pitchFamily="18" charset="0"/>
              </a:rPr>
              <a:t>.</a:t>
            </a:r>
            <a:endParaRPr lang="ru-RU" sz="2800" b="1" dirty="0">
              <a:solidFill>
                <a:srgbClr val="0000CC"/>
              </a:solidFill>
              <a:latin typeface="Times New Roman" pitchFamily="18" charset="0"/>
              <a:cs typeface="Times New Roman" pitchFamily="18" charset="0"/>
            </a:endParaRPr>
          </a:p>
        </p:txBody>
      </p:sp>
      <p:sp>
        <p:nvSpPr>
          <p:cNvPr id="5" name="Стрелка вверх 4">
            <a:hlinkClick r:id="rId3" action="ppaction://hlinksldjump"/>
          </p:cNvPr>
          <p:cNvSpPr/>
          <p:nvPr/>
        </p:nvSpPr>
        <p:spPr>
          <a:xfrm rot="16200000">
            <a:off x="3143134" y="-2878521"/>
            <a:ext cx="864096" cy="6408712"/>
          </a:xfrm>
          <a:prstGeom prst="upArrow">
            <a:avLst/>
          </a:prstGeom>
          <a:noFill/>
          <a:ln w="38100">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a:solidFill>
                <a:srgbClr val="FF0000"/>
              </a:solidFill>
            </a:endParaRPr>
          </a:p>
        </p:txBody>
      </p:sp>
      <p:sp>
        <p:nvSpPr>
          <p:cNvPr id="6" name="Прямоугольник 5"/>
          <p:cNvSpPr/>
          <p:nvPr/>
        </p:nvSpPr>
        <p:spPr>
          <a:xfrm>
            <a:off x="119306" y="3638202"/>
            <a:ext cx="8892479" cy="3108543"/>
          </a:xfrm>
          <a:prstGeom prst="rect">
            <a:avLst/>
          </a:prstGeom>
          <a:solidFill>
            <a:schemeClr val="bg1"/>
          </a:solidFill>
        </p:spPr>
        <p:txBody>
          <a:bodyPr wrap="square">
            <a:spAutoFit/>
          </a:bodyPr>
          <a:lstStyle/>
          <a:p>
            <a:pPr indent="361950" algn="just"/>
            <a:r>
              <a:rPr lang="ru-RU" sz="2800" b="1" dirty="0" err="1">
                <a:latin typeface="Times New Roman" pitchFamily="18" charset="0"/>
                <a:cs typeface="Times New Roman" pitchFamily="18" charset="0"/>
              </a:rPr>
              <a:t>Эркин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зоналарни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ташкил</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этишнинг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муҳим</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жиҳати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маълум</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ҳудуд</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ёки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ишлаб</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чиқариш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соҳасини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ривожлантиришни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Рағбатлантириш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шунингдек</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бозор</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иқтисодиётига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ўтиш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даврида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эркин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зоналардан</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иқтисодиётни</a:t>
            </a:r>
            <a:r>
              <a:rPr lang="ru-RU" sz="2800" b="1" dirty="0">
                <a:latin typeface="Times New Roman" pitchFamily="18" charset="0"/>
                <a:cs typeface="Times New Roman" pitchFamily="18" charset="0"/>
              </a:rPr>
              <a:t> модернизация </a:t>
            </a:r>
            <a:r>
              <a:rPr lang="ru-RU" sz="2800" b="1" dirty="0" err="1">
                <a:latin typeface="Times New Roman" pitchFamily="18" charset="0"/>
                <a:cs typeface="Times New Roman" pitchFamily="18" charset="0"/>
              </a:rPr>
              <a:t>қилишнинг</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ҳудудий</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услуби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сифатида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фойдаланишдир</a:t>
            </a:r>
            <a:r>
              <a:rPr lang="ru-RU" sz="2800" b="1" dirty="0">
                <a:latin typeface="Times New Roman" pitchFamily="18" charset="0"/>
                <a:cs typeface="Times New Roman" pitchFamily="18" charset="0"/>
              </a:rPr>
              <a:t>.</a:t>
            </a:r>
          </a:p>
        </p:txBody>
      </p:sp>
    </p:spTree>
    <p:extLst>
      <p:ext uri="{BB962C8B-B14F-4D97-AF65-F5344CB8AC3E}">
        <p14:creationId xmlns:p14="http://schemas.microsoft.com/office/powerpoint/2010/main" val="11132429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6488" y="2272804"/>
            <a:ext cx="8208912" cy="2308324"/>
          </a:xfrm>
          <a:prstGeom prst="rect">
            <a:avLst/>
          </a:prstGeom>
          <a:ln>
            <a:noFill/>
          </a:ln>
        </p:spPr>
        <p:txBody>
          <a:bodyPr wrap="square">
            <a:spAutoFit/>
          </a:bodyPr>
          <a:lstStyle/>
          <a:p>
            <a:pPr algn="ctr"/>
            <a:r>
              <a:rPr lang="uz-Cyrl-UZ" sz="7200" b="1" dirty="0" smtClean="0">
                <a:solidFill>
                  <a:srgbClr val="0000CC"/>
                </a:solidFill>
                <a:latin typeface="Times New Roman" pitchFamily="18" charset="0"/>
                <a:cs typeface="Times New Roman" pitchFamily="18" charset="0"/>
              </a:rPr>
              <a:t>ЭЪТИБОРИНГИЗ УЧУН РАҲМАТ!</a:t>
            </a:r>
            <a:endParaRPr lang="ru-RU" sz="7200" b="1" dirty="0">
              <a:solidFill>
                <a:srgbClr val="0000CC"/>
              </a:solidFill>
            </a:endParaRPr>
          </a:p>
        </p:txBody>
      </p:sp>
      <p:sp>
        <p:nvSpPr>
          <p:cNvPr id="3" name="Прямоугольник 2">
            <a:hlinkClick r:id="rId2" action="ppaction://hlinksldjump"/>
          </p:cNvPr>
          <p:cNvSpPr/>
          <p:nvPr/>
        </p:nvSpPr>
        <p:spPr>
          <a:xfrm>
            <a:off x="4644008" y="5814"/>
            <a:ext cx="3528392" cy="584775"/>
          </a:xfrm>
          <a:prstGeom prst="rect">
            <a:avLst/>
          </a:prstGeom>
          <a:solidFill>
            <a:srgbClr val="CCFF66"/>
          </a:solidFill>
          <a:ln>
            <a:solidFill>
              <a:schemeClr val="tx1"/>
            </a:solidFill>
          </a:ln>
        </p:spPr>
        <p:txBody>
          <a:bodyPr wrap="square">
            <a:spAutoFit/>
          </a:bodyPr>
          <a:lstStyle/>
          <a:p>
            <a:pPr indent="360363" algn="just"/>
            <a:r>
              <a:rPr lang="ru-RU" sz="3200" b="1" dirty="0" smtClean="0">
                <a:solidFill>
                  <a:srgbClr val="C00000"/>
                </a:solidFill>
                <a:latin typeface="Times New Roman" pitchFamily="18" charset="0"/>
                <a:cs typeface="Times New Roman" pitchFamily="18" charset="0"/>
              </a:rPr>
              <a:t>МУНДАРИЖА</a:t>
            </a:r>
            <a:endParaRPr lang="ru-RU" sz="3200" b="1" dirty="0">
              <a:solidFill>
                <a:srgbClr val="002060"/>
              </a:solidFill>
              <a:latin typeface="Times New Roman" pitchFamily="18" charset="0"/>
              <a:cs typeface="Times New Roman" pitchFamily="18" charset="0"/>
            </a:endParaRPr>
          </a:p>
        </p:txBody>
      </p:sp>
      <p:sp>
        <p:nvSpPr>
          <p:cNvPr id="5" name="Прямоугольник 4">
            <a:hlinkClick r:id="rId3" action="ppaction://hlinksldjump"/>
          </p:cNvPr>
          <p:cNvSpPr/>
          <p:nvPr/>
        </p:nvSpPr>
        <p:spPr>
          <a:xfrm>
            <a:off x="476488" y="6125234"/>
            <a:ext cx="8208912" cy="400110"/>
          </a:xfrm>
          <a:prstGeom prst="rect">
            <a:avLst/>
          </a:prstGeom>
          <a:solidFill>
            <a:schemeClr val="bg1"/>
          </a:solidFill>
          <a:ln>
            <a:solidFill>
              <a:srgbClr val="0000CC"/>
            </a:solidFill>
          </a:ln>
        </p:spPr>
        <p:txBody>
          <a:bodyPr wrap="square">
            <a:spAutoFit/>
          </a:bodyPr>
          <a:lstStyle/>
          <a:p>
            <a:pPr indent="360363" algn="just"/>
            <a:r>
              <a:rPr lang="uz-Cyrl-UZ" sz="2000" b="1" dirty="0" smtClean="0">
                <a:solidFill>
                  <a:srgbClr val="C00000"/>
                </a:solidFill>
                <a:latin typeface="Times New Roman" pitchFamily="18" charset="0"/>
                <a:cs typeface="Times New Roman" pitchFamily="18" charset="0"/>
              </a:rPr>
              <a:t>Тузувчилар: М.Қуронов, Қ.Қуронбоев, Ш.Тўраев</a:t>
            </a:r>
            <a:r>
              <a:rPr lang="uz-Cyrl-UZ" sz="2000" b="1" smtClean="0">
                <a:solidFill>
                  <a:srgbClr val="C00000"/>
                </a:solidFill>
                <a:latin typeface="Times New Roman" pitchFamily="18" charset="0"/>
                <a:cs typeface="Times New Roman" pitchFamily="18" charset="0"/>
              </a:rPr>
              <a:t>, О.Бозоров </a:t>
            </a:r>
            <a:endParaRPr lang="ru-RU" sz="20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9612455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стин">
  <a:themeElements>
    <a:clrScheme name="Остин">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5978</TotalTime>
  <Words>4387</Words>
  <Application>Microsoft Office PowerPoint</Application>
  <PresentationFormat>Экран (4:3)</PresentationFormat>
  <Paragraphs>460</Paragraphs>
  <Slides>125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125</vt:i4>
      </vt:variant>
    </vt:vector>
  </HeadingPairs>
  <TitlesOfParts>
    <vt:vector size="126" baseType="lpstr">
      <vt:lpstr>Остин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Дебет ва кредит, актив ва пассив бўйича сўнгги суммалар фарқланиши ҳисобланади. Сальдонинг ўлчами ҳисобнинг нимага мўлжалланганлигига боғлиқ. Актив ҳисобларда сальдо дебетли бўлади ва ҳисобда қолган маблағларнинг қолдиғини кўрсатади; пассив ҳисобларда қолдиқ фақат кредитли бўлиб, маблағларнинг ҳосил бўлиш манбаини кўрсатади. Актив ҳисоблар бўйича сальдони ҳисоблашда ой бошидаги дебет сальдога дебет айланмаси қўшилади ва кредит сальдоси ҳисобланади; пассивларида – кредит сальдосига кредит айланмаси қўшилиб, дебет сальдоси ҳисобланади; 3) биржа операцияларида мижознинг брокерлик фирмасига ёки брокерлик фирмасининг мижозга қарзи.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dc:creator>
  <cp:lastModifiedBy>Админ</cp:lastModifiedBy>
  <cp:revision>190</cp:revision>
  <dcterms:created xsi:type="dcterms:W3CDTF">2014-01-18T12:01:05Z</dcterms:created>
  <dcterms:modified xsi:type="dcterms:W3CDTF">2014-01-27T13:31:15Z</dcterms:modified>
</cp:coreProperties>
</file>