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7"/>
  </p:notesMasterIdLst>
  <p:handoutMasterIdLst>
    <p:handoutMasterId r:id="rId18"/>
  </p:handoutMasterIdLst>
  <p:sldIdLst>
    <p:sldId id="274" r:id="rId2"/>
    <p:sldId id="273" r:id="rId3"/>
    <p:sldId id="266" r:id="rId4"/>
    <p:sldId id="265" r:id="rId5"/>
    <p:sldId id="272" r:id="rId6"/>
    <p:sldId id="268" r:id="rId7"/>
    <p:sldId id="270" r:id="rId8"/>
    <p:sldId id="277" r:id="rId9"/>
    <p:sldId id="278" r:id="rId10"/>
    <p:sldId id="271" r:id="rId11"/>
    <p:sldId id="276" r:id="rId12"/>
    <p:sldId id="275" r:id="rId13"/>
    <p:sldId id="279" r:id="rId14"/>
    <p:sldId id="280" r:id="rId15"/>
    <p:sldId id="26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E13F"/>
    <a:srgbClr val="29D7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86" autoAdjust="0"/>
    <p:restoredTop sz="94590" autoAdjust="0"/>
  </p:normalViewPr>
  <p:slideViewPr>
    <p:cSldViewPr>
      <p:cViewPr varScale="1">
        <p:scale>
          <a:sx n="70" d="100"/>
          <a:sy n="70" d="100"/>
        </p:scale>
        <p:origin x="12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19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917E6-8CEC-46F1-9766-4F52D1FAFBFD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FD6E3-07C0-475A-8850-1B1EA01619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01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FF132-CDB2-41BB-BDCD-629F2E0BD8F2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22F32-8A9D-4822-85DC-12AF21DE63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724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62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42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741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4252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7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537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482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355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00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08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24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3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42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59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7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89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28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674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  <p:sldLayoutId id="2147483808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85026"/>
            <a:ext cx="22429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Mavzu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: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32656"/>
            <a:ext cx="937530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0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Gipoteza</a:t>
            </a:r>
            <a:r>
              <a:rPr 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4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1196752"/>
            <a:ext cx="1528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Reja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132856"/>
            <a:ext cx="8244408" cy="15388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   </a:t>
            </a:r>
            <a:r>
              <a:rPr lang="en-US" sz="4000" b="1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Gipoteza</a:t>
            </a:r>
            <a:r>
              <a:rPr lang="en-US" sz="40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en-US" sz="4000" b="1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haqida</a:t>
            </a:r>
            <a:r>
              <a:rPr lang="en-US" sz="40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en-US" sz="4000" b="1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ma’lumot</a:t>
            </a:r>
            <a:r>
              <a:rPr lang="en-US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.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4293096"/>
            <a:ext cx="84604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Gipoteza</a:t>
            </a:r>
            <a:r>
              <a:rPr lang="en-US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en-US" sz="5400" b="1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turlari</a:t>
            </a:r>
            <a:r>
              <a:rPr lang="en-US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 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2740" y="2060848"/>
            <a:ext cx="7296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1.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4365104"/>
            <a:ext cx="732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2.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54"/>
    </mc:Choice>
    <mc:Fallback xmlns="">
      <p:transition spd="slow" advTm="124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74345"/>
            <a:ext cx="8424936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Украина</a:t>
            </a:r>
          </a:p>
          <a:p>
            <a:pPr algn="ctr"/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олимлари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эса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1980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йилларнинг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иккинчи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ярмида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кушлар</a:t>
            </a:r>
            <a:endParaRPr lang="ru-RU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уз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харакати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маршрутларини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Ернинг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гравитация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майдонига</a:t>
            </a:r>
            <a:endParaRPr lang="ru-RU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асосланиб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, шу маршрут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давомида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огирлик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кучининг</a:t>
            </a:r>
            <a:endParaRPr lang="ru-RU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узгаришини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≪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хисоблаб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≫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белгилашади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деган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фикрни</a:t>
            </a:r>
            <a:endParaRPr lang="ru-RU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билдирганлар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.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Лекин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хозиргача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уларнинг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бирортаси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узил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-</a:t>
            </a:r>
          </a:p>
          <a:p>
            <a:pPr algn="ctr"/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кесил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тасдикланмаган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хам, рад </a:t>
            </a:r>
            <a:r>
              <a:rPr lang="ru-RU" sz="3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этилмаган</a:t>
            </a:r>
            <a:r>
              <a:rPr lang="ru-RU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хам</a:t>
            </a:r>
            <a:r>
              <a:rPr lang="ru-RU" sz="3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.</a:t>
            </a:r>
            <a:endParaRPr lang="ru-RU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6859"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548680"/>
            <a:ext cx="849694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Илгари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сурилаётган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гипотезалар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турли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хил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даражада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умумлашган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булиши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мумкин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.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Ана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шунга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мувофик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холда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умумий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ва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жузъий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гипотезаларни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ажратиш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6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мумкин</a:t>
            </a:r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.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2494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/>
          <p:cNvSpPr/>
          <p:nvPr/>
        </p:nvSpPr>
        <p:spPr>
          <a:xfrm>
            <a:off x="395536" y="548680"/>
            <a:ext cx="2880320" cy="1368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70C0"/>
                </a:solidFill>
              </a:rPr>
              <a:t>Umumiy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gipoteza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1916832"/>
            <a:ext cx="64624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Умумий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гипотеза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деб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табиат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жамият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билиш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х д ц и с а л а р и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-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нинг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конуниятлари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хакдда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билдирилган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асосли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тахминга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айтилади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. Буша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мисол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килиб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нефть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келиб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чикишининг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органиква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ноорганик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табиати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хакдцаги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гипотезаларни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Ерда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хдётнингпайдо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булиши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онгнинг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келиб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чикиши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ижтимоий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професс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хакдцаги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фаразларни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курсатиш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мумкин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Умумий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гипотезалар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борликнинг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мухим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конуниятларини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очишга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имкон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бергани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учун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илмий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назария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≪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куриш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материаллари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≫,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деб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хисобланади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Исботлангач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бундай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гипотезалар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назарияларга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айланадилар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ва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илмий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тадкдкотларнинг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стратегак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йуналишларини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белгилаб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берадилар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20"/>
    </mc:Choice>
    <mc:Fallback xmlns="">
      <p:transition spd="slow" advTm="1562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/>
          <p:cNvSpPr/>
          <p:nvPr/>
        </p:nvSpPr>
        <p:spPr>
          <a:xfrm>
            <a:off x="395536" y="404664"/>
            <a:ext cx="2232248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Xususiy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39752" y="998996"/>
            <a:ext cx="69482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Жузъий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хусусий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) гипотеза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айрим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фактлар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конкрет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предмет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ва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ходисаларнинг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келиб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чикиши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хусусиятлари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хдкидаги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билдирилган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асосли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тахминий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фикрдан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иборат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Конкрет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жиноятнинг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мотиви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хдкддаги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суд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версияси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ар-</a:t>
            </a:r>
          </a:p>
          <a:p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хеологик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казишларда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топилган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предметларнинг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табиати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</a:t>
            </a:r>
          </a:p>
          <a:p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кайси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даврларга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оид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эканлиги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хакидаги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тахминлар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жузъий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гипотезага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мисол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булади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763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3059832" y="188640"/>
            <a:ext cx="2952328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Ishchi</a:t>
            </a:r>
            <a:r>
              <a:rPr lang="en-US" dirty="0" smtClean="0"/>
              <a:t> </a:t>
            </a:r>
            <a:r>
              <a:rPr lang="en-US" dirty="0" err="1" smtClean="0"/>
              <a:t>gipoteza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988840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Ишчи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гипотеза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тадкдкотнинг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дастлабки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боскичида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илгарисуриладиган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тахмин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булиб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, уз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олдига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урганилаётган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ходисанинг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сабабини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аниклашни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максад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килиб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куймайди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;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у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факат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кузатиш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ва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эксперимент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натижаларини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тасвирлашга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,</a:t>
            </a:r>
          </a:p>
          <a:p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тартибга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солишга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ёрдам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беради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Шундай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килиб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, гипотеза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фикрларимизнинг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курилиши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билимларимизнинг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мавжуд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булиш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ва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ривожланиш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шаклидир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982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107" y="1340768"/>
            <a:ext cx="752379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E’TIBORINGIZ   UCHUN  </a:t>
            </a:r>
          </a:p>
          <a:p>
            <a:pPr algn="ctr"/>
            <a:r>
              <a:rPr lang="en-US" sz="7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RAHMAT.</a:t>
            </a:r>
            <a:endParaRPr lang="ru-RU" sz="7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254" y="5661248"/>
            <a:ext cx="9045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YUSUBJONOV   ABDURASUL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slow" advTm="10202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700" y="404665"/>
            <a:ext cx="7632732" cy="5843742"/>
          </a:xfrm>
        </p:spPr>
        <p:txBody>
          <a:bodyPr/>
          <a:lstStyle/>
          <a:p>
            <a:r>
              <a:rPr lang="ru-RU" sz="4400" b="1" dirty="0"/>
              <a:t>Гипотеза - </a:t>
            </a:r>
            <a:r>
              <a:rPr lang="ru-RU" sz="4400" b="1" dirty="0" err="1"/>
              <a:t>урганилаётган</a:t>
            </a:r>
            <a:r>
              <a:rPr lang="ru-RU" sz="4400" b="1" dirty="0"/>
              <a:t> </a:t>
            </a:r>
            <a:r>
              <a:rPr lang="ru-RU" sz="4400" b="1" dirty="0" err="1"/>
              <a:t>ходисанинг</a:t>
            </a:r>
            <a:r>
              <a:rPr lang="ru-RU" sz="4400" b="1" dirty="0"/>
              <a:t> </a:t>
            </a:r>
            <a:r>
              <a:rPr lang="ru-RU" sz="4400" b="1" dirty="0" err="1"/>
              <a:t>сабаблари</a:t>
            </a:r>
            <a:r>
              <a:rPr lang="ru-RU" sz="4400" b="1" dirty="0"/>
              <a:t> </a:t>
            </a:r>
            <a:r>
              <a:rPr lang="ru-RU" sz="4400" b="1" dirty="0" err="1"/>
              <a:t>ва</a:t>
            </a:r>
            <a:endParaRPr lang="ru-RU" sz="4400" b="1" dirty="0"/>
          </a:p>
          <a:p>
            <a:r>
              <a:rPr lang="ru-RU" sz="4400" b="1" dirty="0" err="1"/>
              <a:t>хусусиягларини</a:t>
            </a:r>
            <a:r>
              <a:rPr lang="ru-RU" sz="4400" b="1" dirty="0"/>
              <a:t> </a:t>
            </a:r>
            <a:r>
              <a:rPr lang="ru-RU" sz="4400" b="1" dirty="0" err="1"/>
              <a:t>тушунтирадиган</a:t>
            </a:r>
            <a:r>
              <a:rPr lang="ru-RU" sz="4400" b="1" dirty="0"/>
              <a:t> </a:t>
            </a:r>
            <a:r>
              <a:rPr lang="ru-RU" sz="4400" b="1" dirty="0" err="1"/>
              <a:t>асосли</a:t>
            </a:r>
            <a:r>
              <a:rPr lang="ru-RU" sz="4400" b="1" dirty="0"/>
              <a:t> </a:t>
            </a:r>
            <a:r>
              <a:rPr lang="ru-RU" sz="4400" b="1" dirty="0" err="1"/>
              <a:t>тахмин</a:t>
            </a:r>
            <a:r>
              <a:rPr lang="ru-RU" sz="4400" b="1" dirty="0"/>
              <a:t> </a:t>
            </a:r>
            <a:r>
              <a:rPr lang="ru-RU" sz="4400" b="1" dirty="0" err="1"/>
              <a:t>тарзидаги</a:t>
            </a:r>
            <a:endParaRPr lang="ru-RU" sz="4400" b="1" dirty="0"/>
          </a:p>
          <a:p>
            <a:r>
              <a:rPr lang="ru-RU" sz="4400" b="1" dirty="0" err="1"/>
              <a:t>билим</a:t>
            </a:r>
            <a:r>
              <a:rPr lang="ru-RU" sz="4400" b="1" dirty="0"/>
              <a:t> </a:t>
            </a:r>
            <a:r>
              <a:rPr lang="ru-RU" sz="4400" b="1" dirty="0" err="1"/>
              <a:t>шаклидир</a:t>
            </a:r>
            <a:r>
              <a:rPr lang="ru-RU" dirty="0"/>
              <a:t>.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15"/>
    </mc:Choice>
    <mc:Fallback xmlns="">
      <p:transition spd="slow" advTm="901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Гипотезами,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аввал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амбор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билимларнинг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мавжуд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булиш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шак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-</a:t>
            </a:r>
          </a:p>
          <a:p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ли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сифатида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олиб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караш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зарур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. Чин,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ишончли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билимлар</a:t>
            </a:r>
            <a:endParaRPr lang="ru-RU" sz="32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хосил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булгунга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кддар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куйилган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муаммолар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масалалар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хакидаги</a:t>
            </a:r>
            <a:endParaRPr lang="ru-RU" sz="32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фикр-мулохазалар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кузатиш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эксперимент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натижаларини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тах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-</a:t>
            </a:r>
          </a:p>
          <a:p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лил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килиш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ва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умумлаштиришга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асосланган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булиб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улар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турли</a:t>
            </a:r>
            <a:endParaRPr lang="ru-RU" sz="32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хил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тахминлар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фаразлар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шаклида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курилади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ва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мавжуд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булади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56"/>
    </mc:Choice>
    <mc:Fallback xmlns="">
      <p:transition spd="slow" advTm="1565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548680"/>
            <a:ext cx="8964488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Масалан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Левкипп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ва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Демокритнинг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жисмларнинг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атом-</a:t>
            </a:r>
          </a:p>
          <a:p>
            <a:pPr algn="ctr"/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лардан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ташкил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топганлиги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хакида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билдирган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фикрлари</a:t>
            </a:r>
            <a:endParaRPr lang="ru-RU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28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дастлаб</a:t>
            </a:r>
            <a:r>
              <a:rPr lang="ru-RU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гипотетик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шаклда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булиб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энг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оддий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кундалик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таж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-</a:t>
            </a:r>
          </a:p>
          <a:p>
            <a:pPr algn="ctr"/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рибада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минглаб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марта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кузатиладиган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ходисалар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: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каттик</a:t>
            </a:r>
            <a:endParaRPr lang="ru-RU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жисмнинг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суюкликка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айланиши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хиднинг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гаркалиши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ва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шу</a:t>
            </a:r>
          </a:p>
          <a:p>
            <a:pPr algn="ctr"/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кабиларни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тахлил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кдлишга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асосланган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уларнинг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сабабини</a:t>
            </a:r>
            <a:endParaRPr lang="ru-RU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тушунтиришга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каратилган</a:t>
            </a: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.</a:t>
            </a:r>
            <a:endParaRPr lang="ru-RU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1029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260648"/>
            <a:ext cx="8568952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Гипотезаларни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илгари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суришнинг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асосий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мантикий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во-</a:t>
            </a:r>
          </a:p>
          <a:p>
            <a:pPr algn="ctr"/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ситаси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эхтимолий</a:t>
            </a:r>
            <a:r>
              <a:rPr lang="ru-RU" sz="32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хулоса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чикариш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: аналогия,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туликсиз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индукция,</a:t>
            </a:r>
          </a:p>
          <a:p>
            <a:pPr algn="ctr"/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турли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куринишдаги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эхтимолий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силлогизмлар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энг</a:t>
            </a:r>
            <a:endParaRPr lang="ru-RU" sz="32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камида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битта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коидаси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бузилган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асосларидан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бири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эхтимолий</a:t>
            </a:r>
            <a:endParaRPr lang="ru-RU" sz="32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х,укм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булган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силлогизмлар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шартли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айирувчи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катьий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,</a:t>
            </a:r>
          </a:p>
          <a:p>
            <a:pPr algn="ctr"/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шартли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айирувчи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силлогизмлар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шаклларида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32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х,исобланади</a:t>
            </a:r>
            <a:r>
              <a:rPr lang="ru-RU" sz="32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 advTm="1188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332656"/>
            <a:ext cx="7776864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Гипотеза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куришнинг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мураккаб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мантикий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жараён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экан-лигини</a:t>
            </a:r>
            <a:r>
              <a:rPr lang="ru-RU" sz="2800" b="1" i="1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куйидаги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мисол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тасдиклайди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.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Иссиклик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двигателла-ри</a:t>
            </a:r>
            <a:r>
              <a:rPr lang="ru-RU" sz="2800" b="1" i="1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назарияси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асосчиларидан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бири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француз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инженери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СадиКарно</a:t>
            </a:r>
            <a:r>
              <a:rPr lang="ru-RU" sz="2800" b="1" i="1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биринчи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булиб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факат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иссикликнинг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каттикрок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кизи-ган</a:t>
            </a:r>
            <a:r>
              <a:rPr lang="ru-RU" sz="2800" b="1" i="1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жисмдан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совукрок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жисмга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утишидагина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фойдапи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иш</a:t>
            </a:r>
            <a:endParaRPr lang="ru-RU" sz="2800" b="1" i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вужудга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келиши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ва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аксинча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иссикликни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совукжисмдан</a:t>
            </a:r>
            <a:endParaRPr lang="ru-RU" sz="2800" b="1" i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киздирилган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жисмга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бериш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учун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иш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сарфланиши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зарур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деган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фикрни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илгари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2800" b="1" i="1" cap="none" spc="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сурган</a:t>
            </a:r>
            <a:r>
              <a:rPr lang="ru-RU" sz="2800" b="1" i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.</a:t>
            </a:r>
            <a:endParaRPr lang="ru-RU" sz="2800" b="1" i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11717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Rectangle 9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451600"/>
          </a:xfrm>
          <a:noFill/>
          <a:ln/>
        </p:spPr>
        <p:txBody>
          <a:bodyPr/>
          <a:lstStyle/>
          <a:p>
            <a:pPr>
              <a:buNone/>
            </a:pPr>
            <a:endParaRPr lang="en-US" sz="10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1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>
              <a:buFontTx/>
              <a:buNone/>
            </a:pPr>
            <a:r>
              <a:rPr lang="en-US" sz="1000" b="1" dirty="0" smtClean="0">
                <a:solidFill>
                  <a:schemeClr val="bg1"/>
                </a:solidFill>
              </a:rPr>
              <a:t>  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3" y="16024"/>
            <a:ext cx="8352928" cy="48936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ru-RU" sz="24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Гипотезанинг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чинлигини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асослашнинг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бошка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усуллари</a:t>
            </a:r>
            <a:endParaRPr lang="ru-RU" sz="24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хам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мавжуд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en-US" sz="2400" b="1" cap="none" spc="0" dirty="0" smtClean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гипотезани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дедуктив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йул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билан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чинлиги</a:t>
            </a:r>
            <a:endParaRPr lang="ru-RU" sz="24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аввал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исботланган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билимлардан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мантикан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келтириб</a:t>
            </a:r>
            <a:endParaRPr lang="ru-RU" sz="24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чикариш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;</a:t>
            </a:r>
            <a:endParaRPr lang="en-US" sz="2400" b="1" cap="none" spc="0" dirty="0" smtClean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2)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асоси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ишончли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билим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булмаса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уни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тасдиклаш</a:t>
            </a:r>
            <a:endParaRPr lang="ru-RU" sz="24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бу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купрок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асослари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эхтимолий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хукм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булган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силлогизмлар</a:t>
            </a:r>
            <a:endParaRPr lang="ru-RU" sz="24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воситасида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курилган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гипотезаларга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тегишли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);</a:t>
            </a:r>
            <a:endParaRPr lang="en-US" sz="2400" b="1" cap="none" spc="0" dirty="0" smtClean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3)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гипотезанинг</a:t>
            </a:r>
            <a:endParaRPr lang="ru-RU" sz="24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асосларини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ишончли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билим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олиш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учун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етарли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булган</a:t>
            </a:r>
            <a:endParaRPr lang="ru-RU" sz="24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мивдорга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етказиш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бу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гипотеза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туликсиз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индукция</a:t>
            </a:r>
          </a:p>
          <a:p>
            <a:pPr algn="ctr"/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воситасида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курилган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холларга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cap="none" spc="0" dirty="0" err="1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тегишли</a:t>
            </a:r>
            <a:r>
              <a:rPr lang="ru-RU" sz="2400" b="1" cap="none" spc="0" dirty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</a:rPr>
              <a:t>).</a:t>
            </a:r>
            <a:endParaRPr lang="ru-RU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 advTm="1429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901"/>
            <a:ext cx="8568952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Гипотеза 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рад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килиниши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хам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мумкин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. </a:t>
            </a:r>
            <a:r>
              <a:rPr lang="ru-RU" sz="32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Угипотезадан</a:t>
            </a:r>
            <a:endParaRPr lang="ru-RU" sz="32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келиб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чикадиган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натижаларнифалсификациякилиш</a:t>
            </a:r>
            <a:r>
              <a:rPr lang="ru-RU" sz="32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йули</a:t>
            </a:r>
            <a:endParaRPr lang="ru-RU" sz="32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билан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аникданади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.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Мазкур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мантикийжараёншартли-катьий</a:t>
            </a:r>
            <a:endParaRPr lang="ru-RU" sz="32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силлогизмнинг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инкор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модуси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тарзида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кечади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яъни</a:t>
            </a:r>
            <a:endParaRPr lang="ru-RU" sz="32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натижанинг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хатолигини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аниклашдан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асоснингхатолигиникурсатишга</a:t>
            </a:r>
            <a:r>
              <a:rPr lang="ru-RU" sz="32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утилади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.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Унинг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символик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ифодаси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куйидагича</a:t>
            </a:r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algn="ctr"/>
            <a:r>
              <a:rPr lang="ru-RU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</a:rPr>
              <a:t>((Н—≫Р)л &gt; ) -^1Н</a:t>
            </a:r>
            <a:endParaRPr lang="ru-RU" sz="32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100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7" y="58846"/>
            <a:ext cx="8496944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Шуни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алохида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таъкидлаш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зарурки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урганилаётган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ходи-</a:t>
            </a:r>
            <a:r>
              <a:rPr lang="ru-RU" sz="3200" b="1" cap="none" spc="0" dirty="0" err="1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са</a:t>
            </a:r>
            <a:r>
              <a:rPr lang="ru-RU" sz="32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хакида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бир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вактнинг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узида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бир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канча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гипотезаларилгари</a:t>
            </a:r>
            <a:r>
              <a:rPr lang="ru-RU" sz="32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сурилиши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мумкин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Масалан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1" cap="none" spc="0" dirty="0" err="1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хозирги</a:t>
            </a:r>
            <a:r>
              <a:rPr lang="ru-RU" sz="32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пайтгачакушлар</a:t>
            </a:r>
            <a:r>
              <a:rPr lang="ru-RU" sz="32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учаётганда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тугри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йулни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кандай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топа </a:t>
            </a:r>
            <a:r>
              <a:rPr lang="ru-RU" sz="3200" b="1" cap="none" spc="0" dirty="0" err="1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олишинимавжуд</a:t>
            </a:r>
            <a:r>
              <a:rPr lang="ru-RU" sz="32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гипОтезалардан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хеч</a:t>
            </a:r>
            <a:r>
              <a:rPr lang="ru-RU" sz="32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бири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тулик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тушунтира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бераолмаган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Уларда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турли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хил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фикрлар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билдирилган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sz="3200" b="1" cap="none" spc="0" dirty="0" err="1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кушларнибаъзилар</a:t>
            </a:r>
            <a:r>
              <a:rPr lang="ru-RU" sz="32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магнит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майдонига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бошкалар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Куёшга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1" cap="none" spc="0" dirty="0" err="1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юлдузларгакараб</a:t>
            </a:r>
            <a:r>
              <a:rPr lang="ru-RU" sz="3200" b="1" cap="none" spc="0" dirty="0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мулжал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олишади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200" b="1" cap="none" spc="0" dirty="0" err="1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деб</a:t>
            </a:r>
            <a:r>
              <a:rPr lang="ru-RU" sz="3200" b="1" cap="none" spc="0" dirty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cap="none" spc="0" dirty="0" err="1" smtClean="0">
                <a:ln/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</a:rPr>
              <a:t>хисоблашган</a:t>
            </a:r>
            <a:endParaRPr lang="ru-RU" sz="3200" b="1" cap="none" spc="0" dirty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565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|2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4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9|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.3|1|2.8|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4|2.7|1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1.1|1.3|1|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2|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1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445</TotalTime>
  <Words>650</Words>
  <Application>Microsoft Office PowerPoint</Application>
  <PresentationFormat>Экран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Rasul</cp:lastModifiedBy>
  <cp:revision>71</cp:revision>
  <dcterms:created xsi:type="dcterms:W3CDTF">2015-12-29T14:09:54Z</dcterms:created>
  <dcterms:modified xsi:type="dcterms:W3CDTF">2018-12-06T16:19:26Z</dcterms:modified>
</cp:coreProperties>
</file>