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Default Extension="png" ContentType="image/p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5" r:id="rId18"/>
    <p:sldId id="276" r:id="rId19"/>
    <p:sldId id="277" r:id="rId20"/>
    <p:sldId id="278" r:id="rId21"/>
    <p:sldId id="279" r:id="rId22"/>
    <p:sldId id="280" r:id="rId2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8D3BE4C-3BF7-40BC-BDA9-AA85F3576E46}" type="doc">
      <dgm:prSet loTypeId="urn:microsoft.com/office/officeart/2005/8/layout/hierarchy1" loCatId="hierarchy" qsTypeId="urn:microsoft.com/office/officeart/2005/8/quickstyle/simple1" qsCatId="simple" csTypeId="urn:microsoft.com/office/officeart/2005/8/colors/colorful4" csCatId="colorful" phldr="1"/>
      <dgm:spPr/>
      <dgm:t>
        <a:bodyPr/>
        <a:lstStyle/>
        <a:p>
          <a:endParaRPr lang="ru-RU"/>
        </a:p>
      </dgm:t>
    </dgm:pt>
    <dgm:pt modelId="{37762601-E91D-48EC-AFEB-3084EA7D7CD2}">
      <dgm:prSet phldrT="[Текст]"/>
      <dgm:spPr/>
      <dgm:t>
        <a:bodyPr/>
        <a:lstStyle/>
        <a:p>
          <a:r>
            <a:rPr lang="en-US" dirty="0" err="1" smtClean="0"/>
            <a:t>Analitik</a:t>
          </a:r>
          <a:r>
            <a:rPr lang="en-US" dirty="0" smtClean="0"/>
            <a:t> </a:t>
          </a:r>
          <a:r>
            <a:rPr lang="en-US" dirty="0" err="1" smtClean="0"/>
            <a:t>kimyo</a:t>
          </a:r>
          <a:r>
            <a:rPr lang="en-US" dirty="0" smtClean="0"/>
            <a:t> </a:t>
          </a:r>
          <a:r>
            <a:rPr lang="en-US" dirty="0" err="1" smtClean="0"/>
            <a:t>analiz</a:t>
          </a:r>
          <a:r>
            <a:rPr lang="en-US" dirty="0" smtClean="0"/>
            <a:t> </a:t>
          </a:r>
          <a:r>
            <a:rPr lang="en-US" dirty="0" err="1" smtClean="0"/>
            <a:t>usullari</a:t>
          </a:r>
          <a:endParaRPr lang="ru-RU" dirty="0"/>
        </a:p>
      </dgm:t>
    </dgm:pt>
    <dgm:pt modelId="{D0A12BCF-7B7D-4AD6-952F-E36FCC6D000B}" type="parTrans" cxnId="{BA3423CC-F79D-49A0-89E8-E751B579BD80}">
      <dgm:prSet/>
      <dgm:spPr/>
      <dgm:t>
        <a:bodyPr/>
        <a:lstStyle/>
        <a:p>
          <a:endParaRPr lang="ru-RU"/>
        </a:p>
      </dgm:t>
    </dgm:pt>
    <dgm:pt modelId="{AE89785C-B3DF-4BC4-AA19-FC8FE4B14B06}" type="sibTrans" cxnId="{BA3423CC-F79D-49A0-89E8-E751B579BD80}">
      <dgm:prSet/>
      <dgm:spPr/>
      <dgm:t>
        <a:bodyPr/>
        <a:lstStyle/>
        <a:p>
          <a:endParaRPr lang="ru-RU"/>
        </a:p>
      </dgm:t>
    </dgm:pt>
    <dgm:pt modelId="{3564E88F-890C-4E26-928A-B5EEDD6695AC}">
      <dgm:prSet phldrT="[Текст]"/>
      <dgm:spPr/>
      <dgm:t>
        <a:bodyPr/>
        <a:lstStyle/>
        <a:p>
          <a:r>
            <a:rPr lang="en-US" dirty="0" err="1" smtClean="0"/>
            <a:t>Miqdor</a:t>
          </a:r>
          <a:r>
            <a:rPr lang="en-US" dirty="0" smtClean="0"/>
            <a:t> </a:t>
          </a:r>
          <a:r>
            <a:rPr lang="en-US" dirty="0" err="1" smtClean="0"/>
            <a:t>analizi</a:t>
          </a:r>
          <a:endParaRPr lang="ru-RU" dirty="0"/>
        </a:p>
      </dgm:t>
    </dgm:pt>
    <dgm:pt modelId="{5CF7EC83-BAE3-444F-A6A5-4C12B20577A5}" type="parTrans" cxnId="{8358A798-88E4-41CC-82D5-F3A39694E875}">
      <dgm:prSet/>
      <dgm:spPr/>
      <dgm:t>
        <a:bodyPr/>
        <a:lstStyle/>
        <a:p>
          <a:endParaRPr lang="ru-RU"/>
        </a:p>
      </dgm:t>
    </dgm:pt>
    <dgm:pt modelId="{EB48ED90-C4F3-4C61-A963-61A6C1631636}" type="sibTrans" cxnId="{8358A798-88E4-41CC-82D5-F3A39694E875}">
      <dgm:prSet/>
      <dgm:spPr/>
      <dgm:t>
        <a:bodyPr/>
        <a:lstStyle/>
        <a:p>
          <a:endParaRPr lang="ru-RU"/>
        </a:p>
      </dgm:t>
    </dgm:pt>
    <dgm:pt modelId="{F8691B1B-917E-41F4-A137-0A6D3B933CB3}">
      <dgm:prSet phldrT="[Текст]"/>
      <dgm:spPr/>
      <dgm:t>
        <a:bodyPr/>
        <a:lstStyle/>
        <a:p>
          <a:r>
            <a:rPr lang="es-ES" u="sng" dirty="0" smtClean="0">
              <a:solidFill>
                <a:srgbClr val="FF0000"/>
              </a:solidFill>
            </a:rPr>
            <a:t>Hajmiy (</a:t>
          </a:r>
          <a:r>
            <a:rPr lang="es-ES" i="1" u="sng" dirty="0" smtClean="0">
              <a:solidFill>
                <a:srgbClr val="FF0000"/>
              </a:solidFill>
            </a:rPr>
            <a:t>titrimetrik </a:t>
          </a:r>
          <a:r>
            <a:rPr lang="es-ES" u="sng" dirty="0" smtClean="0">
              <a:solidFill>
                <a:srgbClr val="FF0000"/>
              </a:solidFill>
            </a:rPr>
            <a:t>) analiz</a:t>
          </a:r>
          <a:r>
            <a:rPr lang="es-ES" dirty="0" smtClean="0"/>
            <a:t>.</a:t>
          </a:r>
          <a:endParaRPr lang="ru-RU" dirty="0"/>
        </a:p>
      </dgm:t>
    </dgm:pt>
    <dgm:pt modelId="{81CA8CDC-C183-4DA0-A58E-20293E492D74}" type="parTrans" cxnId="{72A8D3FB-F4FC-40CD-B92C-EA880149B1A3}">
      <dgm:prSet/>
      <dgm:spPr/>
      <dgm:t>
        <a:bodyPr/>
        <a:lstStyle/>
        <a:p>
          <a:endParaRPr lang="ru-RU"/>
        </a:p>
      </dgm:t>
    </dgm:pt>
    <dgm:pt modelId="{40098C21-029C-43E2-BE4E-85BA294E9842}" type="sibTrans" cxnId="{72A8D3FB-F4FC-40CD-B92C-EA880149B1A3}">
      <dgm:prSet/>
      <dgm:spPr/>
      <dgm:t>
        <a:bodyPr/>
        <a:lstStyle/>
        <a:p>
          <a:endParaRPr lang="ru-RU"/>
        </a:p>
      </dgm:t>
    </dgm:pt>
    <dgm:pt modelId="{DA295FC4-C454-4394-8B7E-5FC0AABDA64C}">
      <dgm:prSet phldrT="[Текст]"/>
      <dgm:spPr/>
      <dgm:t>
        <a:bodyPr/>
        <a:lstStyle/>
        <a:p>
          <a:r>
            <a:rPr lang="es-ES" dirty="0" smtClean="0"/>
            <a:t>Tortma (</a:t>
          </a:r>
          <a:r>
            <a:rPr lang="es-ES" i="1" dirty="0" smtClean="0"/>
            <a:t>gravimetrik</a:t>
          </a:r>
          <a:r>
            <a:rPr lang="es-ES" dirty="0" smtClean="0"/>
            <a:t>) analiz.</a:t>
          </a:r>
          <a:endParaRPr lang="ru-RU" dirty="0" smtClean="0"/>
        </a:p>
      </dgm:t>
    </dgm:pt>
    <dgm:pt modelId="{90A89EA5-1EBC-491C-8E60-4A216E6B6B33}" type="sibTrans" cxnId="{18E4114B-6F19-4023-AA2A-0AA10D6CC05F}">
      <dgm:prSet/>
      <dgm:spPr/>
      <dgm:t>
        <a:bodyPr/>
        <a:lstStyle/>
        <a:p>
          <a:endParaRPr lang="ru-RU"/>
        </a:p>
      </dgm:t>
    </dgm:pt>
    <dgm:pt modelId="{316D7FC3-3EAE-4EE6-835E-CA46873356B4}" type="parTrans" cxnId="{18E4114B-6F19-4023-AA2A-0AA10D6CC05F}">
      <dgm:prSet/>
      <dgm:spPr/>
      <dgm:t>
        <a:bodyPr/>
        <a:lstStyle/>
        <a:p>
          <a:endParaRPr lang="ru-RU"/>
        </a:p>
      </dgm:t>
    </dgm:pt>
    <dgm:pt modelId="{DCC43D0A-2286-467B-A4C0-C579B15BC6AC}">
      <dgm:prSet phldrT="[Текст]"/>
      <dgm:spPr/>
      <dgm:t>
        <a:bodyPr/>
        <a:lstStyle/>
        <a:p>
          <a:r>
            <a:rPr lang="en-US" dirty="0" err="1" smtClean="0"/>
            <a:t>Sifat</a:t>
          </a:r>
          <a:r>
            <a:rPr lang="en-US" dirty="0" smtClean="0"/>
            <a:t> </a:t>
          </a:r>
          <a:r>
            <a:rPr lang="en-US" dirty="0" err="1" smtClean="0"/>
            <a:t>analizi</a:t>
          </a:r>
          <a:endParaRPr lang="ru-RU" dirty="0"/>
        </a:p>
      </dgm:t>
    </dgm:pt>
    <dgm:pt modelId="{98289DC9-2568-4A77-A6B2-DE9B44A4300F}" type="sibTrans" cxnId="{A37ABB8C-8C6B-4B2E-B8E0-76C8208AD1F5}">
      <dgm:prSet/>
      <dgm:spPr/>
      <dgm:t>
        <a:bodyPr/>
        <a:lstStyle/>
        <a:p>
          <a:endParaRPr lang="ru-RU"/>
        </a:p>
      </dgm:t>
    </dgm:pt>
    <dgm:pt modelId="{7F327C30-1BE9-4380-B5AB-D0BBCFDC98C5}" type="parTrans" cxnId="{A37ABB8C-8C6B-4B2E-B8E0-76C8208AD1F5}">
      <dgm:prSet/>
      <dgm:spPr/>
      <dgm:t>
        <a:bodyPr/>
        <a:lstStyle/>
        <a:p>
          <a:endParaRPr lang="ru-RU"/>
        </a:p>
      </dgm:t>
    </dgm:pt>
    <dgm:pt modelId="{3FC3D9DE-DCAB-4C20-9887-18F851C10A87}">
      <dgm:prSet phldrT="[Текст]"/>
      <dgm:spPr/>
      <dgm:t>
        <a:bodyPr/>
        <a:lstStyle/>
        <a:p>
          <a:r>
            <a:rPr lang="es-ES" dirty="0" smtClean="0"/>
            <a:t>Gaz analizi</a:t>
          </a:r>
          <a:endParaRPr lang="ru-RU" dirty="0"/>
        </a:p>
      </dgm:t>
    </dgm:pt>
    <dgm:pt modelId="{8A30FB82-2074-404E-A165-FE8010EB15D1}" type="parTrans" cxnId="{AB69132D-0A30-40A2-BBB1-15DABE2DDF8C}">
      <dgm:prSet/>
      <dgm:spPr/>
      <dgm:t>
        <a:bodyPr/>
        <a:lstStyle/>
        <a:p>
          <a:endParaRPr lang="ru-RU"/>
        </a:p>
      </dgm:t>
    </dgm:pt>
    <dgm:pt modelId="{9C474181-1A37-4881-9859-2D302E316B73}" type="sibTrans" cxnId="{AB69132D-0A30-40A2-BBB1-15DABE2DDF8C}">
      <dgm:prSet/>
      <dgm:spPr/>
      <dgm:t>
        <a:bodyPr/>
        <a:lstStyle/>
        <a:p>
          <a:endParaRPr lang="ru-RU"/>
        </a:p>
      </dgm:t>
    </dgm:pt>
    <dgm:pt modelId="{FE563186-C30B-4ADE-B729-8F9C645B215D}" type="pres">
      <dgm:prSet presAssocID="{C8D3BE4C-3BF7-40BC-BDA9-AA85F3576E46}" presName="hierChild1" presStyleCnt="0">
        <dgm:presLayoutVars>
          <dgm:chPref val="1"/>
          <dgm:dir/>
          <dgm:animOne val="branch"/>
          <dgm:animLvl val="lvl"/>
          <dgm:resizeHandles/>
        </dgm:presLayoutVars>
      </dgm:prSet>
      <dgm:spPr/>
      <dgm:t>
        <a:bodyPr/>
        <a:lstStyle/>
        <a:p>
          <a:endParaRPr lang="ru-RU"/>
        </a:p>
      </dgm:t>
    </dgm:pt>
    <dgm:pt modelId="{3E4DA9EF-9414-4438-A453-6C09AB734C8E}" type="pres">
      <dgm:prSet presAssocID="{37762601-E91D-48EC-AFEB-3084EA7D7CD2}" presName="hierRoot1" presStyleCnt="0"/>
      <dgm:spPr/>
    </dgm:pt>
    <dgm:pt modelId="{F8B15B15-3774-42DF-AD86-F95C8BBB533F}" type="pres">
      <dgm:prSet presAssocID="{37762601-E91D-48EC-AFEB-3084EA7D7CD2}" presName="composite" presStyleCnt="0"/>
      <dgm:spPr/>
    </dgm:pt>
    <dgm:pt modelId="{FA18B162-72BB-4E91-A5B6-6159388ADA9E}" type="pres">
      <dgm:prSet presAssocID="{37762601-E91D-48EC-AFEB-3084EA7D7CD2}" presName="background" presStyleLbl="node0" presStyleIdx="0" presStyleCnt="1"/>
      <dgm:spPr/>
    </dgm:pt>
    <dgm:pt modelId="{080475E0-7A45-4C49-A39B-64541E210B03}" type="pres">
      <dgm:prSet presAssocID="{37762601-E91D-48EC-AFEB-3084EA7D7CD2}" presName="text" presStyleLbl="fgAcc0" presStyleIdx="0" presStyleCnt="1" custLinFactNeighborX="-61650" custLinFactNeighborY="3723">
        <dgm:presLayoutVars>
          <dgm:chPref val="3"/>
        </dgm:presLayoutVars>
      </dgm:prSet>
      <dgm:spPr/>
      <dgm:t>
        <a:bodyPr/>
        <a:lstStyle/>
        <a:p>
          <a:endParaRPr lang="ru-RU"/>
        </a:p>
      </dgm:t>
    </dgm:pt>
    <dgm:pt modelId="{459F57D7-95A3-4D51-98DE-F179BB929671}" type="pres">
      <dgm:prSet presAssocID="{37762601-E91D-48EC-AFEB-3084EA7D7CD2}" presName="hierChild2" presStyleCnt="0"/>
      <dgm:spPr/>
    </dgm:pt>
    <dgm:pt modelId="{34BAABE5-E22F-4995-80DD-99EC445CFC0C}" type="pres">
      <dgm:prSet presAssocID="{5CF7EC83-BAE3-444F-A6A5-4C12B20577A5}" presName="Name10" presStyleLbl="parChTrans1D2" presStyleIdx="0" presStyleCnt="2"/>
      <dgm:spPr/>
      <dgm:t>
        <a:bodyPr/>
        <a:lstStyle/>
        <a:p>
          <a:endParaRPr lang="ru-RU"/>
        </a:p>
      </dgm:t>
    </dgm:pt>
    <dgm:pt modelId="{B9EB3200-B215-4D0C-BA52-0B93D929CFFB}" type="pres">
      <dgm:prSet presAssocID="{3564E88F-890C-4E26-928A-B5EEDD6695AC}" presName="hierRoot2" presStyleCnt="0"/>
      <dgm:spPr/>
    </dgm:pt>
    <dgm:pt modelId="{06935F01-CBCE-49C7-9CA4-FE6D317250A1}" type="pres">
      <dgm:prSet presAssocID="{3564E88F-890C-4E26-928A-B5EEDD6695AC}" presName="composite2" presStyleCnt="0"/>
      <dgm:spPr/>
    </dgm:pt>
    <dgm:pt modelId="{315601B7-A22B-4D26-8B0E-65DA3B0BBA32}" type="pres">
      <dgm:prSet presAssocID="{3564E88F-890C-4E26-928A-B5EEDD6695AC}" presName="background2" presStyleLbl="node2" presStyleIdx="0" presStyleCnt="2"/>
      <dgm:spPr/>
    </dgm:pt>
    <dgm:pt modelId="{E4D69AD1-B735-482D-BF90-F4B8E000E346}" type="pres">
      <dgm:prSet presAssocID="{3564E88F-890C-4E26-928A-B5EEDD6695AC}" presName="text2" presStyleLbl="fgAcc2" presStyleIdx="0" presStyleCnt="2" custLinFactNeighborX="87356" custLinFactNeighborY="-19389">
        <dgm:presLayoutVars>
          <dgm:chPref val="3"/>
        </dgm:presLayoutVars>
      </dgm:prSet>
      <dgm:spPr/>
      <dgm:t>
        <a:bodyPr/>
        <a:lstStyle/>
        <a:p>
          <a:endParaRPr lang="ru-RU"/>
        </a:p>
      </dgm:t>
    </dgm:pt>
    <dgm:pt modelId="{32E77882-70C3-45D4-AB86-F3C9E6857B5A}" type="pres">
      <dgm:prSet presAssocID="{3564E88F-890C-4E26-928A-B5EEDD6695AC}" presName="hierChild3" presStyleCnt="0"/>
      <dgm:spPr/>
    </dgm:pt>
    <dgm:pt modelId="{2A85B0C2-9BAB-4B2E-94B4-8C25371148AB}" type="pres">
      <dgm:prSet presAssocID="{316D7FC3-3EAE-4EE6-835E-CA46873356B4}" presName="Name17" presStyleLbl="parChTrans1D3" presStyleIdx="0" presStyleCnt="3"/>
      <dgm:spPr/>
      <dgm:t>
        <a:bodyPr/>
        <a:lstStyle/>
        <a:p>
          <a:endParaRPr lang="ru-RU"/>
        </a:p>
      </dgm:t>
    </dgm:pt>
    <dgm:pt modelId="{48D2B248-D383-4021-962F-08779ED66B9F}" type="pres">
      <dgm:prSet presAssocID="{DA295FC4-C454-4394-8B7E-5FC0AABDA64C}" presName="hierRoot3" presStyleCnt="0"/>
      <dgm:spPr/>
    </dgm:pt>
    <dgm:pt modelId="{B660B94A-51FA-403C-92B8-9B1DFE3FC452}" type="pres">
      <dgm:prSet presAssocID="{DA295FC4-C454-4394-8B7E-5FC0AABDA64C}" presName="composite3" presStyleCnt="0"/>
      <dgm:spPr/>
    </dgm:pt>
    <dgm:pt modelId="{5C222FE4-07B5-4D33-9BA6-2320B3194BD2}" type="pres">
      <dgm:prSet presAssocID="{DA295FC4-C454-4394-8B7E-5FC0AABDA64C}" presName="background3" presStyleLbl="node3" presStyleIdx="0" presStyleCnt="3"/>
      <dgm:spPr/>
    </dgm:pt>
    <dgm:pt modelId="{BA0BFD06-C6C7-4841-A585-03958857342B}" type="pres">
      <dgm:prSet presAssocID="{DA295FC4-C454-4394-8B7E-5FC0AABDA64C}" presName="text3" presStyleLbl="fgAcc3" presStyleIdx="0" presStyleCnt="3" custLinFactNeighborX="2681" custLinFactNeighborY="-2278">
        <dgm:presLayoutVars>
          <dgm:chPref val="3"/>
        </dgm:presLayoutVars>
      </dgm:prSet>
      <dgm:spPr/>
      <dgm:t>
        <a:bodyPr/>
        <a:lstStyle/>
        <a:p>
          <a:endParaRPr lang="ru-RU"/>
        </a:p>
      </dgm:t>
    </dgm:pt>
    <dgm:pt modelId="{B35AD69E-3715-4297-AC6A-43E81E74659E}" type="pres">
      <dgm:prSet presAssocID="{DA295FC4-C454-4394-8B7E-5FC0AABDA64C}" presName="hierChild4" presStyleCnt="0"/>
      <dgm:spPr/>
    </dgm:pt>
    <dgm:pt modelId="{21B52EE1-9998-4B3B-B81C-C7D1910D82C1}" type="pres">
      <dgm:prSet presAssocID="{81CA8CDC-C183-4DA0-A58E-20293E492D74}" presName="Name17" presStyleLbl="parChTrans1D3" presStyleIdx="1" presStyleCnt="3"/>
      <dgm:spPr/>
      <dgm:t>
        <a:bodyPr/>
        <a:lstStyle/>
        <a:p>
          <a:endParaRPr lang="ru-RU"/>
        </a:p>
      </dgm:t>
    </dgm:pt>
    <dgm:pt modelId="{E104E05C-7D7A-4D2A-B55E-49767A677DD1}" type="pres">
      <dgm:prSet presAssocID="{F8691B1B-917E-41F4-A137-0A6D3B933CB3}" presName="hierRoot3" presStyleCnt="0"/>
      <dgm:spPr/>
    </dgm:pt>
    <dgm:pt modelId="{1B339304-704A-48D0-AAD4-5D8EC6C81228}" type="pres">
      <dgm:prSet presAssocID="{F8691B1B-917E-41F4-A137-0A6D3B933CB3}" presName="composite3" presStyleCnt="0"/>
      <dgm:spPr/>
    </dgm:pt>
    <dgm:pt modelId="{F77049FD-8A67-4E5F-A86D-47EA899CBD35}" type="pres">
      <dgm:prSet presAssocID="{F8691B1B-917E-41F4-A137-0A6D3B933CB3}" presName="background3" presStyleLbl="node3" presStyleIdx="1" presStyleCnt="3"/>
      <dgm:spPr/>
    </dgm:pt>
    <dgm:pt modelId="{F922EFAF-BF48-4891-8B65-F5B5A50F7E39}" type="pres">
      <dgm:prSet presAssocID="{F8691B1B-917E-41F4-A137-0A6D3B933CB3}" presName="text3" presStyleLbl="fgAcc3" presStyleIdx="1" presStyleCnt="3" custLinFactNeighborX="29885" custLinFactNeighborY="-2278">
        <dgm:presLayoutVars>
          <dgm:chPref val="3"/>
        </dgm:presLayoutVars>
      </dgm:prSet>
      <dgm:spPr/>
      <dgm:t>
        <a:bodyPr/>
        <a:lstStyle/>
        <a:p>
          <a:endParaRPr lang="ru-RU"/>
        </a:p>
      </dgm:t>
    </dgm:pt>
    <dgm:pt modelId="{2B205C54-B65C-445F-B815-57003D1E891A}" type="pres">
      <dgm:prSet presAssocID="{F8691B1B-917E-41F4-A137-0A6D3B933CB3}" presName="hierChild4" presStyleCnt="0"/>
      <dgm:spPr/>
    </dgm:pt>
    <dgm:pt modelId="{A5B46332-D3A5-4088-9114-C193CDBB8E82}" type="pres">
      <dgm:prSet presAssocID="{8A30FB82-2074-404E-A165-FE8010EB15D1}" presName="Name17" presStyleLbl="parChTrans1D3" presStyleIdx="2" presStyleCnt="3"/>
      <dgm:spPr/>
      <dgm:t>
        <a:bodyPr/>
        <a:lstStyle/>
        <a:p>
          <a:endParaRPr lang="ru-RU"/>
        </a:p>
      </dgm:t>
    </dgm:pt>
    <dgm:pt modelId="{670D6F7B-A6D0-465D-AE5F-B9CF269A9CCD}" type="pres">
      <dgm:prSet presAssocID="{3FC3D9DE-DCAB-4C20-9887-18F851C10A87}" presName="hierRoot3" presStyleCnt="0"/>
      <dgm:spPr/>
    </dgm:pt>
    <dgm:pt modelId="{8FC8634A-5964-4445-BB66-3E723B9752AD}" type="pres">
      <dgm:prSet presAssocID="{3FC3D9DE-DCAB-4C20-9887-18F851C10A87}" presName="composite3" presStyleCnt="0"/>
      <dgm:spPr/>
    </dgm:pt>
    <dgm:pt modelId="{2A5BF7AC-8107-47F7-B6C6-3E5D2DE098AB}" type="pres">
      <dgm:prSet presAssocID="{3FC3D9DE-DCAB-4C20-9887-18F851C10A87}" presName="background3" presStyleLbl="node3" presStyleIdx="2" presStyleCnt="3"/>
      <dgm:spPr/>
    </dgm:pt>
    <dgm:pt modelId="{E4262AE8-6C53-46D6-A5EC-A9D1F8C45BD8}" type="pres">
      <dgm:prSet presAssocID="{3FC3D9DE-DCAB-4C20-9887-18F851C10A87}" presName="text3" presStyleLbl="fgAcc3" presStyleIdx="2" presStyleCnt="3" custLinFactNeighborX="53302" custLinFactNeighborY="-10614">
        <dgm:presLayoutVars>
          <dgm:chPref val="3"/>
        </dgm:presLayoutVars>
      </dgm:prSet>
      <dgm:spPr/>
      <dgm:t>
        <a:bodyPr/>
        <a:lstStyle/>
        <a:p>
          <a:endParaRPr lang="ru-RU"/>
        </a:p>
      </dgm:t>
    </dgm:pt>
    <dgm:pt modelId="{9EAB7A63-5FD0-48E6-890D-97D30CDFB32D}" type="pres">
      <dgm:prSet presAssocID="{3FC3D9DE-DCAB-4C20-9887-18F851C10A87}" presName="hierChild4" presStyleCnt="0"/>
      <dgm:spPr/>
    </dgm:pt>
    <dgm:pt modelId="{B016D8AE-B5C7-4294-8D0B-67FB6DED730C}" type="pres">
      <dgm:prSet presAssocID="{7F327C30-1BE9-4380-B5AB-D0BBCFDC98C5}" presName="Name10" presStyleLbl="parChTrans1D2" presStyleIdx="1" presStyleCnt="2"/>
      <dgm:spPr/>
      <dgm:t>
        <a:bodyPr/>
        <a:lstStyle/>
        <a:p>
          <a:endParaRPr lang="ru-RU"/>
        </a:p>
      </dgm:t>
    </dgm:pt>
    <dgm:pt modelId="{3EBF5D0E-0037-4D4A-BF47-0E32E1BD2C23}" type="pres">
      <dgm:prSet presAssocID="{DCC43D0A-2286-467B-A4C0-C579B15BC6AC}" presName="hierRoot2" presStyleCnt="0"/>
      <dgm:spPr/>
    </dgm:pt>
    <dgm:pt modelId="{960C3326-6F69-4D82-8B60-01ECA3881D53}" type="pres">
      <dgm:prSet presAssocID="{DCC43D0A-2286-467B-A4C0-C579B15BC6AC}" presName="composite2" presStyleCnt="0"/>
      <dgm:spPr/>
    </dgm:pt>
    <dgm:pt modelId="{FB88E3D0-6028-4802-9628-A819AFB2BA45}" type="pres">
      <dgm:prSet presAssocID="{DCC43D0A-2286-467B-A4C0-C579B15BC6AC}" presName="background2" presStyleLbl="node2" presStyleIdx="1" presStyleCnt="2"/>
      <dgm:spPr/>
    </dgm:pt>
    <dgm:pt modelId="{F4565860-282C-404B-B6ED-C5B2C02A4B89}" type="pres">
      <dgm:prSet presAssocID="{DCC43D0A-2286-467B-A4C0-C579B15BC6AC}" presName="text2" presStyleLbl="fgAcc2" presStyleIdx="1" presStyleCnt="2" custLinFactX="-100000" custLinFactNeighborX="-160920" custLinFactNeighborY="-13355">
        <dgm:presLayoutVars>
          <dgm:chPref val="3"/>
        </dgm:presLayoutVars>
      </dgm:prSet>
      <dgm:spPr/>
      <dgm:t>
        <a:bodyPr/>
        <a:lstStyle/>
        <a:p>
          <a:endParaRPr lang="ru-RU"/>
        </a:p>
      </dgm:t>
    </dgm:pt>
    <dgm:pt modelId="{C83F9948-59C7-41B3-9F0A-9B4DBF40AA82}" type="pres">
      <dgm:prSet presAssocID="{DCC43D0A-2286-467B-A4C0-C579B15BC6AC}" presName="hierChild3" presStyleCnt="0"/>
      <dgm:spPr/>
    </dgm:pt>
  </dgm:ptLst>
  <dgm:cxnLst>
    <dgm:cxn modelId="{18E4114B-6F19-4023-AA2A-0AA10D6CC05F}" srcId="{3564E88F-890C-4E26-928A-B5EEDD6695AC}" destId="{DA295FC4-C454-4394-8B7E-5FC0AABDA64C}" srcOrd="0" destOrd="0" parTransId="{316D7FC3-3EAE-4EE6-835E-CA46873356B4}" sibTransId="{90A89EA5-1EBC-491C-8E60-4A216E6B6B33}"/>
    <dgm:cxn modelId="{ED12C0FF-5A16-42E4-B219-01913C75EA0C}" type="presOf" srcId="{37762601-E91D-48EC-AFEB-3084EA7D7CD2}" destId="{080475E0-7A45-4C49-A39B-64541E210B03}" srcOrd="0" destOrd="0" presId="urn:microsoft.com/office/officeart/2005/8/layout/hierarchy1"/>
    <dgm:cxn modelId="{51A17D06-5F78-499E-B37E-51B1A2458262}" type="presOf" srcId="{8A30FB82-2074-404E-A165-FE8010EB15D1}" destId="{A5B46332-D3A5-4088-9114-C193CDBB8E82}" srcOrd="0" destOrd="0" presId="urn:microsoft.com/office/officeart/2005/8/layout/hierarchy1"/>
    <dgm:cxn modelId="{032734FD-A7C8-4062-9A0B-86A0D044EF46}" type="presOf" srcId="{81CA8CDC-C183-4DA0-A58E-20293E492D74}" destId="{21B52EE1-9998-4B3B-B81C-C7D1910D82C1}" srcOrd="0" destOrd="0" presId="urn:microsoft.com/office/officeart/2005/8/layout/hierarchy1"/>
    <dgm:cxn modelId="{A625D8D3-D685-4248-86DB-F48D670D8BB1}" type="presOf" srcId="{5CF7EC83-BAE3-444F-A6A5-4C12B20577A5}" destId="{34BAABE5-E22F-4995-80DD-99EC445CFC0C}" srcOrd="0" destOrd="0" presId="urn:microsoft.com/office/officeart/2005/8/layout/hierarchy1"/>
    <dgm:cxn modelId="{BA3423CC-F79D-49A0-89E8-E751B579BD80}" srcId="{C8D3BE4C-3BF7-40BC-BDA9-AA85F3576E46}" destId="{37762601-E91D-48EC-AFEB-3084EA7D7CD2}" srcOrd="0" destOrd="0" parTransId="{D0A12BCF-7B7D-4AD6-952F-E36FCC6D000B}" sibTransId="{AE89785C-B3DF-4BC4-AA19-FC8FE4B14B06}"/>
    <dgm:cxn modelId="{F41803DE-C41B-4801-AF29-C6F586BB8740}" type="presOf" srcId="{3FC3D9DE-DCAB-4C20-9887-18F851C10A87}" destId="{E4262AE8-6C53-46D6-A5EC-A9D1F8C45BD8}" srcOrd="0" destOrd="0" presId="urn:microsoft.com/office/officeart/2005/8/layout/hierarchy1"/>
    <dgm:cxn modelId="{72A8D3FB-F4FC-40CD-B92C-EA880149B1A3}" srcId="{3564E88F-890C-4E26-928A-B5EEDD6695AC}" destId="{F8691B1B-917E-41F4-A137-0A6D3B933CB3}" srcOrd="1" destOrd="0" parTransId="{81CA8CDC-C183-4DA0-A58E-20293E492D74}" sibTransId="{40098C21-029C-43E2-BE4E-85BA294E9842}"/>
    <dgm:cxn modelId="{52883C56-73C7-45A8-9A1D-C7E31C86DE8D}" type="presOf" srcId="{DCC43D0A-2286-467B-A4C0-C579B15BC6AC}" destId="{F4565860-282C-404B-B6ED-C5B2C02A4B89}" srcOrd="0" destOrd="0" presId="urn:microsoft.com/office/officeart/2005/8/layout/hierarchy1"/>
    <dgm:cxn modelId="{8358A798-88E4-41CC-82D5-F3A39694E875}" srcId="{37762601-E91D-48EC-AFEB-3084EA7D7CD2}" destId="{3564E88F-890C-4E26-928A-B5EEDD6695AC}" srcOrd="0" destOrd="0" parTransId="{5CF7EC83-BAE3-444F-A6A5-4C12B20577A5}" sibTransId="{EB48ED90-C4F3-4C61-A963-61A6C1631636}"/>
    <dgm:cxn modelId="{AB69132D-0A30-40A2-BBB1-15DABE2DDF8C}" srcId="{3564E88F-890C-4E26-928A-B5EEDD6695AC}" destId="{3FC3D9DE-DCAB-4C20-9887-18F851C10A87}" srcOrd="2" destOrd="0" parTransId="{8A30FB82-2074-404E-A165-FE8010EB15D1}" sibTransId="{9C474181-1A37-4881-9859-2D302E316B73}"/>
    <dgm:cxn modelId="{868CB982-145F-4F2F-BCAF-312274402B88}" type="presOf" srcId="{316D7FC3-3EAE-4EE6-835E-CA46873356B4}" destId="{2A85B0C2-9BAB-4B2E-94B4-8C25371148AB}" srcOrd="0" destOrd="0" presId="urn:microsoft.com/office/officeart/2005/8/layout/hierarchy1"/>
    <dgm:cxn modelId="{A37ABB8C-8C6B-4B2E-B8E0-76C8208AD1F5}" srcId="{37762601-E91D-48EC-AFEB-3084EA7D7CD2}" destId="{DCC43D0A-2286-467B-A4C0-C579B15BC6AC}" srcOrd="1" destOrd="0" parTransId="{7F327C30-1BE9-4380-B5AB-D0BBCFDC98C5}" sibTransId="{98289DC9-2568-4A77-A6B2-DE9B44A4300F}"/>
    <dgm:cxn modelId="{EF8AE5D8-9C8C-4BD5-8899-40452FF9ACA4}" type="presOf" srcId="{F8691B1B-917E-41F4-A137-0A6D3B933CB3}" destId="{F922EFAF-BF48-4891-8B65-F5B5A50F7E39}" srcOrd="0" destOrd="0" presId="urn:microsoft.com/office/officeart/2005/8/layout/hierarchy1"/>
    <dgm:cxn modelId="{E848FC1C-BEB6-4103-9ECC-8F1C6BF3ADA2}" type="presOf" srcId="{DA295FC4-C454-4394-8B7E-5FC0AABDA64C}" destId="{BA0BFD06-C6C7-4841-A585-03958857342B}" srcOrd="0" destOrd="0" presId="urn:microsoft.com/office/officeart/2005/8/layout/hierarchy1"/>
    <dgm:cxn modelId="{18D750E3-C6B9-471C-847B-9522242CB858}" type="presOf" srcId="{3564E88F-890C-4E26-928A-B5EEDD6695AC}" destId="{E4D69AD1-B735-482D-BF90-F4B8E000E346}" srcOrd="0" destOrd="0" presId="urn:microsoft.com/office/officeart/2005/8/layout/hierarchy1"/>
    <dgm:cxn modelId="{226B8933-7F27-44C1-A31A-A232019B6D0A}" type="presOf" srcId="{7F327C30-1BE9-4380-B5AB-D0BBCFDC98C5}" destId="{B016D8AE-B5C7-4294-8D0B-67FB6DED730C}" srcOrd="0" destOrd="0" presId="urn:microsoft.com/office/officeart/2005/8/layout/hierarchy1"/>
    <dgm:cxn modelId="{6CE23C88-BCD1-4FB0-8224-5AE52D5107BE}" type="presOf" srcId="{C8D3BE4C-3BF7-40BC-BDA9-AA85F3576E46}" destId="{FE563186-C30B-4ADE-B729-8F9C645B215D}" srcOrd="0" destOrd="0" presId="urn:microsoft.com/office/officeart/2005/8/layout/hierarchy1"/>
    <dgm:cxn modelId="{829A12D9-1875-4157-B05A-7F394D9597AE}" type="presParOf" srcId="{FE563186-C30B-4ADE-B729-8F9C645B215D}" destId="{3E4DA9EF-9414-4438-A453-6C09AB734C8E}" srcOrd="0" destOrd="0" presId="urn:microsoft.com/office/officeart/2005/8/layout/hierarchy1"/>
    <dgm:cxn modelId="{A480887F-6FE3-47AA-8F34-6139922AAD1A}" type="presParOf" srcId="{3E4DA9EF-9414-4438-A453-6C09AB734C8E}" destId="{F8B15B15-3774-42DF-AD86-F95C8BBB533F}" srcOrd="0" destOrd="0" presId="urn:microsoft.com/office/officeart/2005/8/layout/hierarchy1"/>
    <dgm:cxn modelId="{6835E7CB-AA11-4B7E-9E51-B3C59857BC4E}" type="presParOf" srcId="{F8B15B15-3774-42DF-AD86-F95C8BBB533F}" destId="{FA18B162-72BB-4E91-A5B6-6159388ADA9E}" srcOrd="0" destOrd="0" presId="urn:microsoft.com/office/officeart/2005/8/layout/hierarchy1"/>
    <dgm:cxn modelId="{094B655B-0EDE-4A3E-8CC7-2069524D4F9C}" type="presParOf" srcId="{F8B15B15-3774-42DF-AD86-F95C8BBB533F}" destId="{080475E0-7A45-4C49-A39B-64541E210B03}" srcOrd="1" destOrd="0" presId="urn:microsoft.com/office/officeart/2005/8/layout/hierarchy1"/>
    <dgm:cxn modelId="{1F688F82-1B8A-466B-8DB8-9441A36D250C}" type="presParOf" srcId="{3E4DA9EF-9414-4438-A453-6C09AB734C8E}" destId="{459F57D7-95A3-4D51-98DE-F179BB929671}" srcOrd="1" destOrd="0" presId="urn:microsoft.com/office/officeart/2005/8/layout/hierarchy1"/>
    <dgm:cxn modelId="{51D5EC01-9550-496E-BB51-87BE73C1AE5A}" type="presParOf" srcId="{459F57D7-95A3-4D51-98DE-F179BB929671}" destId="{34BAABE5-E22F-4995-80DD-99EC445CFC0C}" srcOrd="0" destOrd="0" presId="urn:microsoft.com/office/officeart/2005/8/layout/hierarchy1"/>
    <dgm:cxn modelId="{CDF6A1EA-D5BF-44BF-8705-D038BBBDF85C}" type="presParOf" srcId="{459F57D7-95A3-4D51-98DE-F179BB929671}" destId="{B9EB3200-B215-4D0C-BA52-0B93D929CFFB}" srcOrd="1" destOrd="0" presId="urn:microsoft.com/office/officeart/2005/8/layout/hierarchy1"/>
    <dgm:cxn modelId="{628B5DB2-37D1-462D-901B-F44720E1A0E8}" type="presParOf" srcId="{B9EB3200-B215-4D0C-BA52-0B93D929CFFB}" destId="{06935F01-CBCE-49C7-9CA4-FE6D317250A1}" srcOrd="0" destOrd="0" presId="urn:microsoft.com/office/officeart/2005/8/layout/hierarchy1"/>
    <dgm:cxn modelId="{16F100D0-E794-48C1-AB2E-DB6CBCB42805}" type="presParOf" srcId="{06935F01-CBCE-49C7-9CA4-FE6D317250A1}" destId="{315601B7-A22B-4D26-8B0E-65DA3B0BBA32}" srcOrd="0" destOrd="0" presId="urn:microsoft.com/office/officeart/2005/8/layout/hierarchy1"/>
    <dgm:cxn modelId="{C71F7C1C-47D7-4CBF-A36F-5EAFA8BC9777}" type="presParOf" srcId="{06935F01-CBCE-49C7-9CA4-FE6D317250A1}" destId="{E4D69AD1-B735-482D-BF90-F4B8E000E346}" srcOrd="1" destOrd="0" presId="urn:microsoft.com/office/officeart/2005/8/layout/hierarchy1"/>
    <dgm:cxn modelId="{445F11EC-9A79-48C0-B279-80510E2E3E4A}" type="presParOf" srcId="{B9EB3200-B215-4D0C-BA52-0B93D929CFFB}" destId="{32E77882-70C3-45D4-AB86-F3C9E6857B5A}" srcOrd="1" destOrd="0" presId="urn:microsoft.com/office/officeart/2005/8/layout/hierarchy1"/>
    <dgm:cxn modelId="{F16C970C-0DB1-438C-A18C-E0C10D39635D}" type="presParOf" srcId="{32E77882-70C3-45D4-AB86-F3C9E6857B5A}" destId="{2A85B0C2-9BAB-4B2E-94B4-8C25371148AB}" srcOrd="0" destOrd="0" presId="urn:microsoft.com/office/officeart/2005/8/layout/hierarchy1"/>
    <dgm:cxn modelId="{F4C68E10-2530-43BF-A8FC-D56D771BB2BC}" type="presParOf" srcId="{32E77882-70C3-45D4-AB86-F3C9E6857B5A}" destId="{48D2B248-D383-4021-962F-08779ED66B9F}" srcOrd="1" destOrd="0" presId="urn:microsoft.com/office/officeart/2005/8/layout/hierarchy1"/>
    <dgm:cxn modelId="{DC525F11-7AAE-49AA-A1FB-30F9913B78F0}" type="presParOf" srcId="{48D2B248-D383-4021-962F-08779ED66B9F}" destId="{B660B94A-51FA-403C-92B8-9B1DFE3FC452}" srcOrd="0" destOrd="0" presId="urn:microsoft.com/office/officeart/2005/8/layout/hierarchy1"/>
    <dgm:cxn modelId="{B7624F53-EA82-4C0D-B36D-ED45378BC247}" type="presParOf" srcId="{B660B94A-51FA-403C-92B8-9B1DFE3FC452}" destId="{5C222FE4-07B5-4D33-9BA6-2320B3194BD2}" srcOrd="0" destOrd="0" presId="urn:microsoft.com/office/officeart/2005/8/layout/hierarchy1"/>
    <dgm:cxn modelId="{76D71C4A-539D-4FF4-AE24-243C19AEFD74}" type="presParOf" srcId="{B660B94A-51FA-403C-92B8-9B1DFE3FC452}" destId="{BA0BFD06-C6C7-4841-A585-03958857342B}" srcOrd="1" destOrd="0" presId="urn:microsoft.com/office/officeart/2005/8/layout/hierarchy1"/>
    <dgm:cxn modelId="{6A4B6BEE-AE3B-4E2D-A930-D4C0785C59BB}" type="presParOf" srcId="{48D2B248-D383-4021-962F-08779ED66B9F}" destId="{B35AD69E-3715-4297-AC6A-43E81E74659E}" srcOrd="1" destOrd="0" presId="urn:microsoft.com/office/officeart/2005/8/layout/hierarchy1"/>
    <dgm:cxn modelId="{F003CB61-C81A-45DC-A13E-88A987AEF098}" type="presParOf" srcId="{32E77882-70C3-45D4-AB86-F3C9E6857B5A}" destId="{21B52EE1-9998-4B3B-B81C-C7D1910D82C1}" srcOrd="2" destOrd="0" presId="urn:microsoft.com/office/officeart/2005/8/layout/hierarchy1"/>
    <dgm:cxn modelId="{2E90FCD6-DA0C-4CF7-B410-C8C6C4141A5B}" type="presParOf" srcId="{32E77882-70C3-45D4-AB86-F3C9E6857B5A}" destId="{E104E05C-7D7A-4D2A-B55E-49767A677DD1}" srcOrd="3" destOrd="0" presId="urn:microsoft.com/office/officeart/2005/8/layout/hierarchy1"/>
    <dgm:cxn modelId="{18C5DAB2-79A5-424C-826B-8B9E36A00037}" type="presParOf" srcId="{E104E05C-7D7A-4D2A-B55E-49767A677DD1}" destId="{1B339304-704A-48D0-AAD4-5D8EC6C81228}" srcOrd="0" destOrd="0" presId="urn:microsoft.com/office/officeart/2005/8/layout/hierarchy1"/>
    <dgm:cxn modelId="{E2D9D34C-98F4-4DA5-8B2C-D887854189E0}" type="presParOf" srcId="{1B339304-704A-48D0-AAD4-5D8EC6C81228}" destId="{F77049FD-8A67-4E5F-A86D-47EA899CBD35}" srcOrd="0" destOrd="0" presId="urn:microsoft.com/office/officeart/2005/8/layout/hierarchy1"/>
    <dgm:cxn modelId="{C77E7054-9754-459A-A2EE-CDF1D9C1E27C}" type="presParOf" srcId="{1B339304-704A-48D0-AAD4-5D8EC6C81228}" destId="{F922EFAF-BF48-4891-8B65-F5B5A50F7E39}" srcOrd="1" destOrd="0" presId="urn:microsoft.com/office/officeart/2005/8/layout/hierarchy1"/>
    <dgm:cxn modelId="{C0EA9BA0-37FA-4787-B903-C29CE4078EEC}" type="presParOf" srcId="{E104E05C-7D7A-4D2A-B55E-49767A677DD1}" destId="{2B205C54-B65C-445F-B815-57003D1E891A}" srcOrd="1" destOrd="0" presId="urn:microsoft.com/office/officeart/2005/8/layout/hierarchy1"/>
    <dgm:cxn modelId="{6D2C7AAD-F92E-4C70-979F-A02F1B9E5370}" type="presParOf" srcId="{32E77882-70C3-45D4-AB86-F3C9E6857B5A}" destId="{A5B46332-D3A5-4088-9114-C193CDBB8E82}" srcOrd="4" destOrd="0" presId="urn:microsoft.com/office/officeart/2005/8/layout/hierarchy1"/>
    <dgm:cxn modelId="{06DE56D4-B689-49F0-A4E7-C1B6CDFE34CA}" type="presParOf" srcId="{32E77882-70C3-45D4-AB86-F3C9E6857B5A}" destId="{670D6F7B-A6D0-465D-AE5F-B9CF269A9CCD}" srcOrd="5" destOrd="0" presId="urn:microsoft.com/office/officeart/2005/8/layout/hierarchy1"/>
    <dgm:cxn modelId="{69B9A4C7-26BB-4A69-94AD-1BF7186B3145}" type="presParOf" srcId="{670D6F7B-A6D0-465D-AE5F-B9CF269A9CCD}" destId="{8FC8634A-5964-4445-BB66-3E723B9752AD}" srcOrd="0" destOrd="0" presId="urn:microsoft.com/office/officeart/2005/8/layout/hierarchy1"/>
    <dgm:cxn modelId="{8305828F-02F6-4037-AE5A-FAAD0EBC434E}" type="presParOf" srcId="{8FC8634A-5964-4445-BB66-3E723B9752AD}" destId="{2A5BF7AC-8107-47F7-B6C6-3E5D2DE098AB}" srcOrd="0" destOrd="0" presId="urn:microsoft.com/office/officeart/2005/8/layout/hierarchy1"/>
    <dgm:cxn modelId="{40278A3D-29E6-4B0A-BFEB-B946FD15B9C6}" type="presParOf" srcId="{8FC8634A-5964-4445-BB66-3E723B9752AD}" destId="{E4262AE8-6C53-46D6-A5EC-A9D1F8C45BD8}" srcOrd="1" destOrd="0" presId="urn:microsoft.com/office/officeart/2005/8/layout/hierarchy1"/>
    <dgm:cxn modelId="{9685FEC1-DCD8-4CE7-94B2-8567123B80CA}" type="presParOf" srcId="{670D6F7B-A6D0-465D-AE5F-B9CF269A9CCD}" destId="{9EAB7A63-5FD0-48E6-890D-97D30CDFB32D}" srcOrd="1" destOrd="0" presId="urn:microsoft.com/office/officeart/2005/8/layout/hierarchy1"/>
    <dgm:cxn modelId="{93486907-0D62-4FFB-B79A-19DE28E1C848}" type="presParOf" srcId="{459F57D7-95A3-4D51-98DE-F179BB929671}" destId="{B016D8AE-B5C7-4294-8D0B-67FB6DED730C}" srcOrd="2" destOrd="0" presId="urn:microsoft.com/office/officeart/2005/8/layout/hierarchy1"/>
    <dgm:cxn modelId="{4B8AC25C-E157-4F82-A829-BA1AB6EAF9C6}" type="presParOf" srcId="{459F57D7-95A3-4D51-98DE-F179BB929671}" destId="{3EBF5D0E-0037-4D4A-BF47-0E32E1BD2C23}" srcOrd="3" destOrd="0" presId="urn:microsoft.com/office/officeart/2005/8/layout/hierarchy1"/>
    <dgm:cxn modelId="{D52BC554-A19D-42D5-8443-18CA4D9E0993}" type="presParOf" srcId="{3EBF5D0E-0037-4D4A-BF47-0E32E1BD2C23}" destId="{960C3326-6F69-4D82-8B60-01ECA3881D53}" srcOrd="0" destOrd="0" presId="urn:microsoft.com/office/officeart/2005/8/layout/hierarchy1"/>
    <dgm:cxn modelId="{0D6A9930-E071-4D8E-9B40-1D4750A5264C}" type="presParOf" srcId="{960C3326-6F69-4D82-8B60-01ECA3881D53}" destId="{FB88E3D0-6028-4802-9628-A819AFB2BA45}" srcOrd="0" destOrd="0" presId="urn:microsoft.com/office/officeart/2005/8/layout/hierarchy1"/>
    <dgm:cxn modelId="{92791591-18E8-4935-8DCC-DB909DA1DF0A}" type="presParOf" srcId="{960C3326-6F69-4D82-8B60-01ECA3881D53}" destId="{F4565860-282C-404B-B6ED-C5B2C02A4B89}" srcOrd="1" destOrd="0" presId="urn:microsoft.com/office/officeart/2005/8/layout/hierarchy1"/>
    <dgm:cxn modelId="{7092D902-DBE7-4F6F-BF93-9F9F01BACD25}" type="presParOf" srcId="{3EBF5D0E-0037-4D4A-BF47-0E32E1BD2C23}" destId="{C83F9948-59C7-41B3-9F0A-9B4DBF40AA82}" srcOrd="1" destOrd="0" presId="urn:microsoft.com/office/officeart/2005/8/layout/hierarchy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16D8AE-B5C7-4294-8D0B-67FB6DED730C}">
      <dsp:nvSpPr>
        <dsp:cNvPr id="0" name=""/>
        <dsp:cNvSpPr/>
      </dsp:nvSpPr>
      <dsp:spPr>
        <a:xfrm>
          <a:off x="1260854" y="1231572"/>
          <a:ext cx="2576007" cy="340067"/>
        </a:xfrm>
        <a:custGeom>
          <a:avLst/>
          <a:gdLst/>
          <a:ahLst/>
          <a:cxnLst/>
          <a:rect l="0" t="0" r="0" b="0"/>
          <a:pathLst>
            <a:path>
              <a:moveTo>
                <a:pt x="2576007" y="0"/>
              </a:moveTo>
              <a:lnTo>
                <a:pt x="2576007" y="167339"/>
              </a:lnTo>
              <a:lnTo>
                <a:pt x="0" y="167339"/>
              </a:lnTo>
              <a:lnTo>
                <a:pt x="0" y="340067"/>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5B46332-D3A5-4088-9114-C193CDBB8E82}">
      <dsp:nvSpPr>
        <dsp:cNvPr id="0" name=""/>
        <dsp:cNvSpPr/>
      </dsp:nvSpPr>
      <dsp:spPr>
        <a:xfrm>
          <a:off x="5475683" y="2684172"/>
          <a:ext cx="1285872" cy="646159"/>
        </a:xfrm>
        <a:custGeom>
          <a:avLst/>
          <a:gdLst/>
          <a:ahLst/>
          <a:cxnLst/>
          <a:rect l="0" t="0" r="0" b="0"/>
          <a:pathLst>
            <a:path>
              <a:moveTo>
                <a:pt x="0" y="0"/>
              </a:moveTo>
              <a:lnTo>
                <a:pt x="0" y="473432"/>
              </a:lnTo>
              <a:lnTo>
                <a:pt x="1285872" y="473432"/>
              </a:lnTo>
              <a:lnTo>
                <a:pt x="1285872" y="646159"/>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1B52EE1-9998-4B3B-B81C-C7D1910D82C1}">
      <dsp:nvSpPr>
        <dsp:cNvPr id="0" name=""/>
        <dsp:cNvSpPr/>
      </dsp:nvSpPr>
      <dsp:spPr>
        <a:xfrm>
          <a:off x="4404122" y="2684172"/>
          <a:ext cx="1071561" cy="744855"/>
        </a:xfrm>
        <a:custGeom>
          <a:avLst/>
          <a:gdLst/>
          <a:ahLst/>
          <a:cxnLst/>
          <a:rect l="0" t="0" r="0" b="0"/>
          <a:pathLst>
            <a:path>
              <a:moveTo>
                <a:pt x="1071561" y="0"/>
              </a:moveTo>
              <a:lnTo>
                <a:pt x="1071561" y="572128"/>
              </a:lnTo>
              <a:lnTo>
                <a:pt x="0" y="572128"/>
              </a:lnTo>
              <a:lnTo>
                <a:pt x="0" y="744855"/>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A85B0C2-9BAB-4B2E-94B4-8C25371148AB}">
      <dsp:nvSpPr>
        <dsp:cNvPr id="0" name=""/>
        <dsp:cNvSpPr/>
      </dsp:nvSpPr>
      <dsp:spPr>
        <a:xfrm>
          <a:off x="1618033" y="2684172"/>
          <a:ext cx="3857650" cy="744855"/>
        </a:xfrm>
        <a:custGeom>
          <a:avLst/>
          <a:gdLst/>
          <a:ahLst/>
          <a:cxnLst/>
          <a:rect l="0" t="0" r="0" b="0"/>
          <a:pathLst>
            <a:path>
              <a:moveTo>
                <a:pt x="3857650" y="0"/>
              </a:moveTo>
              <a:lnTo>
                <a:pt x="3857650" y="572128"/>
              </a:lnTo>
              <a:lnTo>
                <a:pt x="0" y="572128"/>
              </a:lnTo>
              <a:lnTo>
                <a:pt x="0" y="744855"/>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4BAABE5-E22F-4995-80DD-99EC445CFC0C}">
      <dsp:nvSpPr>
        <dsp:cNvPr id="0" name=""/>
        <dsp:cNvSpPr/>
      </dsp:nvSpPr>
      <dsp:spPr>
        <a:xfrm>
          <a:off x="3836861" y="1231572"/>
          <a:ext cx="1638822" cy="268626"/>
        </a:xfrm>
        <a:custGeom>
          <a:avLst/>
          <a:gdLst/>
          <a:ahLst/>
          <a:cxnLst/>
          <a:rect l="0" t="0" r="0" b="0"/>
          <a:pathLst>
            <a:path>
              <a:moveTo>
                <a:pt x="0" y="0"/>
              </a:moveTo>
              <a:lnTo>
                <a:pt x="0" y="95898"/>
              </a:lnTo>
              <a:lnTo>
                <a:pt x="1638822" y="95898"/>
              </a:lnTo>
              <a:lnTo>
                <a:pt x="1638822" y="268626"/>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A18B162-72BB-4E91-A5B6-6159388ADA9E}">
      <dsp:nvSpPr>
        <dsp:cNvPr id="0" name=""/>
        <dsp:cNvSpPr/>
      </dsp:nvSpPr>
      <dsp:spPr>
        <a:xfrm>
          <a:off x="2904598" y="47599"/>
          <a:ext cx="1864525" cy="1183973"/>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80475E0-7A45-4C49-A39B-64541E210B03}">
      <dsp:nvSpPr>
        <dsp:cNvPr id="0" name=""/>
        <dsp:cNvSpPr/>
      </dsp:nvSpPr>
      <dsp:spPr>
        <a:xfrm>
          <a:off x="3111768" y="244410"/>
          <a:ext cx="1864525" cy="1183973"/>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err="1" smtClean="0"/>
            <a:t>Analitik</a:t>
          </a:r>
          <a:r>
            <a:rPr lang="en-US" sz="2200" kern="1200" dirty="0" smtClean="0"/>
            <a:t> </a:t>
          </a:r>
          <a:r>
            <a:rPr lang="en-US" sz="2200" kern="1200" dirty="0" err="1" smtClean="0"/>
            <a:t>kimyo</a:t>
          </a:r>
          <a:r>
            <a:rPr lang="en-US" sz="2200" kern="1200" dirty="0" smtClean="0"/>
            <a:t> </a:t>
          </a:r>
          <a:r>
            <a:rPr lang="en-US" sz="2200" kern="1200" dirty="0" err="1" smtClean="0"/>
            <a:t>analiz</a:t>
          </a:r>
          <a:r>
            <a:rPr lang="en-US" sz="2200" kern="1200" dirty="0" smtClean="0"/>
            <a:t> </a:t>
          </a:r>
          <a:r>
            <a:rPr lang="en-US" sz="2200" kern="1200" dirty="0" err="1" smtClean="0"/>
            <a:t>usullari</a:t>
          </a:r>
          <a:endParaRPr lang="ru-RU" sz="2200" kern="1200" dirty="0"/>
        </a:p>
      </dsp:txBody>
      <dsp:txXfrm>
        <a:off x="3146445" y="279087"/>
        <a:ext cx="1795171" cy="1114619"/>
      </dsp:txXfrm>
    </dsp:sp>
    <dsp:sp modelId="{315601B7-A22B-4D26-8B0E-65DA3B0BBA32}">
      <dsp:nvSpPr>
        <dsp:cNvPr id="0" name=""/>
        <dsp:cNvSpPr/>
      </dsp:nvSpPr>
      <dsp:spPr>
        <a:xfrm>
          <a:off x="4543421" y="1500198"/>
          <a:ext cx="1864525" cy="1183973"/>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4D69AD1-B735-482D-BF90-F4B8E000E346}">
      <dsp:nvSpPr>
        <dsp:cNvPr id="0" name=""/>
        <dsp:cNvSpPr/>
      </dsp:nvSpPr>
      <dsp:spPr>
        <a:xfrm>
          <a:off x="4750590" y="1697009"/>
          <a:ext cx="1864525" cy="1183973"/>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err="1" smtClean="0"/>
            <a:t>Miqdor</a:t>
          </a:r>
          <a:r>
            <a:rPr lang="en-US" sz="2200" kern="1200" dirty="0" smtClean="0"/>
            <a:t> </a:t>
          </a:r>
          <a:r>
            <a:rPr lang="en-US" sz="2200" kern="1200" dirty="0" err="1" smtClean="0"/>
            <a:t>analizi</a:t>
          </a:r>
          <a:endParaRPr lang="ru-RU" sz="2200" kern="1200" dirty="0"/>
        </a:p>
      </dsp:txBody>
      <dsp:txXfrm>
        <a:off x="4785267" y="1731686"/>
        <a:ext cx="1795171" cy="1114619"/>
      </dsp:txXfrm>
    </dsp:sp>
    <dsp:sp modelId="{5C222FE4-07B5-4D33-9BA6-2320B3194BD2}">
      <dsp:nvSpPr>
        <dsp:cNvPr id="0" name=""/>
        <dsp:cNvSpPr/>
      </dsp:nvSpPr>
      <dsp:spPr>
        <a:xfrm>
          <a:off x="685770" y="3429027"/>
          <a:ext cx="1864525" cy="1183973"/>
        </a:xfrm>
        <a:prstGeom prst="roundRect">
          <a:avLst>
            <a:gd name="adj" fmla="val 10000"/>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A0BFD06-C6C7-4841-A585-03958857342B}">
      <dsp:nvSpPr>
        <dsp:cNvPr id="0" name=""/>
        <dsp:cNvSpPr/>
      </dsp:nvSpPr>
      <dsp:spPr>
        <a:xfrm>
          <a:off x="892940" y="3625838"/>
          <a:ext cx="1864525" cy="1183973"/>
        </a:xfrm>
        <a:prstGeom prst="roundRect">
          <a:avLst>
            <a:gd name="adj" fmla="val 10000"/>
          </a:avLst>
        </a:prstGeom>
        <a:solidFill>
          <a:schemeClr val="lt1">
            <a:alpha val="90000"/>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s-ES" sz="2200" kern="1200" dirty="0" smtClean="0"/>
            <a:t>Tortma (</a:t>
          </a:r>
          <a:r>
            <a:rPr lang="es-ES" sz="2200" i="1" kern="1200" dirty="0" smtClean="0"/>
            <a:t>gravimetrik</a:t>
          </a:r>
          <a:r>
            <a:rPr lang="es-ES" sz="2200" kern="1200" dirty="0" smtClean="0"/>
            <a:t>) analiz.</a:t>
          </a:r>
          <a:endParaRPr lang="ru-RU" sz="2200" kern="1200" dirty="0" smtClean="0"/>
        </a:p>
      </dsp:txBody>
      <dsp:txXfrm>
        <a:off x="927617" y="3660515"/>
        <a:ext cx="1795171" cy="1114619"/>
      </dsp:txXfrm>
    </dsp:sp>
    <dsp:sp modelId="{F77049FD-8A67-4E5F-A86D-47EA899CBD35}">
      <dsp:nvSpPr>
        <dsp:cNvPr id="0" name=""/>
        <dsp:cNvSpPr/>
      </dsp:nvSpPr>
      <dsp:spPr>
        <a:xfrm>
          <a:off x="3471860" y="3429027"/>
          <a:ext cx="1864525" cy="1183973"/>
        </a:xfrm>
        <a:prstGeom prst="roundRect">
          <a:avLst>
            <a:gd name="adj" fmla="val 10000"/>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922EFAF-BF48-4891-8B65-F5B5A50F7E39}">
      <dsp:nvSpPr>
        <dsp:cNvPr id="0" name=""/>
        <dsp:cNvSpPr/>
      </dsp:nvSpPr>
      <dsp:spPr>
        <a:xfrm>
          <a:off x="3679029" y="3625838"/>
          <a:ext cx="1864525" cy="1183973"/>
        </a:xfrm>
        <a:prstGeom prst="roundRect">
          <a:avLst>
            <a:gd name="adj" fmla="val 10000"/>
          </a:avLst>
        </a:prstGeom>
        <a:solidFill>
          <a:schemeClr val="lt1">
            <a:alpha val="90000"/>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s-ES" sz="2200" u="sng" kern="1200" dirty="0" smtClean="0">
              <a:solidFill>
                <a:srgbClr val="FF0000"/>
              </a:solidFill>
            </a:rPr>
            <a:t>Hajmiy (</a:t>
          </a:r>
          <a:r>
            <a:rPr lang="es-ES" sz="2200" i="1" u="sng" kern="1200" dirty="0" smtClean="0">
              <a:solidFill>
                <a:srgbClr val="FF0000"/>
              </a:solidFill>
            </a:rPr>
            <a:t>titrimetrik </a:t>
          </a:r>
          <a:r>
            <a:rPr lang="es-ES" sz="2200" u="sng" kern="1200" dirty="0" smtClean="0">
              <a:solidFill>
                <a:srgbClr val="FF0000"/>
              </a:solidFill>
            </a:rPr>
            <a:t>) analiz</a:t>
          </a:r>
          <a:r>
            <a:rPr lang="es-ES" sz="2200" kern="1200" dirty="0" smtClean="0"/>
            <a:t>.</a:t>
          </a:r>
          <a:endParaRPr lang="ru-RU" sz="2200" kern="1200" dirty="0"/>
        </a:p>
      </dsp:txBody>
      <dsp:txXfrm>
        <a:off x="3713706" y="3660515"/>
        <a:ext cx="1795171" cy="1114619"/>
      </dsp:txXfrm>
    </dsp:sp>
    <dsp:sp modelId="{2A5BF7AC-8107-47F7-B6C6-3E5D2DE098AB}">
      <dsp:nvSpPr>
        <dsp:cNvPr id="0" name=""/>
        <dsp:cNvSpPr/>
      </dsp:nvSpPr>
      <dsp:spPr>
        <a:xfrm>
          <a:off x="5829293" y="3330331"/>
          <a:ext cx="1864525" cy="1183973"/>
        </a:xfrm>
        <a:prstGeom prst="roundRect">
          <a:avLst>
            <a:gd name="adj" fmla="val 10000"/>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4262AE8-6C53-46D6-A5EC-A9D1F8C45BD8}">
      <dsp:nvSpPr>
        <dsp:cNvPr id="0" name=""/>
        <dsp:cNvSpPr/>
      </dsp:nvSpPr>
      <dsp:spPr>
        <a:xfrm>
          <a:off x="6036462" y="3527142"/>
          <a:ext cx="1864525" cy="1183973"/>
        </a:xfrm>
        <a:prstGeom prst="roundRect">
          <a:avLst>
            <a:gd name="adj" fmla="val 10000"/>
          </a:avLst>
        </a:prstGeom>
        <a:solidFill>
          <a:schemeClr val="lt1">
            <a:alpha val="90000"/>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s-ES" sz="2200" kern="1200" dirty="0" smtClean="0"/>
            <a:t>Gaz analizi</a:t>
          </a:r>
          <a:endParaRPr lang="ru-RU" sz="2200" kern="1200" dirty="0"/>
        </a:p>
      </dsp:txBody>
      <dsp:txXfrm>
        <a:off x="6071139" y="3561819"/>
        <a:ext cx="1795171" cy="1114619"/>
      </dsp:txXfrm>
    </dsp:sp>
    <dsp:sp modelId="{FB88E3D0-6028-4802-9628-A819AFB2BA45}">
      <dsp:nvSpPr>
        <dsp:cNvPr id="0" name=""/>
        <dsp:cNvSpPr/>
      </dsp:nvSpPr>
      <dsp:spPr>
        <a:xfrm>
          <a:off x="328591" y="1571639"/>
          <a:ext cx="1864525" cy="1183973"/>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4565860-282C-404B-B6ED-C5B2C02A4B89}">
      <dsp:nvSpPr>
        <dsp:cNvPr id="0" name=""/>
        <dsp:cNvSpPr/>
      </dsp:nvSpPr>
      <dsp:spPr>
        <a:xfrm>
          <a:off x="535761" y="1768450"/>
          <a:ext cx="1864525" cy="1183973"/>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err="1" smtClean="0"/>
            <a:t>Sifat</a:t>
          </a:r>
          <a:r>
            <a:rPr lang="en-US" sz="2200" kern="1200" dirty="0" smtClean="0"/>
            <a:t> </a:t>
          </a:r>
          <a:r>
            <a:rPr lang="en-US" sz="2200" kern="1200" dirty="0" err="1" smtClean="0"/>
            <a:t>analizi</a:t>
          </a:r>
          <a:endParaRPr lang="ru-RU" sz="2200" kern="1200" dirty="0"/>
        </a:p>
      </dsp:txBody>
      <dsp:txXfrm>
        <a:off x="570438" y="1803127"/>
        <a:ext cx="1795171" cy="1114619"/>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22.06.2017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advTm="1300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22.06.2017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advTm="1300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22.06.2017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advTm="1300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22.06.2017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advTm="1300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22.06.2017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advTm="1300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22.06.2017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advTm="1300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22.06.2017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advTm="1300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22.06.2017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advTm="1300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22.06.2017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advTm="1300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22.06.2017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advTm="1300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22.06.2017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advTm="1300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22.06.2017</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advTm="1300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oleObject" Target="../embeddings/oleObject3.bin"/></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oleObject" Target="../embeddings/oleObject4.bin"/></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oleObject" Target="../embeddings/oleObject5.bin"/></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ziyonet.uz/"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hyperlink" Target="http://www.arxiv.uz/"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4" name="Picture 2" descr="F:\Фото\14087507.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Прямоугольник 4"/>
          <p:cNvSpPr/>
          <p:nvPr/>
        </p:nvSpPr>
        <p:spPr>
          <a:xfrm>
            <a:off x="785786" y="714356"/>
            <a:ext cx="6429420" cy="5755422"/>
          </a:xfrm>
          <a:prstGeom prst="rect">
            <a:avLst/>
          </a:prstGeom>
        </p:spPr>
        <p:txBody>
          <a:bodyPr wrap="square">
            <a:spAutoFit/>
          </a:bodyPr>
          <a:lstStyle/>
          <a:p>
            <a:pPr algn="ctr"/>
            <a:r>
              <a:rPr lang="en-US" sz="1600" b="1" dirty="0" smtClean="0">
                <a:latin typeface="Times New Roman" pitchFamily="18" charset="0"/>
                <a:cs typeface="Times New Roman" pitchFamily="18" charset="0"/>
              </a:rPr>
              <a:t>O’</a:t>
            </a:r>
            <a:r>
              <a:rPr lang="uz-Cyrl-UZ" sz="1600" b="1" dirty="0" smtClean="0">
                <a:latin typeface="Times New Roman" pitchFamily="18" charset="0"/>
                <a:cs typeface="Times New Roman" pitchFamily="18" charset="0"/>
              </a:rPr>
              <a:t>ZBEKISTON RESPUBLIKASI</a:t>
            </a:r>
            <a:endParaRPr lang="ru-RU" sz="1600" dirty="0" smtClean="0">
              <a:latin typeface="Times New Roman" pitchFamily="18" charset="0"/>
              <a:cs typeface="Times New Roman" pitchFamily="18" charset="0"/>
            </a:endParaRPr>
          </a:p>
          <a:p>
            <a:pPr algn="ctr"/>
            <a:r>
              <a:rPr lang="uz-Cyrl-UZ" sz="1600" b="1" dirty="0" smtClean="0">
                <a:latin typeface="Times New Roman" pitchFamily="18" charset="0"/>
                <a:cs typeface="Times New Roman" pitchFamily="18" charset="0"/>
              </a:rPr>
              <a:t>OLIY VA O’RTA MAXSUS TA’LIM VAZIRLILGI</a:t>
            </a:r>
            <a:endParaRPr lang="ru-RU" sz="1600" dirty="0" smtClean="0">
              <a:latin typeface="Times New Roman" pitchFamily="18" charset="0"/>
              <a:cs typeface="Times New Roman" pitchFamily="18" charset="0"/>
            </a:endParaRPr>
          </a:p>
          <a:p>
            <a:pPr algn="ctr"/>
            <a:r>
              <a:rPr lang="en-US" sz="1600" b="1" dirty="0" smtClean="0">
                <a:latin typeface="Times New Roman" pitchFamily="18" charset="0"/>
                <a:cs typeface="Times New Roman" pitchFamily="18" charset="0"/>
              </a:rPr>
              <a:t>Z. M. BOBUR NOMIDAGI</a:t>
            </a:r>
            <a:endParaRPr lang="ru-RU" sz="1600" dirty="0" smtClean="0">
              <a:latin typeface="Times New Roman" pitchFamily="18" charset="0"/>
              <a:cs typeface="Times New Roman" pitchFamily="18" charset="0"/>
            </a:endParaRPr>
          </a:p>
          <a:p>
            <a:pPr algn="ctr"/>
            <a:r>
              <a:rPr lang="uz-Cyrl-UZ" sz="1600" b="1" dirty="0" smtClean="0">
                <a:latin typeface="Times New Roman" pitchFamily="18" charset="0"/>
                <a:cs typeface="Times New Roman" pitchFamily="18" charset="0"/>
              </a:rPr>
              <a:t>ANDIJON DAVLAT UNIVERSITETI </a:t>
            </a:r>
            <a:r>
              <a:rPr lang="en-US" sz="1600" b="1" dirty="0" smtClean="0">
                <a:latin typeface="Times New Roman" pitchFamily="18" charset="0"/>
                <a:cs typeface="Times New Roman" pitchFamily="18" charset="0"/>
              </a:rPr>
              <a:t>TABIIY FANLAR FAKULTETI KIMYO</a:t>
            </a:r>
            <a:r>
              <a:rPr lang="uz-Cyrl-UZ" sz="1600" b="1" dirty="0" smtClean="0">
                <a:latin typeface="Times New Roman" pitchFamily="18" charset="0"/>
                <a:cs typeface="Times New Roman" pitchFamily="18" charset="0"/>
              </a:rPr>
              <a:t> TALIM </a:t>
            </a:r>
            <a:r>
              <a:rPr lang="en-US" sz="1600" b="1" dirty="0" smtClean="0">
                <a:latin typeface="Times New Roman" pitchFamily="18" charset="0"/>
                <a:cs typeface="Times New Roman" pitchFamily="18" charset="0"/>
              </a:rPr>
              <a:t>YO’</a:t>
            </a:r>
            <a:r>
              <a:rPr lang="uz-Cyrl-UZ" sz="1600" b="1" dirty="0" smtClean="0">
                <a:latin typeface="Times New Roman" pitchFamily="18" charset="0"/>
                <a:cs typeface="Times New Roman" pitchFamily="18" charset="0"/>
              </a:rPr>
              <a:t>NALISHI </a:t>
            </a:r>
            <a:r>
              <a:rPr lang="en-US" sz="1600" b="1" dirty="0" smtClean="0">
                <a:latin typeface="Times New Roman" pitchFamily="18" charset="0"/>
                <a:cs typeface="Times New Roman" pitchFamily="18" charset="0"/>
              </a:rPr>
              <a:t>II</a:t>
            </a:r>
            <a:r>
              <a:rPr lang="uz-Cyrl-UZ" sz="1600" b="1" dirty="0" smtClean="0">
                <a:latin typeface="Times New Roman" pitchFamily="18" charset="0"/>
                <a:cs typeface="Times New Roman" pitchFamily="18" charset="0"/>
              </a:rPr>
              <a:t>- BOSQIC</a:t>
            </a:r>
            <a:r>
              <a:rPr lang="en-US" sz="1600" b="1" dirty="0" smtClean="0">
                <a:latin typeface="Times New Roman" pitchFamily="18" charset="0"/>
                <a:cs typeface="Times New Roman" pitchFamily="18" charset="0"/>
              </a:rPr>
              <a:t>H 202-K </a:t>
            </a:r>
            <a:r>
              <a:rPr lang="uz-Cyrl-UZ" sz="1600" b="1" dirty="0" smtClean="0">
                <a:latin typeface="Times New Roman" pitchFamily="18" charset="0"/>
                <a:cs typeface="Times New Roman" pitchFamily="18" charset="0"/>
              </a:rPr>
              <a:t>GURUH TALABASI</a:t>
            </a:r>
            <a:r>
              <a:rPr lang="en-US" sz="1600" b="1" dirty="0" smtClean="0">
                <a:latin typeface="Times New Roman" pitchFamily="18" charset="0"/>
                <a:cs typeface="Times New Roman" pitchFamily="18" charset="0"/>
              </a:rPr>
              <a:t>NING</a:t>
            </a:r>
            <a:endParaRPr lang="ru-RU" sz="1600" dirty="0" smtClean="0">
              <a:latin typeface="Times New Roman" pitchFamily="18" charset="0"/>
              <a:cs typeface="Times New Roman" pitchFamily="18" charset="0"/>
            </a:endParaRPr>
          </a:p>
          <a:p>
            <a:pPr algn="ctr"/>
            <a:r>
              <a:rPr lang="en-US" sz="1600" b="1" dirty="0" smtClean="0">
                <a:latin typeface="Times New Roman" pitchFamily="18" charset="0"/>
                <a:cs typeface="Times New Roman" pitchFamily="18" charset="0"/>
              </a:rPr>
              <a:t>ANALITIK KIMYO FANIDAN TAYYORLAGAN</a:t>
            </a:r>
            <a:endParaRPr lang="ru-RU" sz="1600" dirty="0" smtClean="0">
              <a:latin typeface="Times New Roman" pitchFamily="18" charset="0"/>
              <a:cs typeface="Times New Roman" pitchFamily="18" charset="0"/>
            </a:endParaRPr>
          </a:p>
          <a:p>
            <a:pPr algn="ctr"/>
            <a:r>
              <a:rPr lang="uz-Cyrl-UZ" sz="1600" b="1" dirty="0" smtClean="0">
                <a:latin typeface="Times New Roman" pitchFamily="18" charset="0"/>
                <a:cs typeface="Times New Roman" pitchFamily="18" charset="0"/>
              </a:rPr>
              <a:t> </a:t>
            </a:r>
            <a:endParaRPr lang="ru-RU" sz="1600" dirty="0" smtClean="0">
              <a:latin typeface="Times New Roman" pitchFamily="18" charset="0"/>
              <a:cs typeface="Times New Roman" pitchFamily="18" charset="0"/>
            </a:endParaRPr>
          </a:p>
          <a:p>
            <a:pPr algn="ctr"/>
            <a:r>
              <a:rPr lang="uz-Cyrl-UZ" sz="1600" dirty="0" smtClean="0">
                <a:latin typeface="Times New Roman" pitchFamily="18" charset="0"/>
                <a:cs typeface="Times New Roman" pitchFamily="18" charset="0"/>
              </a:rPr>
              <a:t> </a:t>
            </a:r>
            <a:endParaRPr lang="ru-RU" sz="1600" dirty="0" smtClean="0">
              <a:latin typeface="Times New Roman" pitchFamily="18" charset="0"/>
              <a:cs typeface="Times New Roman" pitchFamily="18" charset="0"/>
            </a:endParaRPr>
          </a:p>
          <a:p>
            <a:pPr algn="ctr"/>
            <a:r>
              <a:rPr lang="en-US" sz="1600" b="1" dirty="0" smtClean="0">
                <a:latin typeface="Times New Roman" pitchFamily="18" charset="0"/>
                <a:cs typeface="Times New Roman" pitchFamily="18" charset="0"/>
              </a:rPr>
              <a:t>                 </a:t>
            </a:r>
            <a:endParaRPr lang="ru-RU" sz="1600" b="1" dirty="0" smtClean="0">
              <a:latin typeface="Times New Roman" pitchFamily="18" charset="0"/>
              <a:cs typeface="Times New Roman" pitchFamily="18" charset="0"/>
            </a:endParaRPr>
          </a:p>
          <a:p>
            <a:pPr algn="ctr"/>
            <a:r>
              <a:rPr lang="uz-Cyrl-UZ" sz="1600" i="1" dirty="0" smtClean="0">
                <a:latin typeface="Times New Roman" pitchFamily="18" charset="0"/>
                <a:cs typeface="Times New Roman" pitchFamily="18" charset="0"/>
              </a:rPr>
              <a:t> </a:t>
            </a:r>
            <a:endParaRPr lang="ru-RU" sz="1600" dirty="0" smtClean="0">
              <a:latin typeface="Times New Roman" pitchFamily="18" charset="0"/>
              <a:cs typeface="Times New Roman" pitchFamily="18" charset="0"/>
            </a:endParaRPr>
          </a:p>
          <a:p>
            <a:pPr algn="ctr"/>
            <a:r>
              <a:rPr lang="uz-Cyrl-UZ" sz="1600" i="1" dirty="0" smtClean="0">
                <a:latin typeface="Times New Roman" pitchFamily="18" charset="0"/>
                <a:cs typeface="Times New Roman" pitchFamily="18" charset="0"/>
              </a:rPr>
              <a:t> </a:t>
            </a:r>
            <a:endParaRPr lang="ru-RU" sz="1600" dirty="0" smtClean="0">
              <a:latin typeface="Times New Roman" pitchFamily="18" charset="0"/>
              <a:cs typeface="Times New Roman" pitchFamily="18" charset="0"/>
            </a:endParaRPr>
          </a:p>
          <a:p>
            <a:pPr algn="ctr"/>
            <a:r>
              <a:rPr lang="uz-Cyrl-UZ" sz="1600" i="1" dirty="0" smtClean="0">
                <a:latin typeface="Times New Roman" pitchFamily="18" charset="0"/>
                <a:cs typeface="Times New Roman" pitchFamily="18" charset="0"/>
              </a:rPr>
              <a:t> </a:t>
            </a:r>
            <a:endParaRPr lang="ru-RU" sz="1600" dirty="0" smtClean="0">
              <a:latin typeface="Times New Roman" pitchFamily="18" charset="0"/>
              <a:cs typeface="Times New Roman" pitchFamily="18" charset="0"/>
            </a:endParaRPr>
          </a:p>
          <a:p>
            <a:pPr algn="ctr"/>
            <a:r>
              <a:rPr lang="uz-Cyrl-UZ" sz="1600" b="1" dirty="0" smtClean="0">
                <a:latin typeface="Times New Roman" pitchFamily="18" charset="0"/>
                <a:cs typeface="Times New Roman" pitchFamily="18" charset="0"/>
              </a:rPr>
              <a:t> </a:t>
            </a:r>
            <a:endParaRPr lang="ru-RU" sz="1600" dirty="0" smtClean="0">
              <a:latin typeface="Times New Roman" pitchFamily="18" charset="0"/>
              <a:cs typeface="Times New Roman" pitchFamily="18" charset="0"/>
            </a:endParaRPr>
          </a:p>
          <a:p>
            <a:pPr algn="ctr"/>
            <a:r>
              <a:rPr lang="uz-Cyrl-UZ" sz="1600" b="1" dirty="0" smtClean="0">
                <a:latin typeface="Times New Roman" pitchFamily="18" charset="0"/>
                <a:cs typeface="Times New Roman" pitchFamily="18" charset="0"/>
              </a:rPr>
              <a:t>MAVZU</a:t>
            </a:r>
            <a:r>
              <a:rPr lang="es-ES" sz="1600" b="1" dirty="0" smtClean="0">
                <a:latin typeface="Times New Roman" pitchFamily="18" charset="0"/>
                <a:cs typeface="Times New Roman" pitchFamily="18" charset="0"/>
              </a:rPr>
              <a:t>:</a:t>
            </a:r>
            <a:r>
              <a:rPr lang="en-US" sz="1600" b="1" dirty="0" smtClean="0">
                <a:latin typeface="Times New Roman" pitchFamily="18" charset="0"/>
                <a:cs typeface="Times New Roman" pitchFamily="18" charset="0"/>
              </a:rPr>
              <a:t> YODOMETRIYA</a:t>
            </a:r>
            <a:endParaRPr lang="ru-RU" sz="1600" dirty="0" smtClean="0">
              <a:latin typeface="Times New Roman" pitchFamily="18" charset="0"/>
              <a:cs typeface="Times New Roman" pitchFamily="18" charset="0"/>
            </a:endParaRPr>
          </a:p>
          <a:p>
            <a:pPr algn="ctr"/>
            <a:r>
              <a:rPr lang="en-US" sz="1600" b="1" dirty="0" smtClean="0">
                <a:latin typeface="Times New Roman" pitchFamily="18" charset="0"/>
                <a:cs typeface="Times New Roman" pitchFamily="18" charset="0"/>
              </a:rPr>
              <a:t> </a:t>
            </a:r>
            <a:endParaRPr lang="ru-RU" sz="1600" dirty="0" smtClean="0">
              <a:latin typeface="Times New Roman" pitchFamily="18" charset="0"/>
              <a:cs typeface="Times New Roman" pitchFamily="18" charset="0"/>
            </a:endParaRPr>
          </a:p>
          <a:p>
            <a:pPr algn="ctr"/>
            <a:r>
              <a:rPr lang="uz-Cyrl-UZ" sz="1600" b="1" i="1" dirty="0" smtClean="0">
                <a:latin typeface="Times New Roman" pitchFamily="18" charset="0"/>
                <a:cs typeface="Times New Roman" pitchFamily="18" charset="0"/>
              </a:rPr>
              <a:t> </a:t>
            </a:r>
            <a:endParaRPr lang="ru-RU" sz="1600" dirty="0" smtClean="0">
              <a:latin typeface="Times New Roman" pitchFamily="18" charset="0"/>
              <a:cs typeface="Times New Roman" pitchFamily="18" charset="0"/>
            </a:endParaRPr>
          </a:p>
          <a:p>
            <a:pPr algn="ctr"/>
            <a:r>
              <a:rPr lang="en-US" sz="1600" b="1" dirty="0" err="1" smtClean="0">
                <a:latin typeface="Times New Roman" pitchFamily="18" charset="0"/>
                <a:cs typeface="Times New Roman" pitchFamily="18" charset="0"/>
              </a:rPr>
              <a:t>Tayyorladi</a:t>
            </a:r>
            <a:r>
              <a:rPr lang="en-US" sz="1600" b="1" dirty="0" smtClean="0">
                <a:latin typeface="Times New Roman" pitchFamily="18" charset="0"/>
                <a:cs typeface="Times New Roman" pitchFamily="18" charset="0"/>
              </a:rPr>
              <a:t>:                                                       </a:t>
            </a:r>
            <a:r>
              <a:rPr lang="en-US" sz="1600" b="1" dirty="0" smtClean="0">
                <a:latin typeface="Times New Roman" pitchFamily="18" charset="0"/>
                <a:cs typeface="Times New Roman" pitchFamily="18" charset="0"/>
              </a:rPr>
              <a:t>X. X. </a:t>
            </a:r>
            <a:r>
              <a:rPr lang="en-US" sz="1600" b="1" dirty="0" err="1" smtClean="0">
                <a:latin typeface="Times New Roman" pitchFamily="18" charset="0"/>
                <a:cs typeface="Times New Roman" pitchFamily="18" charset="0"/>
              </a:rPr>
              <a:t>Zokirova</a:t>
            </a:r>
            <a:endParaRPr lang="ru-RU" sz="1600" dirty="0" smtClean="0">
              <a:latin typeface="Times New Roman" pitchFamily="18" charset="0"/>
              <a:cs typeface="Times New Roman" pitchFamily="18" charset="0"/>
            </a:endParaRPr>
          </a:p>
          <a:p>
            <a:pPr algn="ctr"/>
            <a:r>
              <a:rPr lang="en-US" sz="1600" b="1" dirty="0" err="1" smtClean="0">
                <a:latin typeface="Times New Roman" pitchFamily="18" charset="0"/>
                <a:cs typeface="Times New Roman" pitchFamily="18" charset="0"/>
              </a:rPr>
              <a:t>Kurs</a:t>
            </a:r>
            <a:r>
              <a:rPr lang="en-US" sz="1600" b="1" dirty="0" smtClean="0">
                <a:latin typeface="Times New Roman" pitchFamily="18" charset="0"/>
                <a:cs typeface="Times New Roman" pitchFamily="18" charset="0"/>
              </a:rPr>
              <a:t> </a:t>
            </a:r>
            <a:r>
              <a:rPr lang="en-US" sz="1600" b="1" dirty="0" err="1" smtClean="0">
                <a:latin typeface="Times New Roman" pitchFamily="18" charset="0"/>
                <a:cs typeface="Times New Roman" pitchFamily="18" charset="0"/>
              </a:rPr>
              <a:t>ishi</a:t>
            </a:r>
            <a:r>
              <a:rPr lang="en-US" sz="1600" b="1" dirty="0" smtClean="0">
                <a:latin typeface="Times New Roman" pitchFamily="18" charset="0"/>
                <a:cs typeface="Times New Roman" pitchFamily="18" charset="0"/>
              </a:rPr>
              <a:t> </a:t>
            </a:r>
            <a:r>
              <a:rPr lang="en-US" sz="1600" b="1" dirty="0" err="1" smtClean="0">
                <a:latin typeface="Times New Roman" pitchFamily="18" charset="0"/>
                <a:cs typeface="Times New Roman" pitchFamily="18" charset="0"/>
              </a:rPr>
              <a:t>rahbari</a:t>
            </a:r>
            <a:r>
              <a:rPr lang="en-US" sz="1600" b="1" dirty="0" smtClean="0">
                <a:latin typeface="Times New Roman" pitchFamily="18" charset="0"/>
                <a:cs typeface="Times New Roman" pitchFamily="18" charset="0"/>
              </a:rPr>
              <a:t>:                                           </a:t>
            </a:r>
            <a:r>
              <a:rPr lang="en-US" sz="1600" b="1" dirty="0" smtClean="0">
                <a:latin typeface="Times New Roman" pitchFamily="18" charset="0"/>
                <a:cs typeface="Times New Roman" pitchFamily="18" charset="0"/>
              </a:rPr>
              <a:t>N. Q.  </a:t>
            </a:r>
            <a:r>
              <a:rPr lang="en-US" sz="1600" b="1" dirty="0" err="1" smtClean="0">
                <a:latin typeface="Times New Roman" pitchFamily="18" charset="0"/>
                <a:cs typeface="Times New Roman" pitchFamily="18" charset="0"/>
              </a:rPr>
              <a:t>To’lakov</a:t>
            </a:r>
            <a:endParaRPr lang="ru-RU" sz="1600" dirty="0" smtClean="0">
              <a:latin typeface="Times New Roman" pitchFamily="18" charset="0"/>
              <a:cs typeface="Times New Roman" pitchFamily="18" charset="0"/>
            </a:endParaRPr>
          </a:p>
          <a:p>
            <a:pPr algn="ctr"/>
            <a:r>
              <a:rPr lang="uz-Cyrl-UZ" sz="1600" b="1" i="1" dirty="0" smtClean="0">
                <a:latin typeface="Times New Roman" pitchFamily="18" charset="0"/>
                <a:cs typeface="Times New Roman" pitchFamily="18" charset="0"/>
              </a:rPr>
              <a:t> </a:t>
            </a:r>
            <a:endParaRPr lang="ru-RU" sz="1600" dirty="0" smtClean="0">
              <a:latin typeface="Times New Roman" pitchFamily="18" charset="0"/>
              <a:cs typeface="Times New Roman" pitchFamily="18" charset="0"/>
            </a:endParaRPr>
          </a:p>
          <a:p>
            <a:pPr algn="ctr"/>
            <a:r>
              <a:rPr lang="uz-Cyrl-UZ" sz="1600" b="1" i="1" dirty="0" smtClean="0">
                <a:latin typeface="Times New Roman" pitchFamily="18" charset="0"/>
                <a:cs typeface="Times New Roman" pitchFamily="18" charset="0"/>
              </a:rPr>
              <a:t> </a:t>
            </a:r>
            <a:endParaRPr lang="ru-RU" sz="1600" dirty="0" smtClean="0">
              <a:latin typeface="Times New Roman" pitchFamily="18" charset="0"/>
              <a:cs typeface="Times New Roman" pitchFamily="18" charset="0"/>
            </a:endParaRPr>
          </a:p>
          <a:p>
            <a:pPr algn="ctr"/>
            <a:r>
              <a:rPr lang="uz-Cyrl-UZ" sz="1600" b="1" i="1" dirty="0" smtClean="0">
                <a:latin typeface="Times New Roman" pitchFamily="18" charset="0"/>
                <a:cs typeface="Times New Roman" pitchFamily="18" charset="0"/>
              </a:rPr>
              <a:t> </a:t>
            </a:r>
            <a:endParaRPr lang="ru-RU" sz="1600" dirty="0" smtClean="0">
              <a:latin typeface="Times New Roman" pitchFamily="18" charset="0"/>
              <a:cs typeface="Times New Roman" pitchFamily="18" charset="0"/>
            </a:endParaRPr>
          </a:p>
          <a:p>
            <a:pPr algn="ctr">
              <a:defRPr/>
            </a:pPr>
            <a:endParaRPr lang="ru-RU" sz="1600" dirty="0">
              <a:latin typeface="Times New Roman" pitchFamily="18" charset="0"/>
              <a:cs typeface="Times New Roman" pitchFamily="18" charset="0"/>
            </a:endParaRPr>
          </a:p>
        </p:txBody>
      </p:sp>
      <p:sp>
        <p:nvSpPr>
          <p:cNvPr id="6" name="Прямоугольник 5"/>
          <p:cNvSpPr/>
          <p:nvPr/>
        </p:nvSpPr>
        <p:spPr>
          <a:xfrm>
            <a:off x="1142976" y="2786058"/>
            <a:ext cx="5143536" cy="923330"/>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5400" b="1" cap="all" dirty="0" err="1"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Kurs</a:t>
            </a:r>
            <a:r>
              <a:rPr lang="en-US" sz="54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 </a:t>
            </a:r>
            <a:r>
              <a:rPr lang="en-US" sz="5400" b="1" cap="all" dirty="0" err="1"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Ishi</a:t>
            </a:r>
            <a:endParaRPr lang="ru-RU" sz="54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transition advClick="0" advTm="900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F:\Фото\14087507.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p:txBody>
          <a:bodyPr>
            <a:normAutofit fontScale="90000"/>
          </a:bodyPr>
          <a:lstStyle/>
          <a:p>
            <a:r>
              <a:rPr lang="en-US" b="1" dirty="0" err="1"/>
              <a:t>Yodometrik</a:t>
            </a:r>
            <a:r>
              <a:rPr lang="en-US" b="1" dirty="0"/>
              <a:t> </a:t>
            </a:r>
            <a:r>
              <a:rPr lang="en-US" b="1" dirty="0" err="1"/>
              <a:t>titrlash</a:t>
            </a:r>
            <a:r>
              <a:rPr lang="en-US" b="1" dirty="0"/>
              <a:t> </a:t>
            </a:r>
            <a:r>
              <a:rPr lang="en-US" b="1" dirty="0" err="1"/>
              <a:t>usulining</a:t>
            </a:r>
            <a:r>
              <a:rPr lang="en-US" b="1" dirty="0"/>
              <a:t> </a:t>
            </a:r>
            <a:r>
              <a:rPr lang="en-US" b="1" dirty="0" err="1"/>
              <a:t>afzalliklari</a:t>
            </a:r>
            <a:r>
              <a:rPr lang="en-US" b="1" dirty="0" smtClean="0"/>
              <a:t>:</a:t>
            </a:r>
            <a:endParaRPr lang="ru-RU" dirty="0"/>
          </a:p>
        </p:txBody>
      </p:sp>
      <p:sp>
        <p:nvSpPr>
          <p:cNvPr id="3" name="Содержимое 2"/>
          <p:cNvSpPr>
            <a:spLocks noGrp="1"/>
          </p:cNvSpPr>
          <p:nvPr>
            <p:ph idx="1"/>
          </p:nvPr>
        </p:nvSpPr>
        <p:spPr/>
        <p:txBody>
          <a:bodyPr>
            <a:normAutofit fontScale="92500" lnSpcReduction="20000"/>
          </a:bodyPr>
          <a:lstStyle/>
          <a:p>
            <a:pPr marL="514350" lvl="0" indent="-514350">
              <a:buFont typeface="+mj-lt"/>
              <a:buAutoNum type="arabicPeriod"/>
            </a:pPr>
            <a:r>
              <a:rPr lang="en-US" dirty="0" err="1" smtClean="0">
                <a:latin typeface="Times New Roman" panose="02020603050405020304" pitchFamily="18" charset="0"/>
                <a:cs typeface="Times New Roman" panose="02020603050405020304" pitchFamily="18" charset="0"/>
              </a:rPr>
              <a:t>Yodometrik</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usul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bilan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ko’pgina</a:t>
            </a:r>
            <a:r>
              <a:rPr lang="en-US" dirty="0">
                <a:latin typeface="Times New Roman" panose="02020603050405020304" pitchFamily="18" charset="0"/>
                <a:cs typeface="Times New Roman" panose="02020603050405020304" pitchFamily="18" charset="0"/>
              </a:rPr>
              <a:t> J</a:t>
            </a:r>
            <a:r>
              <a:rPr lang="en-US"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va</a:t>
            </a:r>
            <a:r>
              <a:rPr lang="en-US" dirty="0">
                <a:latin typeface="Times New Roman" panose="02020603050405020304" pitchFamily="18" charset="0"/>
                <a:cs typeface="Times New Roman" panose="02020603050405020304" pitchFamily="18" charset="0"/>
              </a:rPr>
              <a:t> J</a:t>
            </a:r>
            <a:r>
              <a:rPr lang="en-US" baseline="30000"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bilan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reaksiyaga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kirishmaydigan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moddalarni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aniqlash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mumkin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Masalan</a:t>
            </a:r>
            <a:r>
              <a:rPr lang="en-US"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Н</a:t>
            </a:r>
            <a:r>
              <a:rPr lang="en-US" baseline="-25000" dirty="0">
                <a:latin typeface="Times New Roman" panose="02020603050405020304" pitchFamily="18" charset="0"/>
                <a:cs typeface="Times New Roman" panose="02020603050405020304" pitchFamily="18" charset="0"/>
              </a:rPr>
              <a:t>2</a:t>
            </a:r>
            <a:r>
              <a:rPr lang="ru-RU" dirty="0">
                <a:latin typeface="Times New Roman" panose="02020603050405020304" pitchFamily="18" charset="0"/>
                <a:cs typeface="Times New Roman" panose="02020603050405020304" pitchFamily="18" charset="0"/>
              </a:rPr>
              <a:t>О</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ni</a:t>
            </a:r>
            <a:r>
              <a:rPr lang="en-US" dirty="0">
                <a:latin typeface="Times New Roman" panose="02020603050405020304" pitchFamily="18" charset="0"/>
                <a:cs typeface="Times New Roman" panose="02020603050405020304" pitchFamily="18" charset="0"/>
              </a:rPr>
              <a:t> Fisher </a:t>
            </a:r>
            <a:r>
              <a:rPr lang="en-US" dirty="0" err="1">
                <a:latin typeface="Times New Roman" panose="02020603050405020304" pitchFamily="18" charset="0"/>
                <a:cs typeface="Times New Roman" panose="02020603050405020304" pitchFamily="18" charset="0"/>
              </a:rPr>
              <a:t>usuli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bilan</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marL="514350" lvl="0" indent="-514350">
              <a:buFont typeface="+mj-lt"/>
              <a:buAutoNum type="arabicPeriod"/>
            </a:pPr>
            <a:r>
              <a:rPr lang="en-US" dirty="0" err="1">
                <a:latin typeface="Times New Roman" panose="02020603050405020304" pitchFamily="18" charset="0"/>
                <a:cs typeface="Times New Roman" panose="02020603050405020304" pitchFamily="18" charset="0"/>
              </a:rPr>
              <a:t>Boshqa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oksidlanish-qaytarilish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usullariga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nisbatan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aniqligi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katta</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marL="514350" lvl="0" indent="-514350">
              <a:buFont typeface="+mj-lt"/>
              <a:buAutoNum type="arabicPeriod"/>
            </a:pPr>
            <a:r>
              <a:rPr lang="en-US" dirty="0">
                <a:latin typeface="Times New Roman" panose="02020603050405020304" pitchFamily="18" charset="0"/>
                <a:cs typeface="Times New Roman" panose="02020603050405020304" pitchFamily="18" charset="0"/>
              </a:rPr>
              <a:t>J</a:t>
            </a:r>
            <a:r>
              <a:rPr lang="en-US"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o’ziga</a:t>
            </a:r>
            <a:r>
              <a:rPr lang="en-US" dirty="0">
                <a:latin typeface="Times New Roman" panose="02020603050405020304" pitchFamily="18" charset="0"/>
                <a:cs typeface="Times New Roman" panose="02020603050405020304" pitchFamily="18" charset="0"/>
              </a:rPr>
              <a:t> hos </a:t>
            </a:r>
            <a:r>
              <a:rPr lang="en-US" dirty="0" err="1">
                <a:latin typeface="Times New Roman" panose="02020603050405020304" pitchFamily="18" charset="0"/>
                <a:cs typeface="Times New Roman" panose="02020603050405020304" pitchFamily="18" charset="0"/>
              </a:rPr>
              <a:t>rangga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bo’lganligi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sababli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ekvivalent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nuqtani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indikatorsiz</a:t>
            </a:r>
            <a:r>
              <a:rPr lang="en-US" dirty="0">
                <a:latin typeface="Times New Roman" panose="02020603050405020304" pitchFamily="18" charset="0"/>
                <a:cs typeface="Times New Roman" panose="02020603050405020304" pitchFamily="18" charset="0"/>
              </a:rPr>
              <a:t> ham </a:t>
            </a:r>
            <a:r>
              <a:rPr lang="en-US" dirty="0" err="1">
                <a:latin typeface="Times New Roman" panose="02020603050405020304" pitchFamily="18" charset="0"/>
                <a:cs typeface="Times New Roman" panose="02020603050405020304" pitchFamily="18" charset="0"/>
              </a:rPr>
              <a:t>aniqlash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mumkin</a:t>
            </a:r>
            <a:r>
              <a:rPr lang="en-US"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pPr marL="514350" indent="-514350">
              <a:buFont typeface="+mj-lt"/>
              <a:buAutoNum type="arabicPeriod"/>
            </a:pPr>
            <a:r>
              <a:rPr lang="en-US" dirty="0">
                <a:latin typeface="Times New Roman" panose="02020603050405020304" pitchFamily="18" charset="0"/>
                <a:cs typeface="Times New Roman" panose="02020603050405020304" pitchFamily="18" charset="0"/>
              </a:rPr>
              <a:t>J</a:t>
            </a:r>
            <a:r>
              <a:rPr lang="en-US"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suvli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tashqari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organik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erituvchilarda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yahshi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eriydi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shu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sababli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titrlashni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suvsiz</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eritmalarda</a:t>
            </a:r>
            <a:r>
              <a:rPr lang="en-US" dirty="0">
                <a:latin typeface="Times New Roman" panose="02020603050405020304" pitchFamily="18" charset="0"/>
                <a:cs typeface="Times New Roman" panose="02020603050405020304" pitchFamily="18" charset="0"/>
              </a:rPr>
              <a:t> ham </a:t>
            </a:r>
            <a:r>
              <a:rPr lang="en-US" dirty="0" err="1">
                <a:latin typeface="Times New Roman" panose="02020603050405020304" pitchFamily="18" charset="0"/>
                <a:cs typeface="Times New Roman" panose="02020603050405020304" pitchFamily="18" charset="0"/>
              </a:rPr>
              <a:t>olib</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borish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mumkin</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Tree>
  </p:cSld>
  <p:clrMapOvr>
    <a:masterClrMapping/>
  </p:clrMapOvr>
  <p:transition advTm="1300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F:\Фото\14087507.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p:txBody>
          <a:bodyPr>
            <a:normAutofit fontScale="90000"/>
          </a:bodyPr>
          <a:lstStyle/>
          <a:p>
            <a:pPr lvl="0"/>
            <a:r>
              <a:rPr lang="en-US" b="1" dirty="0" err="1"/>
              <a:t>Yodometrik</a:t>
            </a:r>
            <a:r>
              <a:rPr lang="en-US" b="1" dirty="0"/>
              <a:t> </a:t>
            </a:r>
            <a:r>
              <a:rPr lang="en-US" b="1" dirty="0" err="1"/>
              <a:t>titrlash</a:t>
            </a:r>
            <a:r>
              <a:rPr lang="en-US" b="1" dirty="0"/>
              <a:t> </a:t>
            </a:r>
            <a:r>
              <a:rPr lang="en-US" b="1" dirty="0" err="1"/>
              <a:t>usulining</a:t>
            </a:r>
            <a:r>
              <a:rPr lang="en-US" b="1" dirty="0"/>
              <a:t> </a:t>
            </a:r>
            <a:r>
              <a:rPr lang="en-US" b="1" dirty="0" err="1"/>
              <a:t>kamchiliklari</a:t>
            </a:r>
            <a:r>
              <a:rPr lang="en-US" b="1" dirty="0" smtClean="0"/>
              <a:t>:</a:t>
            </a:r>
            <a:endParaRPr lang="ru-RU" dirty="0"/>
          </a:p>
        </p:txBody>
      </p:sp>
      <p:sp>
        <p:nvSpPr>
          <p:cNvPr id="3" name="Содержимое 2"/>
          <p:cNvSpPr>
            <a:spLocks noGrp="1"/>
          </p:cNvSpPr>
          <p:nvPr>
            <p:ph idx="1"/>
          </p:nvPr>
        </p:nvSpPr>
        <p:spPr/>
        <p:txBody>
          <a:bodyPr>
            <a:normAutofit fontScale="92500" lnSpcReduction="20000"/>
          </a:bodyPr>
          <a:lstStyle/>
          <a:p>
            <a:pPr marL="514350" lvl="0" indent="-514350">
              <a:buFont typeface="+mj-lt"/>
              <a:buAutoNum type="arabicPeriod"/>
            </a:pPr>
            <a:r>
              <a:rPr lang="en-US" dirty="0" smtClean="0">
                <a:latin typeface="Times New Roman" panose="02020603050405020304" pitchFamily="18" charset="0"/>
                <a:cs typeface="Times New Roman" panose="02020603050405020304" pitchFamily="18" charset="0"/>
              </a:rPr>
              <a:t>J</a:t>
            </a:r>
            <a:r>
              <a:rPr lang="en-US" baseline="-25000" dirty="0" smtClean="0">
                <a:latin typeface="Times New Roman" panose="02020603050405020304" pitchFamily="18" charset="0"/>
                <a:cs typeface="Times New Roman" panose="02020603050405020304" pitchFamily="18" charset="0"/>
              </a:rPr>
              <a:t>2</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uchuvchan</a:t>
            </a:r>
            <a:r>
              <a:rPr lang="en-US" dirty="0" smtClean="0">
                <a:latin typeface="Times New Roman" panose="02020603050405020304" pitchFamily="18" charset="0"/>
                <a:cs typeface="Times New Roman" panose="02020603050405020304" pitchFamily="18" charset="0"/>
              </a:rPr>
              <a:t>.</a:t>
            </a:r>
            <a:endParaRPr lang="uz-Latn-UZ" dirty="0">
              <a:latin typeface="Times New Roman" panose="02020603050405020304" pitchFamily="18" charset="0"/>
              <a:cs typeface="Times New Roman" panose="02020603050405020304" pitchFamily="18" charset="0"/>
            </a:endParaRPr>
          </a:p>
          <a:p>
            <a:pPr marL="514350" lvl="0" indent="-514350">
              <a:buFont typeface="+mj-lt"/>
              <a:buAutoNum type="arabicPeriod"/>
            </a:pPr>
            <a:r>
              <a:rPr lang="en-US" dirty="0" smtClean="0">
                <a:latin typeface="Times New Roman" panose="02020603050405020304" pitchFamily="18" charset="0"/>
                <a:cs typeface="Times New Roman" panose="02020603050405020304" pitchFamily="18" charset="0"/>
              </a:rPr>
              <a:t>J</a:t>
            </a:r>
            <a:r>
              <a:rPr lang="en-US" baseline="30000"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uz-Cyrl-UZ" dirty="0">
                <a:latin typeface="Times New Roman" panose="02020603050405020304" pitchFamily="18" charset="0"/>
                <a:cs typeface="Times New Roman" panose="02020603050405020304" pitchFamily="18" charset="0"/>
              </a:rPr>
              <a:t>havo </a:t>
            </a:r>
            <a:r>
              <a:rPr lang="ru-RU" dirty="0">
                <a:latin typeface="Times New Roman" panose="02020603050405020304" pitchFamily="18" charset="0"/>
                <a:cs typeface="Times New Roman" panose="02020603050405020304" pitchFamily="18" charset="0"/>
              </a:rPr>
              <a:t>О</a:t>
            </a:r>
            <a:r>
              <a:rPr lang="en-US"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ta`sirida</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oksidlanadi</a:t>
            </a:r>
            <a:r>
              <a:rPr lang="en-US" dirty="0" smtClean="0">
                <a:latin typeface="Times New Roman" panose="02020603050405020304" pitchFamily="18" charset="0"/>
                <a:cs typeface="Times New Roman" panose="02020603050405020304" pitchFamily="18" charset="0"/>
              </a:rPr>
              <a:t>.</a:t>
            </a:r>
            <a:endParaRPr lang="uz-Latn-UZ" dirty="0" smtClean="0">
              <a:latin typeface="Times New Roman" panose="02020603050405020304" pitchFamily="18" charset="0"/>
              <a:cs typeface="Times New Roman" panose="02020603050405020304" pitchFamily="18" charset="0"/>
            </a:endParaRPr>
          </a:p>
          <a:p>
            <a:pPr marL="514350" indent="-514350">
              <a:buFont typeface="+mj-lt"/>
              <a:buAutoNum type="arabicPeriod"/>
            </a:pPr>
            <a:r>
              <a:rPr lang="en-US" dirty="0" err="1" smtClean="0">
                <a:latin typeface="Times New Roman" panose="02020603050405020304" pitchFamily="18" charset="0"/>
                <a:cs typeface="Times New Roman" panose="02020603050405020304" pitchFamily="18" charset="0"/>
              </a:rPr>
              <a:t>Yodometrik</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titrlash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usulini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ishqoriy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muhitda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olib</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borilmaydi,chunki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disproporsiyalanish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reaksiyasi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boradi</a:t>
            </a:r>
            <a:r>
              <a:rPr lang="en-US" dirty="0" smtClean="0">
                <a:latin typeface="Times New Roman" panose="02020603050405020304" pitchFamily="18" charset="0"/>
                <a:cs typeface="Times New Roman" panose="02020603050405020304" pitchFamily="18" charset="0"/>
              </a:rPr>
              <a:t>.</a:t>
            </a:r>
            <a:endParaRPr lang="uz-Latn-UZ" dirty="0">
              <a:latin typeface="Times New Roman" panose="02020603050405020304" pitchFamily="18" charset="0"/>
              <a:cs typeface="Times New Roman" panose="02020603050405020304" pitchFamily="18" charset="0"/>
            </a:endParaRPr>
          </a:p>
          <a:p>
            <a:pPr marL="514350" indent="-514350">
              <a:buFont typeface="+mj-lt"/>
              <a:buAutoNum type="arabicPeriod"/>
            </a:pPr>
            <a:r>
              <a:rPr lang="en-US" dirty="0" err="1" smtClean="0">
                <a:latin typeface="Times New Roman" panose="02020603050405020304" pitchFamily="18" charset="0"/>
                <a:cs typeface="Times New Roman" panose="02020603050405020304" pitchFamily="18" charset="0"/>
              </a:rPr>
              <a:t>Oksidlanish-qaytarilish</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reaksiyasi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sekin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boradi</a:t>
            </a:r>
            <a:r>
              <a:rPr lang="en-US" dirty="0" smtClean="0">
                <a:latin typeface="Times New Roman" panose="02020603050405020304" pitchFamily="18" charset="0"/>
                <a:cs typeface="Times New Roman" panose="02020603050405020304" pitchFamily="18" charset="0"/>
              </a:rPr>
              <a:t>.</a:t>
            </a:r>
            <a:endParaRPr lang="uz-Latn-UZ" dirty="0" smtClean="0">
              <a:latin typeface="Times New Roman" panose="02020603050405020304" pitchFamily="18" charset="0"/>
              <a:cs typeface="Times New Roman" panose="02020603050405020304" pitchFamily="18" charset="0"/>
            </a:endParaRPr>
          </a:p>
          <a:p>
            <a:pPr marL="514350" indent="-514350">
              <a:buFont typeface="+mj-lt"/>
              <a:buAutoNum type="arabicPeriod"/>
            </a:pPr>
            <a:r>
              <a:rPr lang="en-US" dirty="0" err="1" smtClean="0">
                <a:latin typeface="Times New Roman" panose="02020603050405020304" pitchFamily="18" charset="0"/>
                <a:cs typeface="Times New Roman" panose="02020603050405020304" pitchFamily="18" charset="0"/>
              </a:rPr>
              <a:t>Reaksiya</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natijasida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hosil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bo’lgan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cho’kma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yoki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boshqa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aktiv</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moddalarda</a:t>
            </a:r>
            <a:r>
              <a:rPr lang="en-US" dirty="0">
                <a:latin typeface="Times New Roman" panose="02020603050405020304" pitchFamily="18" charset="0"/>
                <a:cs typeface="Times New Roman" panose="02020603050405020304" pitchFamily="18" charset="0"/>
              </a:rPr>
              <a:t> J</a:t>
            </a:r>
            <a:r>
              <a:rPr lang="en-US"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adsorbsiyalanadi</a:t>
            </a:r>
            <a:r>
              <a:rPr lang="en-US" dirty="0" smtClean="0">
                <a:latin typeface="Times New Roman" panose="02020603050405020304" pitchFamily="18" charset="0"/>
                <a:cs typeface="Times New Roman" panose="02020603050405020304" pitchFamily="18" charset="0"/>
              </a:rPr>
              <a:t>.</a:t>
            </a:r>
            <a:endParaRPr lang="uz-Latn-UZ" dirty="0">
              <a:latin typeface="Times New Roman" panose="02020603050405020304" pitchFamily="18" charset="0"/>
              <a:cs typeface="Times New Roman" panose="02020603050405020304" pitchFamily="18" charset="0"/>
            </a:endParaRPr>
          </a:p>
          <a:p>
            <a:pPr marL="514350" indent="-514350">
              <a:buFont typeface="+mj-lt"/>
              <a:buAutoNum type="arabicPeriod"/>
            </a:pPr>
            <a:r>
              <a:rPr lang="en-US" dirty="0" smtClean="0">
                <a:latin typeface="Times New Roman" panose="02020603050405020304" pitchFamily="18" charset="0"/>
                <a:cs typeface="Times New Roman" panose="02020603050405020304" pitchFamily="18" charset="0"/>
              </a:rPr>
              <a:t>J</a:t>
            </a:r>
            <a:r>
              <a:rPr lang="en-US" baseline="-25000" dirty="0" smtClean="0">
                <a:latin typeface="Times New Roman" panose="02020603050405020304" pitchFamily="18" charset="0"/>
                <a:cs typeface="Times New Roman" panose="02020603050405020304" pitchFamily="18" charset="0"/>
              </a:rPr>
              <a:t>2</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va</a:t>
            </a:r>
            <a:r>
              <a:rPr lang="en-US" dirty="0">
                <a:latin typeface="Times New Roman" panose="02020603050405020304" pitchFamily="18" charset="0"/>
                <a:cs typeface="Times New Roman" panose="02020603050405020304" pitchFamily="18" charset="0"/>
              </a:rPr>
              <a:t> Na</a:t>
            </a:r>
            <a:r>
              <a:rPr lang="en-US"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S</a:t>
            </a:r>
            <a:r>
              <a:rPr lang="en-US"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O</a:t>
            </a:r>
            <a:r>
              <a:rPr lang="en-US" baseline="-25000" dirty="0">
                <a:latin typeface="Times New Roman" panose="02020603050405020304" pitchFamily="18" charset="0"/>
                <a:cs typeface="Times New Roman" panose="02020603050405020304" pitchFamily="18" charset="0"/>
              </a:rPr>
              <a:t>3</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eritmalari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vaqt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o’tishi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bilan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titrini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o’zgartiradi</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cSld>
  <p:clrMapOvr>
    <a:masterClrMapping/>
  </p:clrMapOvr>
  <p:transition advTm="1300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F:\Фото\14087507.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a:xfrm>
            <a:off x="0" y="137319"/>
            <a:ext cx="8229600" cy="1143000"/>
          </a:xfrm>
        </p:spPr>
        <p:txBody>
          <a:bodyPr>
            <a:normAutofit/>
          </a:bodyPr>
          <a:lstStyle/>
          <a:p>
            <a:r>
              <a:rPr lang="en-US" sz="2200" b="1" dirty="0"/>
              <a:t>II. TAJRIBA QISM.</a:t>
            </a:r>
            <a:r>
              <a:rPr lang="ru-RU" sz="2200" dirty="0"/>
              <a:t/>
            </a:r>
            <a:br>
              <a:rPr lang="ru-RU" sz="2200" dirty="0"/>
            </a:br>
            <a:r>
              <a:rPr lang="en-US" sz="2200" b="1" dirty="0"/>
              <a:t>II.1.YODOMETRIK TITRLASHDA STANDART VA ISHCHI ERITMALAR </a:t>
            </a:r>
            <a:r>
              <a:rPr lang="en-US" sz="2200" b="1" dirty="0" smtClean="0"/>
              <a:t>TAYYORLASH</a:t>
            </a:r>
            <a:endParaRPr lang="ru-RU" sz="2200" dirty="0"/>
          </a:p>
        </p:txBody>
      </p:sp>
      <p:sp>
        <p:nvSpPr>
          <p:cNvPr id="3" name="Содержимое 2"/>
          <p:cNvSpPr>
            <a:spLocks noGrp="1"/>
          </p:cNvSpPr>
          <p:nvPr>
            <p:ph idx="1"/>
          </p:nvPr>
        </p:nvSpPr>
        <p:spPr>
          <a:xfrm>
            <a:off x="157587" y="1262696"/>
            <a:ext cx="8529213" cy="5190640"/>
          </a:xfrm>
        </p:spPr>
        <p:txBody>
          <a:bodyPr>
            <a:noAutofit/>
          </a:bodyPr>
          <a:lstStyle/>
          <a:p>
            <a:r>
              <a:rPr lang="en-US" sz="1800" b="1" dirty="0" err="1">
                <a:latin typeface="Times New Roman" panose="02020603050405020304" pitchFamily="18" charset="0"/>
                <a:cs typeface="Times New Roman" panose="02020603050405020304" pitchFamily="18" charset="0"/>
              </a:rPr>
              <a:t>Indikator</a:t>
            </a:r>
            <a:r>
              <a:rPr lang="en-US" sz="1800" b="1" dirty="0">
                <a:latin typeface="Times New Roman" panose="02020603050405020304" pitchFamily="18" charset="0"/>
                <a:cs typeface="Times New Roman" panose="02020603050405020304" pitchFamily="18" charset="0"/>
              </a:rPr>
              <a:t> </a:t>
            </a:r>
            <a:r>
              <a:rPr lang="en-US" sz="1800" b="1" dirty="0" err="1">
                <a:latin typeface="Times New Roman" panose="02020603050405020304" pitchFamily="18" charset="0"/>
                <a:cs typeface="Times New Roman" panose="02020603050405020304" pitchFamily="18" charset="0"/>
              </a:rPr>
              <a:t>sifatida</a:t>
            </a:r>
            <a:r>
              <a:rPr lang="en-US" sz="1800" b="1" dirty="0">
                <a:latin typeface="Times New Roman" panose="02020603050405020304" pitchFamily="18" charset="0"/>
                <a:cs typeface="Times New Roman" panose="02020603050405020304" pitchFamily="18" charset="0"/>
              </a:rPr>
              <a:t> </a:t>
            </a:r>
            <a:r>
              <a:rPr lang="en-US" sz="1800" b="1" dirty="0" err="1">
                <a:latin typeface="Times New Roman" panose="02020603050405020304" pitchFamily="18" charset="0"/>
                <a:cs typeface="Times New Roman" panose="02020603050405020304" pitchFamily="18" charset="0"/>
              </a:rPr>
              <a:t>ishlatiladigan</a:t>
            </a:r>
            <a:r>
              <a:rPr lang="en-US" sz="1800" b="1" dirty="0">
                <a:latin typeface="Times New Roman" panose="02020603050405020304" pitchFamily="18" charset="0"/>
                <a:cs typeface="Times New Roman" panose="02020603050405020304" pitchFamily="18" charset="0"/>
              </a:rPr>
              <a:t> </a:t>
            </a:r>
            <a:r>
              <a:rPr lang="en-US" sz="1800" b="1" dirty="0" err="1">
                <a:latin typeface="Times New Roman" panose="02020603050405020304" pitchFamily="18" charset="0"/>
                <a:cs typeface="Times New Roman" panose="02020603050405020304" pitchFamily="18" charset="0"/>
              </a:rPr>
              <a:t>kraxmal</a:t>
            </a:r>
            <a:r>
              <a:rPr lang="en-US" sz="1800" b="1" dirty="0">
                <a:latin typeface="Times New Roman" panose="02020603050405020304" pitchFamily="18" charset="0"/>
                <a:cs typeface="Times New Roman" panose="02020603050405020304" pitchFamily="18" charset="0"/>
              </a:rPr>
              <a:t> </a:t>
            </a:r>
            <a:r>
              <a:rPr lang="en-US" sz="1800" b="1" dirty="0" err="1">
                <a:latin typeface="Times New Roman" panose="02020603050405020304" pitchFamily="18" charset="0"/>
                <a:cs typeface="Times New Roman" panose="02020603050405020304" pitchFamily="18" charset="0"/>
              </a:rPr>
              <a:t>eritmasini</a:t>
            </a:r>
            <a:r>
              <a:rPr lang="en-US" sz="1800" b="1" dirty="0">
                <a:latin typeface="Times New Roman" panose="02020603050405020304" pitchFamily="18" charset="0"/>
                <a:cs typeface="Times New Roman" panose="02020603050405020304" pitchFamily="18" charset="0"/>
              </a:rPr>
              <a:t> </a:t>
            </a:r>
            <a:r>
              <a:rPr lang="en-US" sz="1800" b="1" dirty="0" err="1">
                <a:latin typeface="Times New Roman" panose="02020603050405020304" pitchFamily="18" charset="0"/>
                <a:cs typeface="Times New Roman" panose="02020603050405020304" pitchFamily="18" charset="0"/>
              </a:rPr>
              <a:t>tayyorlash</a:t>
            </a:r>
            <a:r>
              <a:rPr lang="en-US" sz="1800" b="1" dirty="0">
                <a:latin typeface="Times New Roman" panose="02020603050405020304" pitchFamily="18" charset="0"/>
                <a:cs typeface="Times New Roman" panose="02020603050405020304" pitchFamily="18" charset="0"/>
              </a:rPr>
              <a:t>.</a:t>
            </a:r>
            <a:endParaRPr lang="ru-RU" sz="1800" dirty="0">
              <a:latin typeface="Times New Roman" panose="02020603050405020304" pitchFamily="18" charset="0"/>
              <a:cs typeface="Times New Roman" panose="02020603050405020304" pitchFamily="18" charset="0"/>
            </a:endParaRPr>
          </a:p>
          <a:p>
            <a:r>
              <a:rPr lang="en-US" sz="1800" dirty="0" err="1">
                <a:latin typeface="Times New Roman" panose="02020603050405020304" pitchFamily="18" charset="0"/>
                <a:cs typeface="Times New Roman" panose="02020603050405020304" pitchFamily="18" charset="0"/>
              </a:rPr>
              <a:t>Kraxmal</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suvda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erimaydi</a:t>
            </a:r>
            <a:r>
              <a:rPr lang="en-US" sz="1800" dirty="0">
                <a:latin typeface="Times New Roman" panose="02020603050405020304" pitchFamily="18" charset="0"/>
                <a:cs typeface="Times New Roman" panose="02020603050405020304" pitchFamily="18" charset="0"/>
              </a:rPr>
              <a:t>. Ammo </a:t>
            </a:r>
            <a:r>
              <a:rPr lang="en-US" sz="1800" dirty="0" err="1">
                <a:latin typeface="Times New Roman" panose="02020603050405020304" pitchFamily="18" charset="0"/>
                <a:cs typeface="Times New Roman" panose="02020603050405020304" pitchFamily="18" charset="0"/>
              </a:rPr>
              <a:t>kraxmalning</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suvdagi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suspenziyasini</a:t>
            </a:r>
            <a:r>
              <a:rPr lang="en-US" sz="1800" dirty="0">
                <a:latin typeface="Times New Roman" panose="02020603050405020304" pitchFamily="18" charset="0"/>
                <a:cs typeface="Times New Roman" panose="02020603050405020304" pitchFamily="18" charset="0"/>
              </a:rPr>
              <a:t> 85-90°C </a:t>
            </a:r>
            <a:r>
              <a:rPr lang="en-US" sz="1800" dirty="0" err="1">
                <a:latin typeface="Times New Roman" panose="02020603050405020304" pitchFamily="18" charset="0"/>
                <a:cs typeface="Times New Roman" panose="02020603050405020304" pitchFamily="18" charset="0"/>
              </a:rPr>
              <a:t>gacha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qizdirish</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yo’li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bilan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uning</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kolloid</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eritmasini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xosil</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qilish</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mumkin</a:t>
            </a:r>
            <a:r>
              <a:rPr lang="en-US" sz="1800" dirty="0">
                <a:latin typeface="Times New Roman" panose="02020603050405020304" pitchFamily="18" charset="0"/>
                <a:cs typeface="Times New Roman" panose="02020603050405020304" pitchFamily="18" charset="0"/>
              </a:rPr>
              <a:t>. Ana </a:t>
            </a:r>
            <a:r>
              <a:rPr lang="en-US" sz="1800" dirty="0" err="1">
                <a:latin typeface="Times New Roman" panose="02020603050405020304" pitchFamily="18" charset="0"/>
                <a:cs typeface="Times New Roman" panose="02020603050405020304" pitchFamily="18" charset="0"/>
              </a:rPr>
              <a:t>shu</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kolloid</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eritma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yodometriyada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indikator</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sifatida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ishlatiladi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Kraxmal</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eritmasini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tayyorlash</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uchun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eruvchan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kraxmal</a:t>
            </a:r>
            <a:r>
              <a:rPr lang="en-US" sz="1800" dirty="0">
                <a:latin typeface="Times New Roman" panose="02020603050405020304" pitchFamily="18" charset="0"/>
                <a:cs typeface="Times New Roman" panose="02020603050405020304" pitchFamily="18" charset="0"/>
              </a:rPr>
              <a:t>” deb </a:t>
            </a:r>
            <a:r>
              <a:rPr lang="en-US" sz="1800" dirty="0" err="1">
                <a:latin typeface="Times New Roman" panose="02020603050405020304" pitchFamily="18" charset="0"/>
                <a:cs typeface="Times New Roman" panose="02020603050405020304" pitchFamily="18" charset="0"/>
              </a:rPr>
              <a:t>ataladigan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kraxmaldan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taxminan</a:t>
            </a:r>
            <a:r>
              <a:rPr lang="en-US" sz="1800" dirty="0">
                <a:latin typeface="Times New Roman" panose="02020603050405020304" pitchFamily="18" charset="0"/>
                <a:cs typeface="Times New Roman" panose="02020603050405020304" pitchFamily="18" charset="0"/>
              </a:rPr>
              <a:t> 0,5 g </a:t>
            </a:r>
            <a:r>
              <a:rPr lang="en-US" sz="1800" dirty="0" err="1">
                <a:latin typeface="Times New Roman" panose="02020603050405020304" pitchFamily="18" charset="0"/>
                <a:cs typeface="Times New Roman" panose="02020603050405020304" pitchFamily="18" charset="0"/>
              </a:rPr>
              <a:t>tortib</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olinadi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va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unga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bir</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necha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millilitr</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masalan</a:t>
            </a:r>
            <a:r>
              <a:rPr lang="en-US" sz="1800" dirty="0">
                <a:latin typeface="Times New Roman" panose="02020603050405020304" pitchFamily="18" charset="0"/>
                <a:cs typeface="Times New Roman" panose="02020603050405020304" pitchFamily="18" charset="0"/>
              </a:rPr>
              <a:t>, 5 ml) </a:t>
            </a:r>
            <a:r>
              <a:rPr lang="en-US" sz="1800" dirty="0" err="1">
                <a:latin typeface="Times New Roman" panose="02020603050405020304" pitchFamily="18" charset="0"/>
                <a:cs typeface="Times New Roman" panose="02020603050405020304" pitchFamily="18" charset="0"/>
              </a:rPr>
              <a:t>distillangan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suv</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qo’shib</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yaxshilab</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chayqatiladi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yoki</a:t>
            </a:r>
            <a:r>
              <a:rPr lang="en-US" sz="1800" dirty="0">
                <a:latin typeface="Times New Roman" panose="02020603050405020304" pitchFamily="18" charset="0"/>
                <a:cs typeface="Times New Roman" panose="02020603050405020304" pitchFamily="18" charset="0"/>
              </a:rPr>
              <a:t>  shisha </a:t>
            </a:r>
            <a:r>
              <a:rPr lang="en-US" sz="1800" dirty="0" err="1">
                <a:latin typeface="Times New Roman" panose="02020603050405020304" pitchFamily="18" charset="0"/>
                <a:cs typeface="Times New Roman" panose="02020603050405020304" pitchFamily="18" charset="0"/>
              </a:rPr>
              <a:t>tayoqcha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bilan</a:t>
            </a:r>
            <a:r>
              <a:rPr lang="en-US" sz="1800" dirty="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aralashtiriladi.Hosil</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bo’lgan</a:t>
            </a:r>
            <a:r>
              <a:rPr lang="en-US" sz="1800" dirty="0" smtClean="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loyqa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suspenziya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stakandagi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qaynab</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turgan</a:t>
            </a:r>
            <a:r>
              <a:rPr lang="en-US" sz="1800" dirty="0">
                <a:latin typeface="Times New Roman" panose="02020603050405020304" pitchFamily="18" charset="0"/>
                <a:cs typeface="Times New Roman" panose="02020603050405020304" pitchFamily="18" charset="0"/>
              </a:rPr>
              <a:t> 100 ml </a:t>
            </a:r>
            <a:r>
              <a:rPr lang="en-US" sz="1800" dirty="0" err="1">
                <a:latin typeface="Times New Roman" panose="02020603050405020304" pitchFamily="18" charset="0"/>
                <a:cs typeface="Times New Roman" panose="02020603050405020304" pitchFamily="18" charset="0"/>
              </a:rPr>
              <a:t>suvga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solinadi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Shundan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so’ng</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erit­ma</a:t>
            </a:r>
            <a:r>
              <a:rPr lang="en-US" sz="1800" dirty="0">
                <a:latin typeface="Times New Roman" panose="02020603050405020304" pitchFamily="18" charset="0"/>
                <a:cs typeface="Times New Roman" panose="02020603050405020304" pitchFamily="18" charset="0"/>
              </a:rPr>
              <a:t> 2 </a:t>
            </a:r>
            <a:r>
              <a:rPr lang="en-US" sz="1800" dirty="0" err="1">
                <a:latin typeface="Times New Roman" panose="02020603050405020304" pitchFamily="18" charset="0"/>
                <a:cs typeface="Times New Roman" panose="02020603050405020304" pitchFamily="18" charset="0"/>
              </a:rPr>
              <a:t>minut</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davomida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eritma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tiniq</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xolga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kelguncha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qaynatilib</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issiqligicha</a:t>
            </a:r>
            <a:r>
              <a:rPr lang="en-US" sz="1800" dirty="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filtrlanadi</a:t>
            </a:r>
            <a:r>
              <a:rPr lang="uz-Latn-UZ"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Filtrat</a:t>
            </a:r>
            <a:r>
              <a:rPr lang="en-US" sz="1800" dirty="0" smtClean="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titrlash</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vaqtida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indikator</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sifatida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ishlatiladi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Kraxmal</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eritmasi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mikroorganizmlarni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oziqlantiruvchi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muxit</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bo’lib</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tez</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buzilib</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qolishini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xam</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nazarda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tutish</a:t>
            </a:r>
            <a:r>
              <a:rPr lang="en-US" sz="1800" dirty="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kerak</a:t>
            </a:r>
            <a:r>
              <a:rPr lang="en-US" sz="1800" dirty="0" smtClean="0">
                <a:latin typeface="Times New Roman" panose="02020603050405020304" pitchFamily="18" charset="0"/>
                <a:cs typeface="Times New Roman" panose="02020603050405020304" pitchFamily="18" charset="0"/>
              </a:rPr>
              <a:t>.</a:t>
            </a:r>
            <a:r>
              <a:rPr lang="uz-Latn-UZ" sz="1800" dirty="0">
                <a:latin typeface="Times New Roman" panose="02020603050405020304" pitchFamily="18" charset="0"/>
                <a:cs typeface="Times New Roman" panose="02020603050405020304" pitchFamily="18" charset="0"/>
              </a:rPr>
              <a:t> </a:t>
            </a:r>
            <a:r>
              <a:rPr lang="en-US" sz="1800" dirty="0" smtClean="0">
                <a:latin typeface="Times New Roman" panose="02020603050405020304" pitchFamily="18" charset="0"/>
                <a:cs typeface="Times New Roman" panose="02020603050405020304" pitchFamily="18" charset="0"/>
              </a:rPr>
              <a:t>Agar  </a:t>
            </a:r>
            <a:r>
              <a:rPr lang="en-US" sz="1800" dirty="0" err="1">
                <a:latin typeface="Times New Roman" panose="02020603050405020304" pitchFamily="18" charset="0"/>
                <a:cs typeface="Times New Roman" panose="02020603050405020304" pitchFamily="18" charset="0"/>
              </a:rPr>
              <a:t>kraxmal</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eritmasini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tayyorlashda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unga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bir</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necha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milligramm</a:t>
            </a:r>
            <a:r>
              <a:rPr lang="en-US" sz="1800" dirty="0">
                <a:latin typeface="Times New Roman" panose="02020603050405020304" pitchFamily="18" charset="0"/>
                <a:cs typeface="Times New Roman" panose="02020603050405020304" pitchFamily="18" charset="0"/>
              </a:rPr>
              <a:t> HgJ</a:t>
            </a:r>
            <a:r>
              <a:rPr lang="en-US" sz="1800" baseline="-25000" dirty="0">
                <a:latin typeface="Times New Roman" panose="02020603050405020304" pitchFamily="18" charset="0"/>
                <a:cs typeface="Times New Roman" panose="02020603050405020304" pitchFamily="18" charset="0"/>
              </a:rPr>
              <a:t>2</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qo’shilsa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ancha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barqaror</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erit­ma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xosil</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bo’ladi.Indikator</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eritmasining</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to’g’ri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tayyorlanganligini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tekshirib</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ko’rish</a:t>
            </a:r>
            <a:r>
              <a:rPr lang="en-US" sz="1800" dirty="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shart</a:t>
            </a:r>
            <a:r>
              <a:rPr lang="en-US" sz="1800" dirty="0" smtClean="0">
                <a:latin typeface="Times New Roman" panose="02020603050405020304" pitchFamily="18" charset="0"/>
                <a:cs typeface="Times New Roman" panose="02020603050405020304" pitchFamily="18" charset="0"/>
              </a:rPr>
              <a:t>.</a:t>
            </a:r>
            <a:r>
              <a:rPr lang="uz-Latn-UZ" sz="1800" dirty="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Buning</a:t>
            </a:r>
            <a:r>
              <a:rPr lang="en-US" sz="1800" dirty="0" smtClean="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uchun</a:t>
            </a:r>
            <a:r>
              <a:rPr lang="en-US" sz="1800" dirty="0">
                <a:latin typeface="Times New Roman" panose="02020603050405020304" pitchFamily="18" charset="0"/>
                <a:cs typeface="Times New Roman" panose="02020603050405020304" pitchFamily="18" charset="0"/>
              </a:rPr>
              <a:t> 2-3 ml </a:t>
            </a:r>
            <a:r>
              <a:rPr lang="en-US" sz="1800" dirty="0" err="1">
                <a:latin typeface="Times New Roman" panose="02020603050405020304" pitchFamily="18" charset="0"/>
                <a:cs typeface="Times New Roman" panose="02020603050405020304" pitchFamily="18" charset="0"/>
              </a:rPr>
              <a:t>kraxmal</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erit­masi</a:t>
            </a:r>
            <a:r>
              <a:rPr lang="en-US" sz="1800" dirty="0">
                <a:latin typeface="Times New Roman" panose="02020603050405020304" pitchFamily="18" charset="0"/>
                <a:cs typeface="Times New Roman" panose="02020603050405020304" pitchFamily="18" charset="0"/>
              </a:rPr>
              <a:t> 50 ml </a:t>
            </a:r>
            <a:r>
              <a:rPr lang="en-US" sz="1800" dirty="0" err="1">
                <a:latin typeface="Times New Roman" panose="02020603050405020304" pitchFamily="18" charset="0"/>
                <a:cs typeface="Times New Roman" panose="02020603050405020304" pitchFamily="18" charset="0"/>
              </a:rPr>
              <a:t>distillangan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suvga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solinadi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unga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yodning</a:t>
            </a:r>
            <a:r>
              <a:rPr lang="en-US" sz="1800" dirty="0">
                <a:latin typeface="Times New Roman" panose="02020603050405020304" pitchFamily="18" charset="0"/>
                <a:cs typeface="Times New Roman" panose="02020603050405020304" pitchFamily="18" charset="0"/>
              </a:rPr>
              <a:t> 0,02 n </a:t>
            </a:r>
            <a:r>
              <a:rPr lang="en-US" sz="1800" dirty="0" err="1">
                <a:latin typeface="Times New Roman" panose="02020603050405020304" pitchFamily="18" charset="0"/>
                <a:cs typeface="Times New Roman" panose="02020603050405020304" pitchFamily="18" charset="0"/>
              </a:rPr>
              <a:t>eritmasidan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bir</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tomchi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tomizilganda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zangori</a:t>
            </a:r>
            <a:r>
              <a:rPr lang="en-US" sz="1800" dirty="0">
                <a:latin typeface="Times New Roman" panose="02020603050405020304" pitchFamily="18" charset="0"/>
                <a:cs typeface="Times New Roman" panose="02020603050405020304" pitchFamily="18" charset="0"/>
              </a:rPr>
              <a:t> rang </a:t>
            </a:r>
            <a:r>
              <a:rPr lang="en-US" sz="1800" dirty="0" err="1">
                <a:latin typeface="Times New Roman" panose="02020603050405020304" pitchFamily="18" charset="0"/>
                <a:cs typeface="Times New Roman" panose="02020603050405020304" pitchFamily="18" charset="0"/>
              </a:rPr>
              <a:t>paydo</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bo’lishi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kerak</a:t>
            </a:r>
            <a:r>
              <a:rPr lang="en-US" sz="1800" dirty="0" smtClean="0">
                <a:latin typeface="Times New Roman" panose="02020603050405020304" pitchFamily="18" charset="0"/>
                <a:cs typeface="Times New Roman" panose="02020603050405020304" pitchFamily="18" charset="0"/>
              </a:rPr>
              <a:t>.</a:t>
            </a:r>
            <a:r>
              <a:rPr lang="uz-Latn-UZ" sz="1800" dirty="0">
                <a:latin typeface="Times New Roman" panose="02020603050405020304" pitchFamily="18" charset="0"/>
                <a:cs typeface="Times New Roman" panose="02020603050405020304" pitchFamily="18" charset="0"/>
              </a:rPr>
              <a:t> </a:t>
            </a:r>
            <a:r>
              <a:rPr lang="en-US" sz="1800" dirty="0" smtClean="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Agar </a:t>
            </a:r>
            <a:r>
              <a:rPr lang="en-US" sz="1800" dirty="0" err="1">
                <a:latin typeface="Times New Roman" panose="02020603050405020304" pitchFamily="18" charset="0"/>
                <a:cs typeface="Times New Roman" panose="02020603050405020304" pitchFamily="18" charset="0"/>
              </a:rPr>
              <a:t>bu</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vaqtda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eritma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ko’karmay</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binafsha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yoki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qo’ng’ir</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tusga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kirsa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kraxmal</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eritmasi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aynigan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bo’ladi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bunday</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eritmani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indikator</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sifatida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ishlatib</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bo’lmaydi</a:t>
            </a:r>
            <a:r>
              <a:rPr lang="en-US" sz="1800" dirty="0">
                <a:latin typeface="Times New Roman" panose="02020603050405020304" pitchFamily="18" charset="0"/>
                <a:cs typeface="Times New Roman" panose="02020603050405020304" pitchFamily="18" charset="0"/>
              </a:rPr>
              <a:t>.</a:t>
            </a:r>
            <a:endParaRPr lang="ru-RU" sz="1800" dirty="0">
              <a:latin typeface="Times New Roman" panose="02020603050405020304" pitchFamily="18" charset="0"/>
              <a:cs typeface="Times New Roman" panose="02020603050405020304" pitchFamily="18" charset="0"/>
            </a:endParaRPr>
          </a:p>
          <a:p>
            <a:endParaRPr lang="ru-RU" sz="1800" dirty="0">
              <a:latin typeface="Times New Roman" panose="02020603050405020304" pitchFamily="18" charset="0"/>
              <a:cs typeface="Times New Roman" panose="02020603050405020304" pitchFamily="18" charset="0"/>
            </a:endParaRPr>
          </a:p>
        </p:txBody>
      </p:sp>
    </p:spTree>
  </p:cSld>
  <p:clrMapOvr>
    <a:masterClrMapping/>
  </p:clrMapOvr>
  <p:transition advTm="1300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F:\Фото\14087507.jpg"/>
          <p:cNvPicPr>
            <a:picLocks noChangeAspect="1" noChangeArrowheads="1"/>
          </p:cNvPicPr>
          <p:nvPr/>
        </p:nvPicPr>
        <p:blipFill>
          <a:blip r:embed="rId3"/>
          <a:srcRect/>
          <a:stretch>
            <a:fillRect/>
          </a:stretch>
        </p:blipFill>
        <p:spPr bwMode="auto">
          <a:xfrm>
            <a:off x="6565" y="0"/>
            <a:ext cx="9144000" cy="6858000"/>
          </a:xfrm>
          <a:prstGeom prst="rect">
            <a:avLst/>
          </a:prstGeom>
          <a:noFill/>
        </p:spPr>
      </p:pic>
      <p:sp>
        <p:nvSpPr>
          <p:cNvPr id="3" name="Содержимое 2"/>
          <p:cNvSpPr>
            <a:spLocks noGrp="1"/>
          </p:cNvSpPr>
          <p:nvPr>
            <p:ph idx="1"/>
          </p:nvPr>
        </p:nvSpPr>
        <p:spPr>
          <a:xfrm>
            <a:off x="251520" y="613535"/>
            <a:ext cx="8672929" cy="5275917"/>
          </a:xfrm>
        </p:spPr>
        <p:txBody>
          <a:bodyPr>
            <a:normAutofit fontScale="55000" lnSpcReduction="20000"/>
          </a:bodyPr>
          <a:lstStyle/>
          <a:p>
            <a:r>
              <a:rPr lang="en-US" b="1" dirty="0" err="1">
                <a:latin typeface="Times New Roman" panose="02020603050405020304" pitchFamily="18" charset="0"/>
                <a:cs typeface="Times New Roman" panose="02020603050405020304" pitchFamily="18" charset="0"/>
              </a:rPr>
              <a:t>Natriy</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tiosulfatning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foizli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eritmasidan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uning</a:t>
            </a:r>
            <a:r>
              <a:rPr lang="en-US" b="1" dirty="0">
                <a:latin typeface="Times New Roman" panose="02020603050405020304" pitchFamily="18" charset="0"/>
                <a:cs typeface="Times New Roman" panose="02020603050405020304" pitchFamily="18" charset="0"/>
              </a:rPr>
              <a:t> 0,02n </a:t>
            </a:r>
            <a:r>
              <a:rPr lang="en-US" b="1" dirty="0" err="1">
                <a:latin typeface="Times New Roman" panose="02020603050405020304" pitchFamily="18" charset="0"/>
                <a:cs typeface="Times New Roman" panose="02020603050405020304" pitchFamily="18" charset="0"/>
              </a:rPr>
              <a:t>eritmasini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tayyorlash</a:t>
            </a:r>
            <a:r>
              <a:rPr lang="en-US" b="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Natriy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tiosulfat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kristall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moddadir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Garchi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tegishli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sharoit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yaratilganda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tiosulfat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kimyoviy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toza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xolda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olinsada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aniq</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tortim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bo’yicha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tiosulfatdan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titrlangan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tayyorlab</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bo’lmaydi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chunki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kristallari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xavo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ta’sirida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o’zgargan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bo’lishi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mumkin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Shuning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uchun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xam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avvalo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natriy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tiosulfatning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taxminiy</a:t>
            </a:r>
            <a:r>
              <a:rPr lang="en-US" dirty="0">
                <a:latin typeface="Times New Roman" panose="02020603050405020304" pitchFamily="18" charset="0"/>
                <a:cs typeface="Times New Roman" panose="02020603050405020304" pitchFamily="18" charset="0"/>
              </a:rPr>
              <a:t>  normal  </a:t>
            </a:r>
            <a:r>
              <a:rPr lang="en-US" dirty="0" err="1">
                <a:latin typeface="Times New Roman" panose="02020603050405020304" pitchFamily="18" charset="0"/>
                <a:cs typeface="Times New Roman" panose="02020603050405020304" pitchFamily="18" charset="0"/>
              </a:rPr>
              <a:t>konsentratsiyasi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biror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oksidlovchi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yordamida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aniqlanadi</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Na</a:t>
            </a:r>
            <a:r>
              <a:rPr lang="en-US" i="1" baseline="-25000" dirty="0">
                <a:latin typeface="Times New Roman" panose="02020603050405020304" pitchFamily="18" charset="0"/>
                <a:cs typeface="Times New Roman" panose="02020603050405020304" pitchFamily="18" charset="0"/>
              </a:rPr>
              <a:t>2</a:t>
            </a:r>
            <a:r>
              <a:rPr lang="en-US" i="1" dirty="0">
                <a:latin typeface="Times New Roman" panose="02020603050405020304" pitchFamily="18" charset="0"/>
                <a:cs typeface="Times New Roman" panose="02020603050405020304" pitchFamily="18" charset="0"/>
              </a:rPr>
              <a:t>S</a:t>
            </a:r>
            <a:r>
              <a:rPr lang="en-US" i="1" baseline="-25000" dirty="0">
                <a:latin typeface="Times New Roman" panose="02020603050405020304" pitchFamily="18" charset="0"/>
                <a:cs typeface="Times New Roman" panose="02020603050405020304" pitchFamily="18" charset="0"/>
              </a:rPr>
              <a:t>2</a:t>
            </a:r>
            <a:r>
              <a:rPr lang="en-US" i="1" dirty="0">
                <a:latin typeface="Times New Roman" panose="02020603050405020304" pitchFamily="18" charset="0"/>
                <a:cs typeface="Times New Roman" panose="02020603050405020304" pitchFamily="18" charset="0"/>
              </a:rPr>
              <a:t>O</a:t>
            </a:r>
            <a:r>
              <a:rPr lang="en-US" i="1" baseline="-25000" dirty="0">
                <a:latin typeface="Times New Roman" panose="02020603050405020304" pitchFamily="18" charset="0"/>
                <a:cs typeface="Times New Roman" panose="02020603050405020304" pitchFamily="18" charset="0"/>
              </a:rPr>
              <a:t>3</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titrlangan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eritmasini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ayrim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sabablarga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tortim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usuli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bilan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tayyorlab</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bo’lmaydi</a:t>
            </a:r>
            <a:r>
              <a:rPr lang="en-US"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1. </a:t>
            </a:r>
            <a:r>
              <a:rPr lang="en-US" dirty="0" err="1">
                <a:latin typeface="Times New Roman" panose="02020603050405020304" pitchFamily="18" charset="0"/>
                <a:cs typeface="Times New Roman" panose="02020603050405020304" pitchFamily="18" charset="0"/>
              </a:rPr>
              <a:t>Chunki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tiosulfat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dastlabki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moddalarga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qo’yilgan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talablarga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javob</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bermaydi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Aksariyat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hollarda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suvda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erigan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karbonat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kislotasi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bilan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quyidagi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tenglamaga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muvofiq</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reaksiyaga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kirishadi</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algn="ctr"/>
            <a:r>
              <a:rPr lang="en-US" i="1" dirty="0">
                <a:latin typeface="Times New Roman" panose="02020603050405020304" pitchFamily="18" charset="0"/>
                <a:cs typeface="Times New Roman" panose="02020603050405020304" pitchFamily="18" charset="0"/>
              </a:rPr>
              <a:t>Na</a:t>
            </a:r>
            <a:r>
              <a:rPr lang="en-US" i="1" baseline="-25000" dirty="0">
                <a:latin typeface="Times New Roman" panose="02020603050405020304" pitchFamily="18" charset="0"/>
                <a:cs typeface="Times New Roman" panose="02020603050405020304" pitchFamily="18" charset="0"/>
              </a:rPr>
              <a:t>2</a:t>
            </a:r>
            <a:r>
              <a:rPr lang="en-US" i="1" dirty="0">
                <a:latin typeface="Times New Roman" panose="02020603050405020304" pitchFamily="18" charset="0"/>
                <a:cs typeface="Times New Roman" panose="02020603050405020304" pitchFamily="18" charset="0"/>
              </a:rPr>
              <a:t>S</a:t>
            </a:r>
            <a:r>
              <a:rPr lang="en-US" i="1" baseline="-25000" dirty="0">
                <a:latin typeface="Times New Roman" panose="02020603050405020304" pitchFamily="18" charset="0"/>
                <a:cs typeface="Times New Roman" panose="02020603050405020304" pitchFamily="18" charset="0"/>
              </a:rPr>
              <a:t>2</a:t>
            </a:r>
            <a:r>
              <a:rPr lang="en-US" i="1" dirty="0">
                <a:latin typeface="Times New Roman" panose="02020603050405020304" pitchFamily="18" charset="0"/>
                <a:cs typeface="Times New Roman" panose="02020603050405020304" pitchFamily="18" charset="0"/>
              </a:rPr>
              <a:t>O</a:t>
            </a:r>
            <a:r>
              <a:rPr lang="en-US" i="1" baseline="-25000" dirty="0">
                <a:latin typeface="Times New Roman" panose="02020603050405020304" pitchFamily="18" charset="0"/>
                <a:cs typeface="Times New Roman" panose="02020603050405020304" pitchFamily="18" charset="0"/>
              </a:rPr>
              <a:t>3</a:t>
            </a:r>
            <a:r>
              <a:rPr lang="en-US" i="1" dirty="0">
                <a:latin typeface="Times New Roman" panose="02020603050405020304" pitchFamily="18" charset="0"/>
                <a:cs typeface="Times New Roman" panose="02020603050405020304" pitchFamily="18" charset="0"/>
              </a:rPr>
              <a:t> + H</a:t>
            </a:r>
            <a:r>
              <a:rPr lang="en-US" i="1" baseline="-25000" dirty="0">
                <a:latin typeface="Times New Roman" panose="02020603050405020304" pitchFamily="18" charset="0"/>
                <a:cs typeface="Times New Roman" panose="02020603050405020304" pitchFamily="18" charset="0"/>
              </a:rPr>
              <a:t>2</a:t>
            </a:r>
            <a:r>
              <a:rPr lang="en-US" i="1" dirty="0">
                <a:latin typeface="Times New Roman" panose="02020603050405020304" pitchFamily="18" charset="0"/>
                <a:cs typeface="Times New Roman" panose="02020603050405020304" pitchFamily="18" charset="0"/>
              </a:rPr>
              <a:t>CO</a:t>
            </a:r>
            <a:r>
              <a:rPr lang="en-US" i="1" baseline="-25000" dirty="0">
                <a:latin typeface="Times New Roman" panose="02020603050405020304" pitchFamily="18" charset="0"/>
                <a:cs typeface="Times New Roman" panose="02020603050405020304" pitchFamily="18" charset="0"/>
              </a:rPr>
              <a:t>3</a:t>
            </a:r>
            <a:r>
              <a:rPr lang="en-US" i="1" dirty="0">
                <a:latin typeface="Times New Roman" panose="02020603050405020304" pitchFamily="18" charset="0"/>
                <a:cs typeface="Times New Roman" panose="02020603050405020304" pitchFamily="18" charset="0"/>
              </a:rPr>
              <a:t> = NaHCO</a:t>
            </a:r>
            <a:r>
              <a:rPr lang="en-US" i="1" baseline="-25000" dirty="0">
                <a:latin typeface="Times New Roman" panose="02020603050405020304" pitchFamily="18" charset="0"/>
                <a:cs typeface="Times New Roman" panose="02020603050405020304" pitchFamily="18" charset="0"/>
              </a:rPr>
              <a:t>3</a:t>
            </a:r>
            <a:r>
              <a:rPr lang="en-US" i="1" dirty="0">
                <a:latin typeface="Times New Roman" panose="02020603050405020304" pitchFamily="18" charset="0"/>
                <a:cs typeface="Times New Roman" panose="02020603050405020304" pitchFamily="18" charset="0"/>
              </a:rPr>
              <a:t> + NaHSO</a:t>
            </a:r>
            <a:r>
              <a:rPr lang="en-US" i="1" baseline="-25000" dirty="0">
                <a:latin typeface="Times New Roman" panose="02020603050405020304" pitchFamily="18" charset="0"/>
                <a:cs typeface="Times New Roman" panose="02020603050405020304" pitchFamily="18" charset="0"/>
              </a:rPr>
              <a:t>3</a:t>
            </a:r>
            <a:r>
              <a:rPr lang="en-US" i="1" dirty="0">
                <a:latin typeface="Times New Roman" panose="02020603050405020304" pitchFamily="18" charset="0"/>
                <a:cs typeface="Times New Roman" panose="02020603050405020304" pitchFamily="18" charset="0"/>
              </a:rPr>
              <a:t> + </a:t>
            </a:r>
            <a:r>
              <a:rPr lang="en-US" i="1" dirty="0">
                <a:latin typeface="Times New Roman" panose="02020603050405020304" pitchFamily="18" charset="0"/>
                <a:cs typeface="Times New Roman" panose="02020603050405020304" pitchFamily="18" charset="0"/>
                <a:sym typeface="Symbol" panose="05050102010706020507" pitchFamily="18" charset="2"/>
              </a:rPr>
              <a:t></a:t>
            </a:r>
            <a:r>
              <a:rPr lang="en-US" i="1" dirty="0">
                <a:latin typeface="Times New Roman" panose="02020603050405020304" pitchFamily="18" charset="0"/>
                <a:cs typeface="Times New Roman" panose="02020603050405020304" pitchFamily="18" charset="0"/>
              </a:rPr>
              <a:t>S</a:t>
            </a:r>
            <a:endParaRPr lang="ru-RU"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Natijada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konkentraciyasi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o’zgaradi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Shuning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uchun</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Na</a:t>
            </a:r>
            <a:r>
              <a:rPr lang="en-US" i="1" baseline="-25000" dirty="0">
                <a:latin typeface="Times New Roman" panose="02020603050405020304" pitchFamily="18" charset="0"/>
                <a:cs typeface="Times New Roman" panose="02020603050405020304" pitchFamily="18" charset="0"/>
              </a:rPr>
              <a:t>2</a:t>
            </a:r>
            <a:r>
              <a:rPr lang="en-US" i="1" dirty="0">
                <a:latin typeface="Times New Roman" panose="02020603050405020304" pitchFamily="18" charset="0"/>
                <a:cs typeface="Times New Roman" panose="02020603050405020304" pitchFamily="18" charset="0"/>
              </a:rPr>
              <a:t>S</a:t>
            </a:r>
            <a:r>
              <a:rPr lang="en-US" i="1" baseline="-25000" dirty="0">
                <a:latin typeface="Times New Roman" panose="02020603050405020304" pitchFamily="18" charset="0"/>
                <a:cs typeface="Times New Roman" panose="02020603050405020304" pitchFamily="18" charset="0"/>
              </a:rPr>
              <a:t>2</a:t>
            </a:r>
            <a:r>
              <a:rPr lang="en-US" i="1" dirty="0">
                <a:latin typeface="Times New Roman" panose="02020603050405020304" pitchFamily="18" charset="0"/>
                <a:cs typeface="Times New Roman" panose="02020603050405020304" pitchFamily="18" charset="0"/>
              </a:rPr>
              <a:t>O</a:t>
            </a:r>
            <a:r>
              <a:rPr lang="en-US" i="1" baseline="-25000" dirty="0">
                <a:latin typeface="Times New Roman" panose="02020603050405020304" pitchFamily="18" charset="0"/>
                <a:cs typeface="Times New Roman" panose="02020603050405020304" pitchFamily="18" charset="0"/>
              </a:rPr>
              <a:t>3</a:t>
            </a:r>
            <a:r>
              <a:rPr lang="en-US" i="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eritmasining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titri</a:t>
            </a:r>
            <a:r>
              <a:rPr lang="en-US" dirty="0">
                <a:latin typeface="Times New Roman" panose="02020603050405020304" pitchFamily="18" charset="0"/>
                <a:cs typeface="Times New Roman" panose="02020603050405020304" pitchFamily="18" charset="0"/>
              </a:rPr>
              <a:t> 8-10 </a:t>
            </a:r>
            <a:r>
              <a:rPr lang="en-US" dirty="0" err="1">
                <a:latin typeface="Times New Roman" panose="02020603050405020304" pitchFamily="18" charset="0"/>
                <a:cs typeface="Times New Roman" panose="02020603050405020304" pitchFamily="18" charset="0"/>
              </a:rPr>
              <a:t>kundan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keyin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aniqlanadi</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2. </a:t>
            </a:r>
            <a:r>
              <a:rPr lang="en-US" i="1" dirty="0">
                <a:latin typeface="Times New Roman" panose="02020603050405020304" pitchFamily="18" charset="0"/>
                <a:cs typeface="Times New Roman" panose="02020603050405020304" pitchFamily="18" charset="0"/>
              </a:rPr>
              <a:t>Na</a:t>
            </a:r>
            <a:r>
              <a:rPr lang="en-US" i="1" baseline="-25000" dirty="0">
                <a:latin typeface="Times New Roman" panose="02020603050405020304" pitchFamily="18" charset="0"/>
                <a:cs typeface="Times New Roman" panose="02020603050405020304" pitchFamily="18" charset="0"/>
              </a:rPr>
              <a:t>2</a:t>
            </a:r>
            <a:r>
              <a:rPr lang="en-US" i="1" dirty="0">
                <a:latin typeface="Times New Roman" panose="02020603050405020304" pitchFamily="18" charset="0"/>
                <a:cs typeface="Times New Roman" panose="02020603050405020304" pitchFamily="18" charset="0"/>
              </a:rPr>
              <a:t>S</a:t>
            </a:r>
            <a:r>
              <a:rPr lang="en-US" i="1" baseline="-25000" dirty="0">
                <a:latin typeface="Times New Roman" panose="02020603050405020304" pitchFamily="18" charset="0"/>
                <a:cs typeface="Times New Roman" panose="02020603050405020304" pitchFamily="18" charset="0"/>
              </a:rPr>
              <a:t>2</a:t>
            </a:r>
            <a:r>
              <a:rPr lang="en-US" i="1" dirty="0">
                <a:latin typeface="Times New Roman" panose="02020603050405020304" pitchFamily="18" charset="0"/>
                <a:cs typeface="Times New Roman" panose="02020603050405020304" pitchFamily="18" charset="0"/>
              </a:rPr>
              <a:t>O</a:t>
            </a:r>
            <a:r>
              <a:rPr lang="en-US" i="1" baseline="-25000" dirty="0">
                <a:latin typeface="Times New Roman" panose="02020603050405020304" pitchFamily="18" charset="0"/>
                <a:cs typeface="Times New Roman" panose="02020603050405020304" pitchFamily="18" charset="0"/>
              </a:rPr>
              <a:t>3</a:t>
            </a:r>
            <a:r>
              <a:rPr lang="en-US" dirty="0">
                <a:latin typeface="Times New Roman" panose="02020603050405020304" pitchFamily="18" charset="0"/>
                <a:cs typeface="Times New Roman" panose="02020603050405020304" pitchFamily="18" charset="0"/>
              </a:rPr>
              <a:t> </a:t>
            </a:r>
            <a:r>
              <a:rPr lang="uz-Cyrl-UZ" dirty="0">
                <a:latin typeface="Times New Roman" panose="02020603050405020304" pitchFamily="18" charset="0"/>
                <a:cs typeface="Times New Roman" panose="02020603050405020304" pitchFamily="18" charset="0"/>
              </a:rPr>
              <a:t>havodagi kislorod bilan oksidlanadi</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algn="ctr"/>
            <a:r>
              <a:rPr lang="en-US" i="1" dirty="0">
                <a:latin typeface="Times New Roman" panose="02020603050405020304" pitchFamily="18" charset="0"/>
                <a:cs typeface="Times New Roman" panose="02020603050405020304" pitchFamily="18" charset="0"/>
              </a:rPr>
              <a:t>2Na</a:t>
            </a:r>
            <a:r>
              <a:rPr lang="en-US" i="1" baseline="-25000" dirty="0">
                <a:latin typeface="Times New Roman" panose="02020603050405020304" pitchFamily="18" charset="0"/>
                <a:cs typeface="Times New Roman" panose="02020603050405020304" pitchFamily="18" charset="0"/>
              </a:rPr>
              <a:t>2</a:t>
            </a:r>
            <a:r>
              <a:rPr lang="en-US" i="1" dirty="0">
                <a:latin typeface="Times New Roman" panose="02020603050405020304" pitchFamily="18" charset="0"/>
                <a:cs typeface="Times New Roman" panose="02020603050405020304" pitchFamily="18" charset="0"/>
              </a:rPr>
              <a:t>S</a:t>
            </a:r>
            <a:r>
              <a:rPr lang="en-US" i="1" baseline="-25000" dirty="0">
                <a:latin typeface="Times New Roman" panose="02020603050405020304" pitchFamily="18" charset="0"/>
                <a:cs typeface="Times New Roman" panose="02020603050405020304" pitchFamily="18" charset="0"/>
              </a:rPr>
              <a:t>2</a:t>
            </a:r>
            <a:r>
              <a:rPr lang="en-US" i="1" dirty="0">
                <a:latin typeface="Times New Roman" panose="02020603050405020304" pitchFamily="18" charset="0"/>
                <a:cs typeface="Times New Roman" panose="02020603050405020304" pitchFamily="18" charset="0"/>
              </a:rPr>
              <a:t>O</a:t>
            </a:r>
            <a:r>
              <a:rPr lang="en-US" i="1" baseline="-25000" dirty="0">
                <a:latin typeface="Times New Roman" panose="02020603050405020304" pitchFamily="18" charset="0"/>
                <a:cs typeface="Times New Roman" panose="02020603050405020304" pitchFamily="18" charset="0"/>
              </a:rPr>
              <a:t>3</a:t>
            </a:r>
            <a:r>
              <a:rPr lang="en-US" i="1" dirty="0">
                <a:latin typeface="Times New Roman" panose="02020603050405020304" pitchFamily="18" charset="0"/>
                <a:cs typeface="Times New Roman" panose="02020603050405020304" pitchFamily="18" charset="0"/>
              </a:rPr>
              <a:t> +</a:t>
            </a:r>
            <a:r>
              <a:rPr lang="ru-RU" i="1" dirty="0">
                <a:latin typeface="Times New Roman" panose="02020603050405020304" pitchFamily="18" charset="0"/>
                <a:cs typeface="Times New Roman" panose="02020603050405020304" pitchFamily="18" charset="0"/>
              </a:rPr>
              <a:t>О</a:t>
            </a:r>
            <a:r>
              <a:rPr lang="en-US" i="1" baseline="-25000" dirty="0">
                <a:latin typeface="Times New Roman" panose="02020603050405020304" pitchFamily="18" charset="0"/>
                <a:cs typeface="Times New Roman" panose="02020603050405020304" pitchFamily="18" charset="0"/>
              </a:rPr>
              <a:t>2</a:t>
            </a:r>
            <a:r>
              <a:rPr lang="en-US" i="1" dirty="0">
                <a:latin typeface="Times New Roman" panose="02020603050405020304" pitchFamily="18" charset="0"/>
                <a:cs typeface="Times New Roman" panose="02020603050405020304" pitchFamily="18" charset="0"/>
              </a:rPr>
              <a:t> = 2Na</a:t>
            </a:r>
            <a:r>
              <a:rPr lang="en-US" i="1" baseline="-25000" dirty="0">
                <a:latin typeface="Times New Roman" panose="02020603050405020304" pitchFamily="18" charset="0"/>
                <a:cs typeface="Times New Roman" panose="02020603050405020304" pitchFamily="18" charset="0"/>
              </a:rPr>
              <a:t>2</a:t>
            </a:r>
            <a:r>
              <a:rPr lang="en-US" i="1" dirty="0">
                <a:latin typeface="Times New Roman" panose="02020603050405020304" pitchFamily="18" charset="0"/>
                <a:cs typeface="Times New Roman" panose="02020603050405020304" pitchFamily="18" charset="0"/>
              </a:rPr>
              <a:t>SO</a:t>
            </a:r>
            <a:r>
              <a:rPr lang="en-US" i="1" baseline="-25000" dirty="0">
                <a:latin typeface="Times New Roman" panose="02020603050405020304" pitchFamily="18" charset="0"/>
                <a:cs typeface="Times New Roman" panose="02020603050405020304" pitchFamily="18" charset="0"/>
              </a:rPr>
              <a:t>4</a:t>
            </a:r>
            <a:r>
              <a:rPr lang="en-US" i="1" dirty="0">
                <a:latin typeface="Times New Roman" panose="02020603050405020304" pitchFamily="18" charset="0"/>
                <a:cs typeface="Times New Roman" panose="02020603050405020304" pitchFamily="18" charset="0"/>
              </a:rPr>
              <a:t> + 2S</a:t>
            </a:r>
            <a:r>
              <a:rPr lang="en-US" i="1" dirty="0">
                <a:latin typeface="Times New Roman" panose="02020603050405020304" pitchFamily="18" charset="0"/>
                <a:cs typeface="Times New Roman" panose="02020603050405020304" pitchFamily="18" charset="0"/>
                <a:sym typeface="Symbol" panose="05050102010706020507" pitchFamily="18" charset="2"/>
              </a:rPr>
              <a:t></a:t>
            </a:r>
            <a:endParaRPr lang="ru-RU"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3. </a:t>
            </a:r>
            <a:r>
              <a:rPr lang="en-US" dirty="0" err="1">
                <a:latin typeface="Times New Roman" panose="02020603050405020304" pitchFamily="18" charset="0"/>
                <a:cs typeface="Times New Roman" panose="02020603050405020304" pitchFamily="18" charset="0"/>
              </a:rPr>
              <a:t>Huddi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shunday</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Na</a:t>
            </a:r>
            <a:r>
              <a:rPr lang="en-US" i="1" baseline="-25000" dirty="0">
                <a:latin typeface="Times New Roman" panose="02020603050405020304" pitchFamily="18" charset="0"/>
                <a:cs typeface="Times New Roman" panose="02020603050405020304" pitchFamily="18" charset="0"/>
              </a:rPr>
              <a:t>2</a:t>
            </a:r>
            <a:r>
              <a:rPr lang="en-US" i="1" dirty="0">
                <a:latin typeface="Times New Roman" panose="02020603050405020304" pitchFamily="18" charset="0"/>
                <a:cs typeface="Times New Roman" panose="02020603050405020304" pitchFamily="18" charset="0"/>
              </a:rPr>
              <a:t>S</a:t>
            </a:r>
            <a:r>
              <a:rPr lang="en-US" i="1" baseline="-25000" dirty="0">
                <a:latin typeface="Times New Roman" panose="02020603050405020304" pitchFamily="18" charset="0"/>
                <a:cs typeface="Times New Roman" panose="02020603050405020304" pitchFamily="18" charset="0"/>
              </a:rPr>
              <a:t>2</a:t>
            </a:r>
            <a:r>
              <a:rPr lang="en-US" i="1" dirty="0">
                <a:latin typeface="Times New Roman" panose="02020603050405020304" pitchFamily="18" charset="0"/>
                <a:cs typeface="Times New Roman" panose="02020603050405020304" pitchFamily="18" charset="0"/>
              </a:rPr>
              <a:t>O</a:t>
            </a:r>
            <a:r>
              <a:rPr lang="en-US" i="1" baseline="-25000" dirty="0">
                <a:latin typeface="Times New Roman" panose="02020603050405020304" pitchFamily="18" charset="0"/>
                <a:cs typeface="Times New Roman" panose="02020603050405020304" pitchFamily="18" charset="0"/>
              </a:rPr>
              <a:t>3</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eritmasining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koncentraciyasi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mikroorganizmlar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ta`sirida</a:t>
            </a:r>
            <a:r>
              <a:rPr lang="en-US" dirty="0">
                <a:latin typeface="Times New Roman" panose="02020603050405020304" pitchFamily="18" charset="0"/>
                <a:cs typeface="Times New Roman" panose="02020603050405020304" pitchFamily="18" charset="0"/>
              </a:rPr>
              <a:t> ham </a:t>
            </a:r>
            <a:r>
              <a:rPr lang="en-US" dirty="0" err="1">
                <a:latin typeface="Times New Roman" panose="02020603050405020304" pitchFamily="18" charset="0"/>
                <a:cs typeface="Times New Roman" panose="02020603050405020304" pitchFamily="18" charset="0"/>
              </a:rPr>
              <a:t>o’zgaradi</a:t>
            </a:r>
            <a:r>
              <a:rPr lang="en-US" dirty="0" smtClean="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Demak</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Na</a:t>
            </a:r>
            <a:r>
              <a:rPr lang="en-US" i="1" baseline="-25000" dirty="0">
                <a:latin typeface="Times New Roman" panose="02020603050405020304" pitchFamily="18" charset="0"/>
                <a:cs typeface="Times New Roman" panose="02020603050405020304" pitchFamily="18" charset="0"/>
              </a:rPr>
              <a:t>2</a:t>
            </a:r>
            <a:r>
              <a:rPr lang="en-US" i="1" dirty="0">
                <a:latin typeface="Times New Roman" panose="02020603050405020304" pitchFamily="18" charset="0"/>
                <a:cs typeface="Times New Roman" panose="02020603050405020304" pitchFamily="18" charset="0"/>
              </a:rPr>
              <a:t>S</a:t>
            </a:r>
            <a:r>
              <a:rPr lang="en-US" i="1" baseline="-25000" dirty="0">
                <a:latin typeface="Times New Roman" panose="02020603050405020304" pitchFamily="18" charset="0"/>
                <a:cs typeface="Times New Roman" panose="02020603050405020304" pitchFamily="18" charset="0"/>
              </a:rPr>
              <a:t>2</a:t>
            </a:r>
            <a:r>
              <a:rPr lang="en-US" i="1" dirty="0">
                <a:latin typeface="Times New Roman" panose="02020603050405020304" pitchFamily="18" charset="0"/>
                <a:cs typeface="Times New Roman" panose="02020603050405020304" pitchFamily="18" charset="0"/>
              </a:rPr>
              <a:t>O</a:t>
            </a:r>
            <a:r>
              <a:rPr lang="en-US" i="1" baseline="-25000" dirty="0">
                <a:latin typeface="Times New Roman" panose="02020603050405020304" pitchFamily="18" charset="0"/>
                <a:cs typeface="Times New Roman" panose="02020603050405020304" pitchFamily="18" charset="0"/>
              </a:rPr>
              <a:t>3</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titri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vaqt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o’tishi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bilan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o’zgarib</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boradi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Shuning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uchun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titrini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ishlatishdan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oldin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tekshirib</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turish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kerak</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en-US" i="1" dirty="0">
                <a:latin typeface="Times New Roman" panose="02020603050405020304" pitchFamily="18" charset="0"/>
                <a:cs typeface="Times New Roman" panose="02020603050405020304" pitchFamily="18" charset="0"/>
              </a:rPr>
              <a:t>Na</a:t>
            </a:r>
            <a:r>
              <a:rPr lang="en-US" i="1" baseline="-25000" dirty="0">
                <a:latin typeface="Times New Roman" panose="02020603050405020304" pitchFamily="18" charset="0"/>
                <a:cs typeface="Times New Roman" panose="02020603050405020304" pitchFamily="18" charset="0"/>
              </a:rPr>
              <a:t>2</a:t>
            </a:r>
            <a:r>
              <a:rPr lang="en-US" i="1" dirty="0">
                <a:latin typeface="Times New Roman" panose="02020603050405020304" pitchFamily="18" charset="0"/>
                <a:cs typeface="Times New Roman" panose="02020603050405020304" pitchFamily="18" charset="0"/>
              </a:rPr>
              <a:t>S</a:t>
            </a:r>
            <a:r>
              <a:rPr lang="en-US" i="1" baseline="-25000" dirty="0">
                <a:latin typeface="Times New Roman" panose="02020603050405020304" pitchFamily="18" charset="0"/>
                <a:cs typeface="Times New Roman" panose="02020603050405020304" pitchFamily="18" charset="0"/>
              </a:rPr>
              <a:t>2</a:t>
            </a:r>
            <a:r>
              <a:rPr lang="en-US" i="1" dirty="0">
                <a:latin typeface="Times New Roman" panose="02020603050405020304" pitchFamily="18" charset="0"/>
                <a:cs typeface="Times New Roman" panose="02020603050405020304" pitchFamily="18" charset="0"/>
              </a:rPr>
              <a:t>O</a:t>
            </a:r>
            <a:r>
              <a:rPr lang="en-US" i="1" baseline="-25000" dirty="0">
                <a:latin typeface="Times New Roman" panose="02020603050405020304" pitchFamily="18" charset="0"/>
                <a:cs typeface="Times New Roman" panose="02020603050405020304" pitchFamily="18" charset="0"/>
              </a:rPr>
              <a:t>3</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molyar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ekvivalent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massasi</a:t>
            </a:r>
            <a:r>
              <a:rPr lang="en-US" dirty="0">
                <a:latin typeface="Times New Roman" panose="02020603050405020304" pitchFamily="18" charset="0"/>
                <a:cs typeface="Times New Roman" panose="02020603050405020304" pitchFamily="18" charset="0"/>
              </a:rPr>
              <a:t> 248,2 gr </a:t>
            </a:r>
            <a:r>
              <a:rPr lang="en-US" dirty="0" err="1">
                <a:latin typeface="Times New Roman" panose="02020603050405020304" pitchFamily="18" charset="0"/>
                <a:cs typeface="Times New Roman" panose="02020603050405020304" pitchFamily="18" charset="0"/>
              </a:rPr>
              <a:t>ekanligini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bilib</a:t>
            </a:r>
            <a:r>
              <a:rPr lang="en-US" dirty="0">
                <a:latin typeface="Times New Roman" panose="02020603050405020304" pitchFamily="18" charset="0"/>
                <a:cs typeface="Times New Roman" panose="02020603050405020304" pitchFamily="18" charset="0"/>
              </a:rPr>
              <a:t>, 0,050 n  250,0 ml </a:t>
            </a:r>
            <a:r>
              <a:rPr lang="en-US" dirty="0" err="1">
                <a:latin typeface="Times New Roman" panose="02020603050405020304" pitchFamily="18" charset="0"/>
                <a:cs typeface="Times New Roman" panose="02020603050405020304" pitchFamily="18" charset="0"/>
              </a:rPr>
              <a:t>eritmasidan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tayyorlash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uchun</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
        <p:nvSpPr>
          <p:cNvPr id="14" name="Rectangle 11"/>
          <p:cNvSpPr>
            <a:spLocks noChangeArrowheads="1"/>
          </p:cNvSpPr>
          <p:nvPr/>
        </p:nvSpPr>
        <p:spPr bwMode="auto">
          <a:xfrm>
            <a:off x="0" y="116632"/>
            <a:ext cx="9117094"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ru-RU"/>
          </a:p>
        </p:txBody>
      </p:sp>
      <p:graphicFrame>
        <p:nvGraphicFramePr>
          <p:cNvPr id="15" name="Объект 14"/>
          <p:cNvGraphicFramePr>
            <a:graphicFrameLocks noChangeAspect="1"/>
          </p:cNvGraphicFramePr>
          <p:nvPr>
            <p:extLst>
              <p:ext uri="{D42A27DB-BD31-4B8C-83A1-F6EECF244321}">
                <p14:modId xmlns:p14="http://schemas.microsoft.com/office/powerpoint/2010/main" xmlns="" val="2692890039"/>
              </p:ext>
            </p:extLst>
          </p:nvPr>
        </p:nvGraphicFramePr>
        <p:xfrm>
          <a:off x="2699792" y="5641000"/>
          <a:ext cx="2575263" cy="396875"/>
        </p:xfrm>
        <a:graphic>
          <a:graphicData uri="http://schemas.openxmlformats.org/presentationml/2006/ole">
            <p:oleObj spid="_x0000_s1042" name="Уравнение" r:id="rId4" imgW="2603500" imgH="393700" progId="Equation.3">
              <p:embed/>
            </p:oleObj>
          </a:graphicData>
        </a:graphic>
      </p:graphicFrame>
      <p:sp>
        <p:nvSpPr>
          <p:cNvPr id="16" name="Rectangle 12"/>
          <p:cNvSpPr>
            <a:spLocks noChangeArrowheads="1"/>
          </p:cNvSpPr>
          <p:nvPr/>
        </p:nvSpPr>
        <p:spPr bwMode="auto">
          <a:xfrm>
            <a:off x="0" y="413480"/>
            <a:ext cx="9117094" cy="20005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700" b="0" i="0" u="none" strike="noStrike" cap="none" normalizeH="0" baseline="0" dirty="0" smtClean="0">
                <a:ln>
                  <a:noFill/>
                </a:ln>
                <a:solidFill>
                  <a:schemeClr val="tx1"/>
                </a:solidFill>
                <a:effectLst/>
              </a:rPr>
              <a:t> </a:t>
            </a: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
        <p:nvSpPr>
          <p:cNvPr id="17" name="Rectangle 14"/>
          <p:cNvSpPr>
            <a:spLocks noChangeArrowheads="1"/>
          </p:cNvSpPr>
          <p:nvPr/>
        </p:nvSpPr>
        <p:spPr bwMode="auto">
          <a:xfrm>
            <a:off x="539552" y="842193"/>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19" name="Rectangle 15"/>
          <p:cNvSpPr>
            <a:spLocks noChangeArrowheads="1"/>
          </p:cNvSpPr>
          <p:nvPr/>
        </p:nvSpPr>
        <p:spPr bwMode="auto">
          <a:xfrm>
            <a:off x="539552" y="1139041"/>
            <a:ext cx="205505" cy="20005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700" b="0" i="0" u="none" strike="noStrike" cap="none" normalizeH="0" baseline="0" dirty="0" smtClean="0">
                <a:ln>
                  <a:noFill/>
                </a:ln>
                <a:solidFill>
                  <a:schemeClr val="tx1"/>
                </a:solidFill>
                <a:effectLst/>
              </a:rPr>
              <a:t> </a:t>
            </a: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ransition advTm="13000"/>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F:\Фото\14087507.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3" name="Содержимое 2"/>
          <p:cNvSpPr>
            <a:spLocks noGrp="1"/>
          </p:cNvSpPr>
          <p:nvPr>
            <p:ph idx="1"/>
          </p:nvPr>
        </p:nvSpPr>
        <p:spPr>
          <a:xfrm>
            <a:off x="323528" y="476672"/>
            <a:ext cx="8229600" cy="4525963"/>
          </a:xfrm>
        </p:spPr>
        <p:txBody>
          <a:bodyPr>
            <a:normAutofit fontScale="77500" lnSpcReduction="20000"/>
          </a:bodyPr>
          <a:lstStyle/>
          <a:p>
            <a:r>
              <a:rPr lang="en-US" dirty="0">
                <a:latin typeface="Times New Roman" panose="02020603050405020304" pitchFamily="18" charset="0"/>
                <a:cs typeface="Times New Roman" panose="02020603050405020304" pitchFamily="18" charset="0"/>
              </a:rPr>
              <a:t>3,5 g </a:t>
            </a:r>
            <a:r>
              <a:rPr lang="en-US" i="1" dirty="0">
                <a:latin typeface="Times New Roman" panose="02020603050405020304" pitchFamily="18" charset="0"/>
                <a:cs typeface="Times New Roman" panose="02020603050405020304" pitchFamily="18" charset="0"/>
              </a:rPr>
              <a:t>Na</a:t>
            </a:r>
            <a:r>
              <a:rPr lang="en-US" i="1" baseline="-25000" dirty="0">
                <a:latin typeface="Times New Roman" panose="02020603050405020304" pitchFamily="18" charset="0"/>
                <a:cs typeface="Times New Roman" panose="02020603050405020304" pitchFamily="18" charset="0"/>
              </a:rPr>
              <a:t>2</a:t>
            </a:r>
            <a:r>
              <a:rPr lang="en-US" i="1" dirty="0">
                <a:latin typeface="Times New Roman" panose="02020603050405020304" pitchFamily="18" charset="0"/>
                <a:cs typeface="Times New Roman" panose="02020603050405020304" pitchFamily="18" charset="0"/>
              </a:rPr>
              <a:t>S</a:t>
            </a:r>
            <a:r>
              <a:rPr lang="en-US" i="1" baseline="-25000" dirty="0">
                <a:latin typeface="Times New Roman" panose="02020603050405020304" pitchFamily="18" charset="0"/>
                <a:cs typeface="Times New Roman" panose="02020603050405020304" pitchFamily="18" charset="0"/>
              </a:rPr>
              <a:t>2</a:t>
            </a:r>
            <a:r>
              <a:rPr lang="en-US" i="1" dirty="0">
                <a:latin typeface="Times New Roman" panose="02020603050405020304" pitchFamily="18" charset="0"/>
                <a:cs typeface="Times New Roman" panose="02020603050405020304" pitchFamily="18" charset="0"/>
              </a:rPr>
              <a:t>O</a:t>
            </a:r>
            <a:r>
              <a:rPr lang="en-US" i="1" baseline="-25000" dirty="0">
                <a:latin typeface="Times New Roman" panose="02020603050405020304" pitchFamily="18" charset="0"/>
                <a:cs typeface="Times New Roman" panose="02020603050405020304" pitchFamily="18" charset="0"/>
              </a:rPr>
              <a:t>3</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tehnokimyoviy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tarozida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tortib</a:t>
            </a:r>
            <a:r>
              <a:rPr lang="en-US" dirty="0">
                <a:latin typeface="Times New Roman" panose="02020603050405020304" pitchFamily="18" charset="0"/>
                <a:cs typeface="Times New Roman" panose="02020603050405020304" pitchFamily="18" charset="0"/>
              </a:rPr>
              <a:t>, 250 ml </a:t>
            </a:r>
            <a:r>
              <a:rPr lang="en-US" dirty="0" err="1">
                <a:latin typeface="Times New Roman" panose="02020603050405020304" pitchFamily="18" charset="0"/>
                <a:cs typeface="Times New Roman" panose="02020603050405020304" pitchFamily="18" charset="0"/>
              </a:rPr>
              <a:t>o’lchov</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kolbasiga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eritib</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belgisigacha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distillangan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suv</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quyib</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tayyorlanadi</a:t>
            </a:r>
            <a:r>
              <a:rPr lang="en-US" dirty="0">
                <a:latin typeface="Times New Roman" panose="02020603050405020304" pitchFamily="18" charset="0"/>
                <a:cs typeface="Times New Roman" panose="02020603050405020304" pitchFamily="18" charset="0"/>
              </a:rPr>
              <a:t> [6</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Natriy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tiosulfatning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ekvivalent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massasini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aniqlash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uchun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bilan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o’zaro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ta’siri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reaksiyasidan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foydalaniladi</a:t>
            </a:r>
            <a:r>
              <a:rPr lang="en-US" dirty="0">
                <a:latin typeface="Times New Roman" panose="02020603050405020304" pitchFamily="18" charset="0"/>
                <a:cs typeface="Times New Roman" panose="02020603050405020304" pitchFamily="18" charset="0"/>
              </a:rPr>
              <a:t>: 250ml </a:t>
            </a:r>
            <a:r>
              <a:rPr lang="en-US" dirty="0" err="1">
                <a:latin typeface="Times New Roman" panose="02020603050405020304" pitchFamily="18" charset="0"/>
                <a:cs typeface="Times New Roman" panose="02020603050405020304" pitchFamily="18" charset="0"/>
              </a:rPr>
              <a:t>ning</a:t>
            </a:r>
            <a:r>
              <a:rPr lang="en-US" dirty="0">
                <a:latin typeface="Times New Roman" panose="02020603050405020304" pitchFamily="18" charset="0"/>
                <a:cs typeface="Times New Roman" panose="02020603050405020304" pitchFamily="18" charset="0"/>
              </a:rPr>
              <a:t> 5% li </a:t>
            </a:r>
            <a:r>
              <a:rPr lang="en-US" dirty="0" err="1">
                <a:latin typeface="Times New Roman" panose="02020603050405020304" pitchFamily="18" charset="0"/>
                <a:cs typeface="Times New Roman" panose="02020603050405020304" pitchFamily="18" charset="0"/>
              </a:rPr>
              <a:t>eritmasidan</a:t>
            </a:r>
            <a:r>
              <a:rPr lang="en-US" dirty="0">
                <a:latin typeface="Times New Roman" panose="02020603050405020304" pitchFamily="18" charset="0"/>
                <a:cs typeface="Times New Roman" panose="02020603050405020304" pitchFamily="18" charset="0"/>
              </a:rPr>
              <a:t> 0,02 n </a:t>
            </a:r>
            <a:r>
              <a:rPr lang="en-US" dirty="0" err="1">
                <a:latin typeface="Times New Roman" panose="02020603050405020304" pitchFamily="18" charset="0"/>
                <a:cs typeface="Times New Roman" panose="02020603050405020304" pitchFamily="18" charset="0"/>
              </a:rPr>
              <a:t>eritma</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tayyorlanadi.Demak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Natriy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tiosulfat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ning</a:t>
            </a:r>
            <a:r>
              <a:rPr lang="en-US" dirty="0">
                <a:latin typeface="Times New Roman" panose="02020603050405020304" pitchFamily="18" charset="0"/>
                <a:cs typeface="Times New Roman" panose="02020603050405020304" pitchFamily="18" charset="0"/>
              </a:rPr>
              <a:t>  5% li </a:t>
            </a:r>
            <a:r>
              <a:rPr lang="en-US" dirty="0" err="1">
                <a:latin typeface="Times New Roman" panose="02020603050405020304" pitchFamily="18" charset="0"/>
                <a:cs typeface="Times New Roman" panose="02020603050405020304" pitchFamily="18" charset="0"/>
              </a:rPr>
              <a:t>eritmasidan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taxminan</a:t>
            </a:r>
            <a:r>
              <a:rPr lang="en-US" dirty="0">
                <a:latin typeface="Times New Roman" panose="02020603050405020304" pitchFamily="18" charset="0"/>
                <a:cs typeface="Times New Roman" panose="02020603050405020304" pitchFamily="18" charset="0"/>
              </a:rPr>
              <a:t>  3,0ml olib,250ml li </a:t>
            </a:r>
            <a:r>
              <a:rPr lang="en-US" dirty="0" err="1">
                <a:latin typeface="Times New Roman" panose="02020603050405020304" pitchFamily="18" charset="0"/>
                <a:cs typeface="Times New Roman" panose="02020603050405020304" pitchFamily="18" charset="0"/>
              </a:rPr>
              <a:t>kolbada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yangi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distillangan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sovuq</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suvda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eritiladi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barkarorlashtirish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uchun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uning</a:t>
            </a:r>
            <a:r>
              <a:rPr lang="en-US" dirty="0">
                <a:latin typeface="Times New Roman" panose="02020603050405020304" pitchFamily="18" charset="0"/>
                <a:cs typeface="Times New Roman" panose="02020603050405020304" pitchFamily="18" charset="0"/>
              </a:rPr>
              <a:t> 1litriga 0,1g </a:t>
            </a:r>
            <a:r>
              <a:rPr lang="en-US" dirty="0" err="1">
                <a:latin typeface="Times New Roman" panose="02020603050405020304" pitchFamily="18" charset="0"/>
                <a:cs typeface="Times New Roman" panose="02020603050405020304" pitchFamily="18" charset="0"/>
              </a:rPr>
              <a:t>Natriy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tiosulfat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qo’shiladi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yaxshilab</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aralashtiriladi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hajmi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o’lchov</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kolbasining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belgisiga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qadar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yetkaziladi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yana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chayqatiladi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Kolbaning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og’zi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tiqin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bilan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berkitiladi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qora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qogoz</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o’rab</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navbatdagi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darsga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qoldiriladi</a:t>
            </a:r>
            <a:r>
              <a:rPr lang="en-US"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cSld>
  <p:clrMapOvr>
    <a:masterClrMapping/>
  </p:clrMapOvr>
  <p:transition advTm="13000"/>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F:\Фото\14087507.jpg"/>
          <p:cNvPicPr>
            <a:picLocks noChangeAspect="1" noChangeArrowheads="1"/>
          </p:cNvPicPr>
          <p:nvPr/>
        </p:nvPicPr>
        <p:blipFill>
          <a:blip r:embed="rId3"/>
          <a:srcRect/>
          <a:stretch>
            <a:fillRect/>
          </a:stretch>
        </p:blipFill>
        <p:spPr bwMode="auto">
          <a:xfrm>
            <a:off x="0" y="0"/>
            <a:ext cx="9144000" cy="6858000"/>
          </a:xfrm>
          <a:prstGeom prst="rect">
            <a:avLst/>
          </a:prstGeom>
          <a:noFill/>
        </p:spPr>
      </p:pic>
      <p:sp>
        <p:nvSpPr>
          <p:cNvPr id="3" name="Содержимое 2"/>
          <p:cNvSpPr>
            <a:spLocks noGrp="1"/>
          </p:cNvSpPr>
          <p:nvPr>
            <p:ph idx="1"/>
          </p:nvPr>
        </p:nvSpPr>
        <p:spPr>
          <a:xfrm>
            <a:off x="70991" y="354020"/>
            <a:ext cx="8750923" cy="5616624"/>
          </a:xfrm>
        </p:spPr>
        <p:txBody>
          <a:bodyPr>
            <a:normAutofit fontScale="70000" lnSpcReduction="20000"/>
          </a:bodyPr>
          <a:lstStyle/>
          <a:p>
            <a:r>
              <a:rPr lang="en-US" b="1" dirty="0" err="1">
                <a:latin typeface="Times New Roman" panose="02020603050405020304" pitchFamily="18" charset="0"/>
                <a:cs typeface="Times New Roman" panose="02020603050405020304" pitchFamily="18" charset="0"/>
              </a:rPr>
              <a:t>Yodning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aniq</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titrlangan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eritmasini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tayyorlash</a:t>
            </a:r>
            <a:r>
              <a:rPr lang="en-US" b="1"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Qaytaruvchilarni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yodometrik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usulda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aniqlash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uchun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yodning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titrlangan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ishchi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kerek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bo’ladi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eritmasining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konsentratsiyasi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natriy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tiosulfat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yordamida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aniqlanadi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Yodning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molyar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ekvivalent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massasi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gramm</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atomiga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ya`ni</a:t>
            </a:r>
            <a:r>
              <a:rPr lang="en-US" dirty="0">
                <a:latin typeface="Times New Roman" panose="02020603050405020304" pitchFamily="18" charset="0"/>
                <a:cs typeface="Times New Roman" panose="02020603050405020304" pitchFamily="18" charset="0"/>
              </a:rPr>
              <a:t> 126,9 » 127 g </a:t>
            </a:r>
            <a:r>
              <a:rPr lang="en-US" dirty="0" err="1">
                <a:latin typeface="Times New Roman" panose="02020603050405020304" pitchFamily="18" charset="0"/>
                <a:cs typeface="Times New Roman" panose="02020603050405020304" pitchFamily="18" charset="0"/>
              </a:rPr>
              <a:t>teng</a:t>
            </a:r>
            <a:r>
              <a:rPr lang="en-US" dirty="0">
                <a:latin typeface="Times New Roman" panose="02020603050405020304" pitchFamily="18" charset="0"/>
                <a:cs typeface="Times New Roman" panose="02020603050405020304" pitchFamily="18" charset="0"/>
              </a:rPr>
              <a:t> 0,050 n 250,0 ml </a:t>
            </a:r>
            <a:r>
              <a:rPr lang="en-US" dirty="0" err="1">
                <a:latin typeface="Times New Roman" panose="02020603050405020304" pitchFamily="18" charset="0"/>
                <a:cs typeface="Times New Roman" panose="02020603050405020304" pitchFamily="18" charset="0"/>
              </a:rPr>
              <a:t>yodning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eritmasini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tayyorlash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uchun</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J</a:t>
            </a:r>
            <a:r>
              <a:rPr lang="en-US" i="1"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kerak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bo’ladi</a:t>
            </a:r>
            <a:r>
              <a:rPr lang="en-US" dirty="0" smtClean="0">
                <a:latin typeface="Times New Roman" panose="02020603050405020304" pitchFamily="18" charset="0"/>
                <a:cs typeface="Times New Roman" panose="02020603050405020304" pitchFamily="18" charset="0"/>
              </a:rPr>
              <a:t>.</a:t>
            </a:r>
            <a:endParaRPr lang="uz-Latn-UZ" dirty="0" smtClean="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Yodning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suvda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yomon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erishini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bilgan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holda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yodni</a:t>
            </a:r>
            <a:r>
              <a:rPr lang="en-US" dirty="0">
                <a:latin typeface="Times New Roman" panose="02020603050405020304" pitchFamily="18" charset="0"/>
                <a:cs typeface="Times New Roman" panose="02020603050405020304" pitchFamily="18" charset="0"/>
              </a:rPr>
              <a:t> KJ </a:t>
            </a:r>
            <a:r>
              <a:rPr lang="en-US" dirty="0" err="1">
                <a:latin typeface="Times New Roman" panose="02020603050405020304" pitchFamily="18" charset="0"/>
                <a:cs typeface="Times New Roman" panose="02020603050405020304" pitchFamily="18" charset="0"/>
              </a:rPr>
              <a:t>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to’yingan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eritmasida</a:t>
            </a:r>
            <a:r>
              <a:rPr lang="en-US" dirty="0">
                <a:latin typeface="Times New Roman" panose="02020603050405020304" pitchFamily="18" charset="0"/>
                <a:cs typeface="Times New Roman" panose="02020603050405020304" pitchFamily="18" charset="0"/>
              </a:rPr>
              <a:t> (2-3 g KJ </a:t>
            </a:r>
            <a:r>
              <a:rPr lang="en-US" dirty="0" err="1">
                <a:latin typeface="Times New Roman" panose="02020603050405020304" pitchFamily="18" charset="0"/>
                <a:cs typeface="Times New Roman" panose="02020603050405020304" pitchFamily="18" charset="0"/>
              </a:rPr>
              <a:t>ozgina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suvda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eritiladi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bunda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quyidagi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tenglamaga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muvofiq</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qizil</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qo’ng’ir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tusli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suvda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eruvchan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kompleks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birik</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K[J</a:t>
            </a:r>
            <a:r>
              <a:rPr lang="en-US" i="1" baseline="-25000" dirty="0">
                <a:latin typeface="Times New Roman" panose="02020603050405020304" pitchFamily="18" charset="0"/>
                <a:cs typeface="Times New Roman" panose="02020603050405020304" pitchFamily="18" charset="0"/>
              </a:rPr>
              <a:t>3</a:t>
            </a:r>
            <a:r>
              <a:rPr lang="en-US" i="1" dirty="0">
                <a:latin typeface="Times New Roman" panose="02020603050405020304" pitchFamily="18" charset="0"/>
                <a:cs typeface="Times New Roman" panose="02020603050405020304" pitchFamily="18" charset="0"/>
              </a:rPr>
              <a:t>] </a:t>
            </a:r>
            <a:r>
              <a:rPr lang="uz-Cyrl-UZ" dirty="0">
                <a:latin typeface="Times New Roman" panose="02020603050405020304" pitchFamily="18" charset="0"/>
                <a:cs typeface="Times New Roman" panose="02020603050405020304" pitchFamily="18" charset="0"/>
              </a:rPr>
              <a:t>hosil bo’ladi</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en-US" i="1" dirty="0">
                <a:latin typeface="Times New Roman" panose="02020603050405020304" pitchFamily="18" charset="0"/>
                <a:cs typeface="Times New Roman" panose="02020603050405020304" pitchFamily="18" charset="0"/>
              </a:rPr>
              <a:t>                              J</a:t>
            </a:r>
            <a:r>
              <a:rPr lang="en-US" i="1" baseline="-25000" dirty="0">
                <a:latin typeface="Times New Roman" panose="02020603050405020304" pitchFamily="18" charset="0"/>
                <a:cs typeface="Times New Roman" panose="02020603050405020304" pitchFamily="18" charset="0"/>
              </a:rPr>
              <a:t>2</a:t>
            </a:r>
            <a:r>
              <a:rPr lang="en-US" i="1" dirty="0">
                <a:latin typeface="Times New Roman" panose="02020603050405020304" pitchFamily="18" charset="0"/>
                <a:cs typeface="Times New Roman" panose="02020603050405020304" pitchFamily="18" charset="0"/>
              </a:rPr>
              <a:t> + KJ </a:t>
            </a:r>
            <a:r>
              <a:rPr lang="uz-Cyrl-UZ" i="1" dirty="0">
                <a:latin typeface="Times New Roman" panose="02020603050405020304" pitchFamily="18" charset="0"/>
                <a:cs typeface="Times New Roman" panose="02020603050405020304" pitchFamily="18" charset="0"/>
              </a:rPr>
              <a:t> ↔ </a:t>
            </a:r>
            <a:r>
              <a:rPr lang="en-US" i="1" dirty="0">
                <a:latin typeface="Times New Roman" panose="02020603050405020304" pitchFamily="18" charset="0"/>
                <a:cs typeface="Times New Roman" panose="02020603050405020304" pitchFamily="18" charset="0"/>
              </a:rPr>
              <a:t> K[J</a:t>
            </a:r>
            <a:r>
              <a:rPr lang="en-US" i="1" baseline="-25000" dirty="0">
                <a:latin typeface="Times New Roman" panose="02020603050405020304" pitchFamily="18" charset="0"/>
                <a:cs typeface="Times New Roman" panose="02020603050405020304" pitchFamily="18" charset="0"/>
              </a:rPr>
              <a:t>3</a:t>
            </a:r>
            <a:r>
              <a:rPr lang="en-US" i="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Tenokimyoviy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tarozida</a:t>
            </a:r>
            <a:r>
              <a:rPr lang="en-US" dirty="0">
                <a:latin typeface="Times New Roman" panose="02020603050405020304" pitchFamily="18" charset="0"/>
                <a:cs typeface="Times New Roman" panose="02020603050405020304" pitchFamily="18" charset="0"/>
              </a:rPr>
              <a:t> 0,65 </a:t>
            </a:r>
            <a:r>
              <a:rPr lang="en-US" dirty="0" err="1">
                <a:latin typeface="Times New Roman" panose="02020603050405020304" pitchFamily="18" charset="0"/>
                <a:cs typeface="Times New Roman" panose="02020603050405020304" pitchFamily="18" charset="0"/>
              </a:rPr>
              <a:t>yod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byuksda</a:t>
            </a:r>
            <a:r>
              <a:rPr lang="en-US"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tortib</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olinadi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va</a:t>
            </a:r>
            <a:r>
              <a:rPr lang="en-US" dirty="0">
                <a:latin typeface="Times New Roman" panose="02020603050405020304" pitchFamily="18" charset="0"/>
                <a:cs typeface="Times New Roman" panose="02020603050405020304" pitchFamily="18" charset="0"/>
              </a:rPr>
              <a:t> u </a:t>
            </a:r>
            <a:r>
              <a:rPr lang="en-US" dirty="0" err="1">
                <a:latin typeface="Times New Roman" panose="02020603050405020304" pitchFamily="18" charset="0"/>
                <a:cs typeface="Times New Roman" panose="02020603050405020304" pitchFamily="18" charset="0"/>
              </a:rPr>
              <a:t>sig’ma</a:t>
            </a:r>
            <a:r>
              <a:rPr lang="en-US" dirty="0">
                <a:latin typeface="Times New Roman" panose="02020603050405020304" pitchFamily="18" charset="0"/>
                <a:cs typeface="Times New Roman" panose="02020603050405020304" pitchFamily="18" charset="0"/>
              </a:rPr>
              <a:t> 250 ml li </a:t>
            </a:r>
            <a:r>
              <a:rPr lang="en-US" dirty="0" err="1">
                <a:latin typeface="Times New Roman" panose="02020603050405020304" pitchFamily="18" charset="0"/>
                <a:cs typeface="Times New Roman" panose="02020603050405020304" pitchFamily="18" charset="0"/>
              </a:rPr>
              <a:t>o’lchov</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kolbasiga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o’tkaziladi,uning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ustiga</a:t>
            </a:r>
            <a:r>
              <a:rPr lang="en-US" dirty="0">
                <a:latin typeface="Times New Roman" panose="02020603050405020304" pitchFamily="18" charset="0"/>
                <a:cs typeface="Times New Roman" panose="02020603050405020304" pitchFamily="18" charset="0"/>
              </a:rPr>
              <a:t> 10 ml 25%li KJ </a:t>
            </a:r>
            <a:r>
              <a:rPr lang="en-US" dirty="0" err="1">
                <a:latin typeface="Times New Roman" panose="02020603050405020304" pitchFamily="18" charset="0"/>
                <a:cs typeface="Times New Roman" panose="02020603050405020304" pitchFamily="18" charset="0"/>
              </a:rPr>
              <a:t>eritmasidan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quyib</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hajmi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kolba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sig’imining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yarimigacha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yetkaziladi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Aralashmani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chayqatib</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kristallarining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to’liq</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erishiga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erishiladi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Shundan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hajmi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kolba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belgisiga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qadar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yetkaziladi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chayqatilib</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aralashtiriladi</a:t>
            </a:r>
            <a:r>
              <a:rPr lang="en-US" dirty="0">
                <a:latin typeface="Times New Roman" panose="02020603050405020304" pitchFamily="18" charset="0"/>
                <a:cs typeface="Times New Roman" panose="02020603050405020304" pitchFamily="18" charset="0"/>
              </a:rPr>
              <a:t>[3].</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
        <p:nvSpPr>
          <p:cNvPr id="5" name="Rectangle 2"/>
          <p:cNvSpPr>
            <a:spLocks noChangeArrowheads="1"/>
          </p:cNvSpPr>
          <p:nvPr/>
        </p:nvSpPr>
        <p:spPr bwMode="auto">
          <a:xfrm>
            <a:off x="-180528" y="21364"/>
            <a:ext cx="9723248"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ru-RU"/>
          </a:p>
        </p:txBody>
      </p:sp>
      <p:graphicFrame>
        <p:nvGraphicFramePr>
          <p:cNvPr id="6" name="Объект 5"/>
          <p:cNvGraphicFramePr>
            <a:graphicFrameLocks noChangeAspect="1"/>
          </p:cNvGraphicFramePr>
          <p:nvPr>
            <p:extLst>
              <p:ext uri="{D42A27DB-BD31-4B8C-83A1-F6EECF244321}">
                <p14:modId xmlns:p14="http://schemas.microsoft.com/office/powerpoint/2010/main" xmlns="" val="1029301766"/>
              </p:ext>
            </p:extLst>
          </p:nvPr>
        </p:nvGraphicFramePr>
        <p:xfrm>
          <a:off x="3923928" y="1890369"/>
          <a:ext cx="2732862" cy="499620"/>
        </p:xfrm>
        <a:graphic>
          <a:graphicData uri="http://schemas.openxmlformats.org/presentationml/2006/ole">
            <p:oleObj spid="_x0000_s3081" name="Уравнение" r:id="rId4" imgW="2400300" imgH="393700" progId="Equation.3">
              <p:embed/>
            </p:oleObj>
          </a:graphicData>
        </a:graphic>
      </p:graphicFrame>
      <p:sp>
        <p:nvSpPr>
          <p:cNvPr id="8" name="Rectangle 5"/>
          <p:cNvSpPr>
            <a:spLocks noChangeArrowheads="1"/>
          </p:cNvSpPr>
          <p:nvPr/>
        </p:nvSpPr>
        <p:spPr bwMode="auto">
          <a:xfrm>
            <a:off x="1691680" y="2161389"/>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Tree>
  </p:cSld>
  <p:clrMapOvr>
    <a:masterClrMapping/>
  </p:clrMapOvr>
  <p:transition advTm="13000"/>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F:\Фото\14087507.jpg"/>
          <p:cNvPicPr>
            <a:picLocks noChangeAspect="1" noChangeArrowheads="1"/>
          </p:cNvPicPr>
          <p:nvPr/>
        </p:nvPicPr>
        <p:blipFill>
          <a:blip r:embed="rId3"/>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a:xfrm>
            <a:off x="107504" y="296044"/>
            <a:ext cx="8229600" cy="504056"/>
          </a:xfrm>
        </p:spPr>
        <p:txBody>
          <a:bodyPr>
            <a:normAutofit/>
          </a:bodyPr>
          <a:lstStyle/>
          <a:p>
            <a:r>
              <a:rPr lang="en-US" sz="2000" b="1" cap="small" dirty="0"/>
              <a:t>II.2. </a:t>
            </a:r>
            <a:r>
              <a:rPr lang="en-US" sz="2000" b="1" cap="small" dirty="0" err="1"/>
              <a:t>Natriy</a:t>
            </a:r>
            <a:r>
              <a:rPr lang="en-US" sz="2000" b="1" cap="small" dirty="0"/>
              <a:t> </a:t>
            </a:r>
            <a:r>
              <a:rPr lang="en-US" sz="2000" b="1" cap="small" dirty="0" err="1"/>
              <a:t>tiosulfat</a:t>
            </a:r>
            <a:r>
              <a:rPr lang="en-US" sz="2000" b="1" cap="small" dirty="0"/>
              <a:t> </a:t>
            </a:r>
            <a:r>
              <a:rPr lang="en-US" sz="2000" b="1" cap="small" dirty="0" err="1"/>
              <a:t>eritmasi</a:t>
            </a:r>
            <a:r>
              <a:rPr lang="en-US" sz="2000" b="1" cap="small" dirty="0"/>
              <a:t> </a:t>
            </a:r>
            <a:r>
              <a:rPr lang="en-US" sz="2000" b="1" cap="small" dirty="0" err="1"/>
              <a:t>titrini</a:t>
            </a:r>
            <a:r>
              <a:rPr lang="en-US" sz="2000" b="1" cap="small" dirty="0"/>
              <a:t> </a:t>
            </a:r>
            <a:r>
              <a:rPr lang="en-US" sz="2000" b="1" cap="small" dirty="0" err="1"/>
              <a:t>kaliy</a:t>
            </a:r>
            <a:r>
              <a:rPr lang="en-US" sz="2000" b="1" cap="small" dirty="0"/>
              <a:t> </a:t>
            </a:r>
            <a:r>
              <a:rPr lang="en-US" sz="2000" b="1" cap="small" dirty="0" err="1"/>
              <a:t>dixromat</a:t>
            </a:r>
            <a:r>
              <a:rPr lang="en-US" sz="2000" b="1" cap="small" dirty="0"/>
              <a:t> </a:t>
            </a:r>
            <a:r>
              <a:rPr lang="en-US" sz="2000" b="1" cap="small" dirty="0" err="1"/>
              <a:t>bo’yicha</a:t>
            </a:r>
            <a:r>
              <a:rPr lang="en-US" sz="2000" b="1" cap="small" dirty="0"/>
              <a:t> </a:t>
            </a:r>
            <a:r>
              <a:rPr lang="en-US" sz="2000" b="1" cap="small" dirty="0" err="1" smtClean="0"/>
              <a:t>topish</a:t>
            </a:r>
            <a:endParaRPr lang="ru-RU" sz="2000" dirty="0"/>
          </a:p>
        </p:txBody>
      </p:sp>
      <p:sp>
        <p:nvSpPr>
          <p:cNvPr id="3" name="Содержимое 2"/>
          <p:cNvSpPr>
            <a:spLocks noGrp="1"/>
          </p:cNvSpPr>
          <p:nvPr>
            <p:ph idx="1"/>
          </p:nvPr>
        </p:nvSpPr>
        <p:spPr>
          <a:xfrm>
            <a:off x="323528" y="1341438"/>
            <a:ext cx="7848872" cy="4525963"/>
          </a:xfrm>
        </p:spPr>
        <p:txBody>
          <a:bodyPr>
            <a:normAutofit fontScale="55000" lnSpcReduction="20000"/>
          </a:bodyPr>
          <a:lstStyle/>
          <a:p>
            <a:r>
              <a:rPr lang="en-US" dirty="0" err="1" smtClean="0">
                <a:latin typeface="Times New Roman" panose="02020603050405020304" pitchFamily="18" charset="0"/>
                <a:cs typeface="Times New Roman" panose="02020603050405020304" pitchFamily="18" charset="0"/>
              </a:rPr>
              <a:t>Kaliy</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dixromat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juda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barqaror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titrlashda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aniq</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natija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beradi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Tiosulfat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titrini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aniqlashda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yordamchi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kaliy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yodid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ishlatiladi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Kaliy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dixromat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bo’yicha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natriy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tiosulfat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titrini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aniqlash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moxiyati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shunda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Kaliy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dixromat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oksidlovchi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sifatida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kaliy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yodiddan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erkin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yodni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ajratadi,bu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ajralgan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miqdori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kaliy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dixromatning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olingan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tortimi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massasiga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ekvivalent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miqdorda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bo’ladi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Ajralib</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chiqqan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yodni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natriy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tiosulfat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bilan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titrlanadi</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Tayyorlanadigan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kaliy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dixromat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konsentratsiyasi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xam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natriy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tiosulfat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konsentratsiyasi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kabi</a:t>
            </a:r>
            <a:r>
              <a:rPr lang="en-US" dirty="0">
                <a:latin typeface="Times New Roman" panose="02020603050405020304" pitchFamily="18" charset="0"/>
                <a:cs typeface="Times New Roman" panose="02020603050405020304" pitchFamily="18" charset="0"/>
              </a:rPr>
              <a:t> 0.01 n  </a:t>
            </a:r>
            <a:r>
              <a:rPr lang="en-US" dirty="0" err="1">
                <a:latin typeface="Times New Roman" panose="02020603050405020304" pitchFamily="18" charset="0"/>
                <a:cs typeface="Times New Roman" panose="02020603050405020304" pitchFamily="18" charset="0"/>
              </a:rPr>
              <a:t>bo’lish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kerak</a:t>
            </a:r>
            <a:r>
              <a:rPr lang="en-US" dirty="0" smtClean="0">
                <a:latin typeface="Times New Roman" panose="02020603050405020304" pitchFamily="18" charset="0"/>
                <a:cs typeface="Times New Roman" panose="02020603050405020304" pitchFamily="18" charset="0"/>
              </a:rPr>
              <a:t>.</a:t>
            </a:r>
            <a:endParaRPr lang="uz-Latn-UZ" dirty="0" smtClean="0">
              <a:latin typeface="Times New Roman" panose="02020603050405020304" pitchFamily="18" charset="0"/>
              <a:cs typeface="Times New Roman" panose="02020603050405020304" pitchFamily="18" charset="0"/>
            </a:endParaRPr>
          </a:p>
          <a:p>
            <a:endParaRPr lang="uz-Latn-UZ" dirty="0">
              <a:latin typeface="Times New Roman" panose="02020603050405020304" pitchFamily="18" charset="0"/>
              <a:cs typeface="Times New Roman" panose="02020603050405020304" pitchFamily="18" charset="0"/>
            </a:endParaRPr>
          </a:p>
          <a:p>
            <a:endParaRPr lang="uz-Latn-UZ" dirty="0" smtClean="0">
              <a:latin typeface="Times New Roman" panose="02020603050405020304" pitchFamily="18" charset="0"/>
              <a:cs typeface="Times New Roman" panose="02020603050405020304" pitchFamily="18" charset="0"/>
            </a:endParaRPr>
          </a:p>
          <a:p>
            <a:endParaRPr lang="uz-Latn-UZ" dirty="0" smtClean="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Analitik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tarozida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kaliy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dixromatning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tortimi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o’lchab</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olinadi</a:t>
            </a:r>
            <a:r>
              <a:rPr lang="en-US" dirty="0">
                <a:latin typeface="Times New Roman" panose="02020603050405020304" pitchFamily="18" charset="0"/>
                <a:cs typeface="Times New Roman" panose="02020603050405020304" pitchFamily="18" charset="0"/>
              </a:rPr>
              <a:t>, 250 ml </a:t>
            </a:r>
            <a:r>
              <a:rPr lang="en-US" dirty="0" err="1">
                <a:latin typeface="Times New Roman" panose="02020603050405020304" pitchFamily="18" charset="0"/>
                <a:cs typeface="Times New Roman" panose="02020603050405020304" pitchFamily="18" charset="0"/>
              </a:rPr>
              <a:t>hajmli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o’lchov</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kolbasiga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o’tkaziladi,distrlangan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suvda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eritiladi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hajmi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distillangan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suv</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qo’shib</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kolba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belgisiga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yetkiziladi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kolba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tiqini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bekitilib</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yaxshilab</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aralashtiriladi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Olingan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tortimning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aniq</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massasi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bo’yicha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kaliy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dixromat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normalligi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xisoblanadi</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
        <p:nvSpPr>
          <p:cNvPr id="5" name="Rectangle 2"/>
          <p:cNvSpPr>
            <a:spLocks noChangeArrowheads="1"/>
          </p:cNvSpPr>
          <p:nvPr/>
        </p:nvSpPr>
        <p:spPr bwMode="auto">
          <a:xfrm>
            <a:off x="-2620963" y="411163"/>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ru-RU" sz="1400" b="0" i="0" u="none" strike="noStrike" cap="none" normalizeH="0" baseline="0" smtClean="0">
                <a:ln>
                  <a:noFill/>
                </a:ln>
                <a:solidFill>
                  <a:schemeClr val="tx1"/>
                </a:solidFill>
                <a:effectLst/>
                <a:latin typeface="Calibri" panose="020F0502020204030204" pitchFamily="34" charset="0"/>
                <a:ea typeface="MS Mincho" panose="02020609040205080304" pitchFamily="49" charset="-128"/>
                <a:cs typeface="Times New Roman" panose="02020603050405020304" pitchFamily="18" charset="0"/>
              </a:rPr>
              <a:t>       </a:t>
            </a:r>
            <a:endParaRPr kumimoji="0" lang="en-US" altLang="ru-RU" sz="1800" b="0" i="0" u="none" strike="noStrike" cap="none" normalizeH="0" baseline="0" smtClean="0">
              <a:ln>
                <a:noFill/>
              </a:ln>
              <a:solidFill>
                <a:schemeClr val="tx1"/>
              </a:solidFill>
              <a:effectLst/>
              <a:latin typeface="Arial" panose="020B0604020202020204" pitchFamily="34" charset="0"/>
            </a:endParaRPr>
          </a:p>
        </p:txBody>
      </p:sp>
      <p:graphicFrame>
        <p:nvGraphicFramePr>
          <p:cNvPr id="6" name="Объект 5"/>
          <p:cNvGraphicFramePr>
            <a:graphicFrameLocks noChangeAspect="1"/>
          </p:cNvGraphicFramePr>
          <p:nvPr>
            <p:extLst>
              <p:ext uri="{D42A27DB-BD31-4B8C-83A1-F6EECF244321}">
                <p14:modId xmlns:p14="http://schemas.microsoft.com/office/powerpoint/2010/main" xmlns="" val="455321432"/>
              </p:ext>
            </p:extLst>
          </p:nvPr>
        </p:nvGraphicFramePr>
        <p:xfrm>
          <a:off x="2339752" y="3592512"/>
          <a:ext cx="3078163" cy="473075"/>
        </p:xfrm>
        <a:graphic>
          <a:graphicData uri="http://schemas.openxmlformats.org/presentationml/2006/ole">
            <p:oleObj spid="_x0000_s4103" name="Уравнение" r:id="rId4" imgW="2540000" imgH="393700" progId="Equation.3">
              <p:embed/>
            </p:oleObj>
          </a:graphicData>
        </a:graphic>
      </p:graphicFrame>
      <p:sp>
        <p:nvSpPr>
          <p:cNvPr id="7" name="Rectangle 3"/>
          <p:cNvSpPr>
            <a:spLocks noChangeArrowheads="1"/>
          </p:cNvSpPr>
          <p:nvPr/>
        </p:nvSpPr>
        <p:spPr bwMode="auto">
          <a:xfrm>
            <a:off x="-2620963" y="1341438"/>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Tree>
  </p:cSld>
  <p:clrMapOvr>
    <a:masterClrMapping/>
  </p:clrMapOvr>
  <p:transition advTm="13000"/>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F:\Фото\14087507.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3" name="Содержимое 2"/>
          <p:cNvSpPr>
            <a:spLocks noGrp="1"/>
          </p:cNvSpPr>
          <p:nvPr>
            <p:ph idx="1"/>
          </p:nvPr>
        </p:nvSpPr>
        <p:spPr>
          <a:xfrm>
            <a:off x="457200" y="692696"/>
            <a:ext cx="6419056" cy="5433467"/>
          </a:xfrm>
        </p:spPr>
        <p:txBody>
          <a:bodyPr>
            <a:normAutofit fontScale="70000" lnSpcReduction="20000"/>
          </a:bodyPr>
          <a:lstStyle/>
          <a:p>
            <a:r>
              <a:rPr lang="en-US" b="1" dirty="0" err="1">
                <a:latin typeface="Times New Roman" panose="02020603050405020304" pitchFamily="18" charset="0"/>
                <a:cs typeface="Times New Roman" panose="02020603050405020304" pitchFamily="18" charset="0"/>
              </a:rPr>
              <a:t>Natriy</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tiosulfat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eritmasi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titri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quyidagicha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bajariladi</a:t>
            </a:r>
            <a:r>
              <a:rPr lang="en-US" b="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Konussimon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kolbaga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pipetkada</a:t>
            </a:r>
            <a:r>
              <a:rPr lang="en-US" dirty="0">
                <a:latin typeface="Times New Roman" panose="02020603050405020304" pitchFamily="18" charset="0"/>
                <a:cs typeface="Times New Roman" panose="02020603050405020304" pitchFamily="18" charset="0"/>
              </a:rPr>
              <a:t> 25 ml </a:t>
            </a:r>
            <a:r>
              <a:rPr lang="en-US" dirty="0" err="1">
                <a:latin typeface="Times New Roman" panose="02020603050405020304" pitchFamily="18" charset="0"/>
                <a:cs typeface="Times New Roman" panose="02020603050405020304" pitchFamily="18" charset="0"/>
              </a:rPr>
              <a:t>kaliy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dixromatning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standart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eritmasidan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o’lchab</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solinadi,ustiga</a:t>
            </a:r>
            <a:r>
              <a:rPr lang="en-US" dirty="0">
                <a:latin typeface="Times New Roman" panose="02020603050405020304" pitchFamily="18" charset="0"/>
                <a:cs typeface="Times New Roman" panose="02020603050405020304" pitchFamily="18" charset="0"/>
              </a:rPr>
              <a:t> 15-20 ml 4 n </a:t>
            </a:r>
            <a:r>
              <a:rPr lang="en-US" dirty="0" err="1">
                <a:latin typeface="Times New Roman" panose="02020603050405020304" pitchFamily="18" charset="0"/>
                <a:cs typeface="Times New Roman" panose="02020603050405020304" pitchFamily="18" charset="0"/>
              </a:rPr>
              <a:t>sulfat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kislotasi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eritmasidan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qo’shiladi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So’ng</a:t>
            </a:r>
            <a:r>
              <a:rPr lang="en-US" dirty="0">
                <a:latin typeface="Times New Roman" panose="02020603050405020304" pitchFamily="18" charset="0"/>
                <a:cs typeface="Times New Roman" panose="02020603050405020304" pitchFamily="18" charset="0"/>
              </a:rPr>
              <a:t> 3-5 gr KJ </a:t>
            </a:r>
            <a:r>
              <a:rPr lang="en-US" dirty="0" err="1">
                <a:latin typeface="Times New Roman" panose="02020603050405020304" pitchFamily="18" charset="0"/>
                <a:cs typeface="Times New Roman" panose="02020603050405020304" pitchFamily="18" charset="0"/>
              </a:rPr>
              <a:t>qo’shilib</a:t>
            </a:r>
            <a:r>
              <a:rPr lang="en-US" dirty="0">
                <a:latin typeface="Times New Roman" panose="02020603050405020304" pitchFamily="18" charset="0"/>
                <a:cs typeface="Times New Roman" panose="02020603050405020304" pitchFamily="18" charset="0"/>
              </a:rPr>
              <a:t> ,5 </a:t>
            </a:r>
            <a:r>
              <a:rPr lang="en-US" dirty="0" err="1">
                <a:latin typeface="Times New Roman" panose="02020603050405020304" pitchFamily="18" charset="0"/>
                <a:cs typeface="Times New Roman" panose="02020603050405020304" pitchFamily="18" charset="0"/>
              </a:rPr>
              <a:t>minut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qorong’u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joyga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qolba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ichidagi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aralashmasi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bilan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qo’yiladi</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Shundan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esa</a:t>
            </a:r>
            <a:r>
              <a:rPr lang="en-US" dirty="0">
                <a:latin typeface="Times New Roman" panose="02020603050405020304" pitchFamily="18" charset="0"/>
                <a:cs typeface="Times New Roman" panose="02020603050405020304" pitchFamily="18" charset="0"/>
              </a:rPr>
              <a:t> 100-150 ml </a:t>
            </a:r>
            <a:r>
              <a:rPr lang="en-US" dirty="0" err="1">
                <a:latin typeface="Times New Roman" panose="02020603050405020304" pitchFamily="18" charset="0"/>
                <a:cs typeface="Times New Roman" panose="02020603050405020304" pitchFamily="18" charset="0"/>
              </a:rPr>
              <a:t>distrlangan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suv</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qo’shilib,normalligi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topilishi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lozim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bo’lgan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natriy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tiosulfat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bilan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titrlanadi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Avval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titrlashni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indikatorsiz</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olib</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boriladi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och-sariq</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tusga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kirgach</a:t>
            </a:r>
            <a:r>
              <a:rPr lang="en-US" dirty="0">
                <a:latin typeface="Times New Roman" panose="02020603050405020304" pitchFamily="18" charset="0"/>
                <a:cs typeface="Times New Roman" panose="02020603050405020304" pitchFamily="18" charset="0"/>
              </a:rPr>
              <a:t> 2-3 ml </a:t>
            </a:r>
            <a:r>
              <a:rPr lang="en-US" dirty="0" err="1">
                <a:latin typeface="Times New Roman" panose="02020603050405020304" pitchFamily="18" charset="0"/>
                <a:cs typeface="Times New Roman" panose="02020603050405020304" pitchFamily="18" charset="0"/>
              </a:rPr>
              <a:t>kraxmal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qo’shiladi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rangi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yo’qolib</a:t>
            </a:r>
            <a:r>
              <a:rPr lang="en-US" dirty="0">
                <a:latin typeface="Times New Roman" panose="02020603050405020304" pitchFamily="18" charset="0"/>
                <a:cs typeface="Times New Roman" panose="02020603050405020304" pitchFamily="18" charset="0"/>
              </a:rPr>
              <a:t>, Cr</a:t>
            </a:r>
            <a:r>
              <a:rPr lang="en-US" baseline="30000" dirty="0">
                <a:latin typeface="Times New Roman" panose="02020603050405020304" pitchFamily="18" charset="0"/>
                <a:cs typeface="Times New Roman" panose="02020603050405020304" pitchFamily="18" charset="0"/>
              </a:rPr>
              <a:t>3+</a:t>
            </a:r>
            <a:r>
              <a:rPr lang="en-US" dirty="0">
                <a:latin typeface="Times New Roman" panose="02020603050405020304" pitchFamily="18" charset="0"/>
                <a:cs typeface="Times New Roman" panose="02020603050405020304" pitchFamily="18" charset="0"/>
              </a:rPr>
              <a:t>ioni </a:t>
            </a:r>
            <a:r>
              <a:rPr lang="en-US" dirty="0" err="1">
                <a:latin typeface="Times New Roman" panose="02020603050405020304" pitchFamily="18" charset="0"/>
                <a:cs typeface="Times New Roman" panose="02020603050405020304" pitchFamily="18" charset="0"/>
              </a:rPr>
              <a:t>xosil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bo’lishi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xisobiga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yashil</a:t>
            </a:r>
            <a:r>
              <a:rPr lang="en-US" dirty="0">
                <a:latin typeface="Times New Roman" panose="02020603050405020304" pitchFamily="18" charset="0"/>
                <a:cs typeface="Times New Roman" panose="02020603050405020304" pitchFamily="18" charset="0"/>
              </a:rPr>
              <a:t> rang </a:t>
            </a:r>
            <a:r>
              <a:rPr lang="en-US" dirty="0" err="1">
                <a:latin typeface="Times New Roman" panose="02020603050405020304" pitchFamily="18" charset="0"/>
                <a:cs typeface="Times New Roman" panose="02020603050405020304" pitchFamily="18" charset="0"/>
              </a:rPr>
              <a:t>xosil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bo’lguncha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titrlanadi</a:t>
            </a:r>
            <a:r>
              <a:rPr lang="en-US" dirty="0">
                <a:latin typeface="Times New Roman" panose="02020603050405020304" pitchFamily="18" charset="0"/>
                <a:cs typeface="Times New Roman" panose="02020603050405020304" pitchFamily="18" charset="0"/>
              </a:rPr>
              <a:t>. Shu </a:t>
            </a:r>
            <a:r>
              <a:rPr lang="en-US" dirty="0" err="1">
                <a:latin typeface="Times New Roman" panose="02020603050405020304" pitchFamily="18" charset="0"/>
                <a:cs typeface="Times New Roman" panose="02020603050405020304" pitchFamily="18" charset="0"/>
              </a:rPr>
              <a:t>tarzda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titrlashni</a:t>
            </a:r>
            <a:r>
              <a:rPr lang="en-US" dirty="0">
                <a:latin typeface="Times New Roman" panose="02020603050405020304" pitchFamily="18" charset="0"/>
                <a:cs typeface="Times New Roman" panose="02020603050405020304" pitchFamily="18" charset="0"/>
              </a:rPr>
              <a:t> 3 </a:t>
            </a:r>
            <a:r>
              <a:rPr lang="en-US" dirty="0" err="1">
                <a:latin typeface="Times New Roman" panose="02020603050405020304" pitchFamily="18" charset="0"/>
                <a:cs typeface="Times New Roman" panose="02020603050405020304" pitchFamily="18" charset="0"/>
              </a:rPr>
              <a:t>marta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takrorlanadi</a:t>
            </a:r>
            <a:r>
              <a:rPr lang="en-US" dirty="0">
                <a:latin typeface="Times New Roman" panose="02020603050405020304" pitchFamily="18" charset="0"/>
                <a:cs typeface="Times New Roman" panose="02020603050405020304" pitchFamily="18" charset="0"/>
              </a:rPr>
              <a:t>[6].</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cSld>
  <p:clrMapOvr>
    <a:masterClrMapping/>
  </p:clrMapOvr>
  <p:transition advTm="13000"/>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F:\Фото\14087507.jpg"/>
          <p:cNvPicPr>
            <a:picLocks noChangeAspect="1" noChangeArrowheads="1"/>
          </p:cNvPicPr>
          <p:nvPr/>
        </p:nvPicPr>
        <p:blipFill>
          <a:blip r:embed="rId3"/>
          <a:srcRect/>
          <a:stretch>
            <a:fillRect/>
          </a:stretch>
        </p:blipFill>
        <p:spPr bwMode="auto">
          <a:xfrm>
            <a:off x="0" y="0"/>
            <a:ext cx="9144000" cy="6858000"/>
          </a:xfrm>
          <a:prstGeom prst="rect">
            <a:avLst/>
          </a:prstGeom>
          <a:noFill/>
        </p:spPr>
      </p:pic>
      <p:sp>
        <p:nvSpPr>
          <p:cNvPr id="3" name="Содержимое 2"/>
          <p:cNvSpPr>
            <a:spLocks noGrp="1"/>
          </p:cNvSpPr>
          <p:nvPr>
            <p:ph idx="1"/>
          </p:nvPr>
        </p:nvSpPr>
        <p:spPr>
          <a:xfrm>
            <a:off x="395536" y="614044"/>
            <a:ext cx="6840760" cy="5433467"/>
          </a:xfrm>
        </p:spPr>
        <p:txBody>
          <a:bodyPr>
            <a:noAutofit/>
          </a:bodyPr>
          <a:lstStyle/>
          <a:p>
            <a:r>
              <a:rPr lang="en-US" sz="1800" b="1" dirty="0">
                <a:latin typeface="Times New Roman" panose="02020603050405020304" pitchFamily="18" charset="0"/>
                <a:cs typeface="Times New Roman" panose="02020603050405020304" pitchFamily="18" charset="0"/>
              </a:rPr>
              <a:t> II.3.Yod </a:t>
            </a:r>
            <a:r>
              <a:rPr lang="en-US" sz="1800" b="1" dirty="0" err="1">
                <a:latin typeface="Times New Roman" panose="02020603050405020304" pitchFamily="18" charset="0"/>
                <a:cs typeface="Times New Roman" panose="02020603050405020304" pitchFamily="18" charset="0"/>
              </a:rPr>
              <a:t>eritmasining</a:t>
            </a:r>
            <a:r>
              <a:rPr lang="en-US" sz="1800" b="1" dirty="0">
                <a:latin typeface="Times New Roman" panose="02020603050405020304" pitchFamily="18" charset="0"/>
                <a:cs typeface="Times New Roman" panose="02020603050405020304" pitchFamily="18" charset="0"/>
              </a:rPr>
              <a:t> </a:t>
            </a:r>
            <a:r>
              <a:rPr lang="en-US" sz="1800" b="1" dirty="0" err="1">
                <a:latin typeface="Times New Roman" panose="02020603050405020304" pitchFamily="18" charset="0"/>
                <a:cs typeface="Times New Roman" panose="02020603050405020304" pitchFamily="18" charset="0"/>
              </a:rPr>
              <a:t>normalligini</a:t>
            </a:r>
            <a:r>
              <a:rPr lang="en-US" sz="1800" b="1" dirty="0">
                <a:latin typeface="Times New Roman" panose="02020603050405020304" pitchFamily="18" charset="0"/>
                <a:cs typeface="Times New Roman" panose="02020603050405020304" pitchFamily="18" charset="0"/>
              </a:rPr>
              <a:t> </a:t>
            </a:r>
            <a:r>
              <a:rPr lang="en-US" sz="1800" b="1" dirty="0" err="1">
                <a:latin typeface="Times New Roman" panose="02020603050405020304" pitchFamily="18" charset="0"/>
                <a:cs typeface="Times New Roman" panose="02020603050405020304" pitchFamily="18" charset="0"/>
              </a:rPr>
              <a:t>natriy</a:t>
            </a:r>
            <a:r>
              <a:rPr lang="en-US" sz="1800" b="1" dirty="0">
                <a:latin typeface="Times New Roman" panose="02020603050405020304" pitchFamily="18" charset="0"/>
                <a:cs typeface="Times New Roman" panose="02020603050405020304" pitchFamily="18" charset="0"/>
              </a:rPr>
              <a:t> </a:t>
            </a:r>
            <a:r>
              <a:rPr lang="en-US" sz="1800" b="1" dirty="0" err="1">
                <a:latin typeface="Times New Roman" panose="02020603050405020304" pitchFamily="18" charset="0"/>
                <a:cs typeface="Times New Roman" panose="02020603050405020304" pitchFamily="18" charset="0"/>
              </a:rPr>
              <a:t>tiosulfat</a:t>
            </a:r>
            <a:r>
              <a:rPr lang="en-US" sz="1800" b="1" dirty="0">
                <a:latin typeface="Times New Roman" panose="02020603050405020304" pitchFamily="18" charset="0"/>
                <a:cs typeface="Times New Roman" panose="02020603050405020304" pitchFamily="18" charset="0"/>
              </a:rPr>
              <a:t> </a:t>
            </a:r>
            <a:r>
              <a:rPr lang="en-US" sz="1800" b="1" dirty="0" err="1">
                <a:latin typeface="Times New Roman" panose="02020603050405020304" pitchFamily="18" charset="0"/>
                <a:cs typeface="Times New Roman" panose="02020603050405020304" pitchFamily="18" charset="0"/>
              </a:rPr>
              <a:t>bo’yicha</a:t>
            </a:r>
            <a:r>
              <a:rPr lang="en-US" sz="1800" b="1" dirty="0">
                <a:latin typeface="Times New Roman" panose="02020603050405020304" pitchFamily="18" charset="0"/>
                <a:cs typeface="Times New Roman" panose="02020603050405020304" pitchFamily="18" charset="0"/>
              </a:rPr>
              <a:t> </a:t>
            </a:r>
            <a:r>
              <a:rPr lang="en-US" sz="1800" b="1" dirty="0" err="1">
                <a:latin typeface="Times New Roman" panose="02020603050405020304" pitchFamily="18" charset="0"/>
                <a:cs typeface="Times New Roman" panose="02020603050405020304" pitchFamily="18" charset="0"/>
              </a:rPr>
              <a:t>aniqlash</a:t>
            </a:r>
            <a:r>
              <a:rPr lang="en-US" sz="1800" b="1" dirty="0">
                <a:latin typeface="Times New Roman" panose="02020603050405020304" pitchFamily="18" charset="0"/>
                <a:cs typeface="Times New Roman" panose="02020603050405020304" pitchFamily="18" charset="0"/>
              </a:rPr>
              <a:t>.</a:t>
            </a:r>
            <a:endParaRPr lang="ru-RU" sz="1800" dirty="0">
              <a:latin typeface="Times New Roman" panose="02020603050405020304" pitchFamily="18" charset="0"/>
              <a:cs typeface="Times New Roman" panose="02020603050405020304" pitchFamily="18" charset="0"/>
            </a:endParaRPr>
          </a:p>
          <a:p>
            <a:r>
              <a:rPr lang="en-US" sz="1800" dirty="0" err="1">
                <a:latin typeface="Times New Roman" panose="02020603050405020304" pitchFamily="18" charset="0"/>
                <a:cs typeface="Times New Roman" panose="02020603050405020304" pitchFamily="18" charset="0"/>
              </a:rPr>
              <a:t>Tozalab</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yuvilgan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byuretkani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tiosulfatning</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tirlangan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eritmai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bilan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avval</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chayqab</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so’ngra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to’ldiriladi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va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titrlash</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uchun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tayyorlanadi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Pipetka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yod</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eritmasi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bilan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chayiladi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Pipetka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yordamida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yod</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eritmasidan</a:t>
            </a:r>
            <a:r>
              <a:rPr lang="en-US" sz="1800" dirty="0">
                <a:latin typeface="Times New Roman" panose="02020603050405020304" pitchFamily="18" charset="0"/>
                <a:cs typeface="Times New Roman" panose="02020603050405020304" pitchFamily="18" charset="0"/>
              </a:rPr>
              <a:t> 25,00 ml </a:t>
            </a:r>
            <a:r>
              <a:rPr lang="en-US" sz="1800" dirty="0" err="1">
                <a:latin typeface="Times New Roman" panose="02020603050405020304" pitchFamily="18" charset="0"/>
                <a:cs typeface="Times New Roman" panose="02020603050405020304" pitchFamily="18" charset="0"/>
              </a:rPr>
              <a:t>o’lchab,konussimon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kolbaga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solinadi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va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tiosulfat</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eritmasi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bilan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titrlanadi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Titrlanayotgan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yod</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eritmasining</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rangi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qo’ng’ir</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tusdan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och</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sariq</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ranga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o’zgarganda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titrlanuvchi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eritmaga</a:t>
            </a:r>
            <a:r>
              <a:rPr lang="en-US" sz="1800" dirty="0">
                <a:latin typeface="Times New Roman" panose="02020603050405020304" pitchFamily="18" charset="0"/>
                <a:cs typeface="Times New Roman" panose="02020603050405020304" pitchFamily="18" charset="0"/>
              </a:rPr>
              <a:t> 2ml </a:t>
            </a:r>
            <a:r>
              <a:rPr lang="en-US" sz="1800" dirty="0" err="1">
                <a:latin typeface="Times New Roman" panose="02020603050405020304" pitchFamily="18" charset="0"/>
                <a:cs typeface="Times New Roman" panose="02020603050405020304" pitchFamily="18" charset="0"/>
              </a:rPr>
              <a:t>kraxmal</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eritmasidan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qo’shib</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titrlash</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yana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davom</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ettiriladi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Kraxmal</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ta’siridan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xosil</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bo’lgan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eritmadagi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ko’k</a:t>
            </a:r>
            <a:r>
              <a:rPr lang="en-US" sz="1800" dirty="0">
                <a:latin typeface="Times New Roman" panose="02020603050405020304" pitchFamily="18" charset="0"/>
                <a:cs typeface="Times New Roman" panose="02020603050405020304" pitchFamily="18" charset="0"/>
              </a:rPr>
              <a:t> rang </a:t>
            </a:r>
            <a:r>
              <a:rPr lang="en-US" sz="1800" dirty="0" err="1">
                <a:latin typeface="Times New Roman" panose="02020603050405020304" pitchFamily="18" charset="0"/>
                <a:cs typeface="Times New Roman" panose="02020603050405020304" pitchFamily="18" charset="0"/>
              </a:rPr>
              <a:t>ekvivalent</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nuqtadan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so’ng</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qo’shilgan</a:t>
            </a:r>
            <a:r>
              <a:rPr lang="en-US" sz="1800" dirty="0">
                <a:latin typeface="Times New Roman" panose="02020603050405020304" pitchFamily="18" charset="0"/>
                <a:cs typeface="Times New Roman" panose="02020603050405020304" pitchFamily="18" charset="0"/>
              </a:rPr>
              <a:t> 1 </a:t>
            </a:r>
            <a:r>
              <a:rPr lang="en-US" sz="1800" dirty="0" err="1">
                <a:latin typeface="Times New Roman" panose="02020603050405020304" pitchFamily="18" charset="0"/>
                <a:cs typeface="Times New Roman" panose="02020603050405020304" pitchFamily="18" charset="0"/>
              </a:rPr>
              <a:t>tomchi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natriy</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tiosulfat</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ta’siridan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yo’qolganda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titrlash</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tugallanadi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So’ngra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odatdagidek</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yod</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eritmasining</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normalligi</a:t>
            </a:r>
            <a:r>
              <a:rPr lang="en-US" sz="1800" dirty="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xisoblanadi.Misol</a:t>
            </a:r>
            <a:r>
              <a:rPr lang="en-US" sz="1800" dirty="0" smtClean="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uchun</a:t>
            </a:r>
            <a:r>
              <a:rPr lang="en-US" sz="1800" dirty="0">
                <a:latin typeface="Times New Roman" panose="02020603050405020304" pitchFamily="18" charset="0"/>
                <a:cs typeface="Times New Roman" panose="02020603050405020304" pitchFamily="18" charset="0"/>
              </a:rPr>
              <a:t>, 25,00 ml </a:t>
            </a:r>
            <a:r>
              <a:rPr lang="en-US" sz="1800" dirty="0" err="1">
                <a:latin typeface="Times New Roman" panose="02020603050405020304" pitchFamily="18" charset="0"/>
                <a:cs typeface="Times New Roman" panose="02020603050405020304" pitchFamily="18" charset="0"/>
              </a:rPr>
              <a:t>yod</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eritmasini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titrlashda</a:t>
            </a:r>
            <a:r>
              <a:rPr lang="en-US" sz="1800" dirty="0">
                <a:latin typeface="Times New Roman" panose="02020603050405020304" pitchFamily="18" charset="0"/>
                <a:cs typeface="Times New Roman" panose="02020603050405020304" pitchFamily="18" charset="0"/>
              </a:rPr>
              <a:t> 0,02003 n </a:t>
            </a:r>
            <a:r>
              <a:rPr lang="en-US" sz="1800" dirty="0" err="1">
                <a:latin typeface="Times New Roman" panose="02020603050405020304" pitchFamily="18" charset="0"/>
                <a:cs typeface="Times New Roman" panose="02020603050405020304" pitchFamily="18" charset="0"/>
              </a:rPr>
              <a:t>natriy</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tiosulfat</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eritmasidan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o’rtacha</a:t>
            </a:r>
            <a:r>
              <a:rPr lang="en-US" sz="1800" dirty="0">
                <a:latin typeface="Times New Roman" panose="02020603050405020304" pitchFamily="18" charset="0"/>
                <a:cs typeface="Times New Roman" panose="02020603050405020304" pitchFamily="18" charset="0"/>
              </a:rPr>
              <a:t> 24,46 ml </a:t>
            </a:r>
            <a:r>
              <a:rPr lang="en-US" sz="1800" dirty="0" err="1">
                <a:latin typeface="Times New Roman" panose="02020603050405020304" pitchFamily="18" charset="0"/>
                <a:cs typeface="Times New Roman" panose="02020603050405020304" pitchFamily="18" charset="0"/>
              </a:rPr>
              <a:t>sarflangan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bo’lsin.Unda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yod</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eritmasining</a:t>
            </a:r>
            <a:r>
              <a:rPr lang="en-US" sz="1800" dirty="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normalligi</a:t>
            </a:r>
            <a:endParaRPr lang="uz-Latn-UZ" sz="1800" dirty="0" smtClean="0">
              <a:latin typeface="Times New Roman" panose="02020603050405020304" pitchFamily="18" charset="0"/>
              <a:cs typeface="Times New Roman" panose="02020603050405020304" pitchFamily="18" charset="0"/>
            </a:endParaRPr>
          </a:p>
          <a:p>
            <a:endParaRPr lang="uz-Latn-UZ" sz="1800" dirty="0">
              <a:latin typeface="Times New Roman" panose="02020603050405020304" pitchFamily="18" charset="0"/>
              <a:cs typeface="Times New Roman" panose="02020603050405020304" pitchFamily="18" charset="0"/>
            </a:endParaRPr>
          </a:p>
          <a:p>
            <a:endParaRPr lang="uz-Latn-UZ" sz="1800" dirty="0" smtClean="0">
              <a:latin typeface="Times New Roman" panose="02020603050405020304" pitchFamily="18" charset="0"/>
              <a:cs typeface="Times New Roman" panose="02020603050405020304" pitchFamily="18" charset="0"/>
            </a:endParaRPr>
          </a:p>
          <a:p>
            <a:endParaRPr lang="uz-Latn-UZ" sz="1800" dirty="0">
              <a:latin typeface="Times New Roman" panose="02020603050405020304" pitchFamily="18" charset="0"/>
              <a:cs typeface="Times New Roman" panose="02020603050405020304" pitchFamily="18" charset="0"/>
            </a:endParaRPr>
          </a:p>
          <a:p>
            <a:r>
              <a:rPr lang="en-US" sz="1800" dirty="0" err="1"/>
              <a:t>ga</a:t>
            </a:r>
            <a:r>
              <a:rPr lang="en-US" sz="1800" dirty="0"/>
              <a:t> </a:t>
            </a:r>
            <a:r>
              <a:rPr lang="en-US" sz="1800" dirty="0" err="1"/>
              <a:t>teng</a:t>
            </a:r>
            <a:r>
              <a:rPr lang="en-US" sz="1800" dirty="0"/>
              <a:t> </a:t>
            </a:r>
            <a:r>
              <a:rPr lang="en-US" sz="1800" dirty="0" err="1"/>
              <a:t>bo’ladi</a:t>
            </a:r>
            <a:r>
              <a:rPr lang="en-US" sz="1800" dirty="0"/>
              <a:t>.</a:t>
            </a:r>
            <a:r>
              <a:rPr lang="en-US" sz="1800" dirty="0" smtClean="0">
                <a:latin typeface="Times New Roman" panose="02020603050405020304" pitchFamily="18" charset="0"/>
                <a:cs typeface="Times New Roman" panose="02020603050405020304" pitchFamily="18" charset="0"/>
              </a:rPr>
              <a:t>  </a:t>
            </a:r>
            <a:endParaRPr lang="ru-RU" sz="1800" dirty="0">
              <a:latin typeface="Times New Roman" panose="02020603050405020304" pitchFamily="18" charset="0"/>
              <a:cs typeface="Times New Roman" panose="02020603050405020304" pitchFamily="18" charset="0"/>
            </a:endParaRPr>
          </a:p>
        </p:txBody>
      </p:sp>
      <p:sp>
        <p:nvSpPr>
          <p:cNvPr id="2" name="Rectangle 2"/>
          <p:cNvSpPr>
            <a:spLocks noChangeArrowheads="1"/>
          </p:cNvSpPr>
          <p:nvPr/>
        </p:nvSpPr>
        <p:spPr bwMode="auto">
          <a:xfrm>
            <a:off x="-18593" y="18864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ru-RU" sz="1400" b="0" i="0" u="none" strike="noStrike" cap="none" normalizeH="0" baseline="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endParaRPr kumimoji="0" lang="en-US" altLang="ru-RU" sz="1800" b="0" i="0" u="none" strike="noStrike" cap="none" normalizeH="0" baseline="0" smtClean="0">
              <a:ln>
                <a:noFill/>
              </a:ln>
              <a:solidFill>
                <a:schemeClr val="tx1"/>
              </a:solidFill>
              <a:effectLst/>
              <a:latin typeface="Arial" panose="020B0604020202020204" pitchFamily="34" charset="0"/>
            </a:endParaRPr>
          </a:p>
        </p:txBody>
      </p:sp>
      <p:sp>
        <p:nvSpPr>
          <p:cNvPr id="6" name="Rectangle 4"/>
          <p:cNvSpPr>
            <a:spLocks noChangeArrowheads="1"/>
          </p:cNvSpPr>
          <p:nvPr/>
        </p:nvSpPr>
        <p:spPr bwMode="auto">
          <a:xfrm>
            <a:off x="2699792" y="5803628"/>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ru-RU" sz="1400" b="0" i="0" u="none" strike="noStrike" cap="none" normalizeH="0" baseline="0" smtClean="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a:t>
            </a:r>
            <a:endParaRPr kumimoji="0" lang="en-US" altLang="ru-RU" sz="1800" b="0" i="0" u="none" strike="noStrike" cap="none" normalizeH="0" baseline="0" smtClean="0">
              <a:ln>
                <a:noFill/>
              </a:ln>
              <a:solidFill>
                <a:schemeClr val="tx1"/>
              </a:solidFill>
              <a:effectLst/>
              <a:latin typeface="Arial" panose="020B0604020202020204" pitchFamily="34" charset="0"/>
            </a:endParaRPr>
          </a:p>
        </p:txBody>
      </p:sp>
      <p:graphicFrame>
        <p:nvGraphicFramePr>
          <p:cNvPr id="7" name="Объект 6"/>
          <p:cNvGraphicFramePr>
            <a:graphicFrameLocks noChangeAspect="1"/>
          </p:cNvGraphicFramePr>
          <p:nvPr>
            <p:extLst>
              <p:ext uri="{D42A27DB-BD31-4B8C-83A1-F6EECF244321}">
                <p14:modId xmlns:p14="http://schemas.microsoft.com/office/powerpoint/2010/main" xmlns="" val="770473432"/>
              </p:ext>
            </p:extLst>
          </p:nvPr>
        </p:nvGraphicFramePr>
        <p:xfrm>
          <a:off x="2187796" y="5131767"/>
          <a:ext cx="2384425" cy="511175"/>
        </p:xfrm>
        <a:graphic>
          <a:graphicData uri="http://schemas.openxmlformats.org/presentationml/2006/ole">
            <p:oleObj spid="_x0000_s5127" name="Уравнение" r:id="rId4" imgW="1981200" imgH="419100" progId="Equation.3">
              <p:embed/>
            </p:oleObj>
          </a:graphicData>
        </a:graphic>
      </p:graphicFrame>
    </p:spTree>
    <p:extLst>
      <p:ext uri="{BB962C8B-B14F-4D97-AF65-F5344CB8AC3E}">
        <p14:creationId xmlns:p14="http://schemas.microsoft.com/office/powerpoint/2010/main" xmlns="" val="471712890"/>
      </p:ext>
    </p:extLst>
  </p:cSld>
  <p:clrMapOvr>
    <a:masterClrMapping/>
  </p:clrMapOvr>
  <p:transition advTm="13000"/>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F:\Фото\14087507.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3" name="Содержимое 2"/>
          <p:cNvSpPr>
            <a:spLocks noGrp="1"/>
          </p:cNvSpPr>
          <p:nvPr>
            <p:ph idx="1"/>
          </p:nvPr>
        </p:nvSpPr>
        <p:spPr>
          <a:xfrm>
            <a:off x="457200" y="692696"/>
            <a:ext cx="6419056" cy="5433467"/>
          </a:xfrm>
        </p:spPr>
        <p:txBody>
          <a:bodyPr>
            <a:normAutofit fontScale="55000" lnSpcReduction="20000"/>
          </a:bodyPr>
          <a:lstStyle/>
          <a:p>
            <a:r>
              <a:rPr lang="en-US" b="1" dirty="0">
                <a:latin typeface="Times New Roman" panose="02020603050405020304" pitchFamily="18" charset="0"/>
                <a:cs typeface="Times New Roman" panose="02020603050405020304" pitchFamily="18" charset="0"/>
              </a:rPr>
              <a:t>II.4. </a:t>
            </a:r>
            <a:r>
              <a:rPr lang="en-US" b="1" dirty="0" err="1">
                <a:latin typeface="Times New Roman" panose="02020603050405020304" pitchFamily="18" charset="0"/>
                <a:cs typeface="Times New Roman" panose="02020603050405020304" pitchFamily="18" charset="0"/>
              </a:rPr>
              <a:t>Mis</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birikmasi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tarkibidagi</a:t>
            </a:r>
            <a:r>
              <a:rPr lang="en-US" b="1" dirty="0">
                <a:latin typeface="Times New Roman" panose="02020603050405020304" pitchFamily="18" charset="0"/>
                <a:cs typeface="Times New Roman" panose="02020603050405020304" pitchFamily="18" charset="0"/>
              </a:rPr>
              <a:t> Cu</a:t>
            </a:r>
            <a:r>
              <a:rPr lang="en-US" b="1" baseline="30000" dirty="0">
                <a:latin typeface="Times New Roman" panose="02020603050405020304" pitchFamily="18" charset="0"/>
                <a:cs typeface="Times New Roman" panose="02020603050405020304" pitchFamily="18" charset="0"/>
              </a:rPr>
              <a:t>2+</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miqdorini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aniqlash</a:t>
            </a:r>
            <a:r>
              <a:rPr lang="en-US" b="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Yodometrik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titrlashning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qo’llaniladigan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muxim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soxalaridan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birikmalari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tarkibidagi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kationini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aniqlashdir</a:t>
            </a:r>
            <a:r>
              <a:rPr lang="en-US" dirty="0">
                <a:latin typeface="Times New Roman" panose="02020603050405020304" pitchFamily="18" charset="0"/>
                <a:cs typeface="Times New Roman" panose="02020603050405020304" pitchFamily="18" charset="0"/>
              </a:rPr>
              <a:t>. Bu </a:t>
            </a:r>
            <a:r>
              <a:rPr lang="en-US" dirty="0" err="1">
                <a:latin typeface="Times New Roman" panose="02020603050405020304" pitchFamily="18" charset="0"/>
                <a:cs typeface="Times New Roman" panose="02020603050405020304" pitchFamily="18" charset="0"/>
              </a:rPr>
              <a:t>usul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qotishma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ruda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xokazolarini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analiz</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qilishda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keng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qo’llaniladi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Yodometrik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usulda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mis</a:t>
            </a:r>
            <a:r>
              <a:rPr lang="en-US" dirty="0">
                <a:latin typeface="Times New Roman" panose="02020603050405020304" pitchFamily="18" charset="0"/>
                <a:cs typeface="Times New Roman" panose="02020603050405020304" pitchFamily="18" charset="0"/>
              </a:rPr>
              <a:t>(II) </a:t>
            </a:r>
            <a:r>
              <a:rPr lang="en-US" dirty="0" err="1">
                <a:latin typeface="Times New Roman" panose="02020603050405020304" pitchFamily="18" charset="0"/>
                <a:cs typeface="Times New Roman" panose="02020603050405020304" pitchFamily="18" charset="0"/>
              </a:rPr>
              <a:t>ionini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aniqlashdan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olinadigan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natijaning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to’g’riligi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elektrokimyoviy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metodikadan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qolishmaydi</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Mis</a:t>
            </a:r>
            <a:r>
              <a:rPr lang="en-US" dirty="0">
                <a:latin typeface="Times New Roman" panose="02020603050405020304" pitchFamily="18" charset="0"/>
                <a:cs typeface="Times New Roman" panose="02020603050405020304" pitchFamily="18" charset="0"/>
              </a:rPr>
              <a:t>(II) </a:t>
            </a:r>
            <a:r>
              <a:rPr lang="en-US" dirty="0" err="1">
                <a:latin typeface="Times New Roman" panose="02020603050405020304" pitchFamily="18" charset="0"/>
                <a:cs typeface="Times New Roman" panose="02020603050405020304" pitchFamily="18" charset="0"/>
              </a:rPr>
              <a:t>kationlarining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anionlari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bilan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ta’sirlashi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quyidagi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tenglama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bilan</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ifodalanadi:</a:t>
            </a:r>
            <a:r>
              <a:rPr lang="en-US" dirty="0" err="1">
                <a:latin typeface="Times New Roman" panose="02020603050405020304" pitchFamily="18" charset="0"/>
                <a:cs typeface="Times New Roman" panose="02020603050405020304" pitchFamily="18" charset="0"/>
              </a:rPr>
              <a:t>Yoki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molekulyar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formada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xam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ifodalanishi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mumkin</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Tenglamadan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ko’rinib</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turibdiki,mis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ionlari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ionlaridan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bittadan</a:t>
            </a:r>
            <a:r>
              <a:rPr lang="en-US" dirty="0">
                <a:latin typeface="Times New Roman" panose="02020603050405020304" pitchFamily="18" charset="0"/>
                <a:cs typeface="Times New Roman" panose="02020603050405020304" pitchFamily="18" charset="0"/>
              </a:rPr>
              <a:t> electron </a:t>
            </a:r>
            <a:r>
              <a:rPr lang="en-US" dirty="0" err="1">
                <a:latin typeface="Times New Roman" panose="02020603050405020304" pitchFamily="18" charset="0"/>
                <a:cs typeface="Times New Roman" panose="02020603050405020304" pitchFamily="18" charset="0"/>
              </a:rPr>
              <a:t>qabul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qilib,mis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ionlarigacha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qaytariladi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ekvivalent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miqdoridagi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ionlari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erkin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yodgacha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oksidlanadi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Xosil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bo’lgan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erkin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yodni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natriy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tiosulfat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bilan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titrlash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orqali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eritmadagi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ioni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miqdori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aniqlab</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olinadi</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Mis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qiyin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eriydigan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mis</a:t>
            </a:r>
            <a:r>
              <a:rPr lang="en-US" dirty="0">
                <a:latin typeface="Times New Roman" panose="02020603050405020304" pitchFamily="18" charset="0"/>
                <a:cs typeface="Times New Roman" panose="02020603050405020304" pitchFamily="18" charset="0"/>
              </a:rPr>
              <a:t> (I)-</a:t>
            </a:r>
            <a:r>
              <a:rPr lang="en-US" dirty="0" err="1">
                <a:latin typeface="Times New Roman" panose="02020603050405020304" pitchFamily="18" charset="0"/>
                <a:cs typeface="Times New Roman" panose="02020603050405020304" pitchFamily="18" charset="0"/>
              </a:rPr>
              <a:t>yodid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xolida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cho’kmaga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tushadi.Bu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qaytar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reaksiya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kerakli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darajada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to’liq</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borishi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uchun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kaliy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yodiddan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miqdorda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olinishi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kerak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Mis</a:t>
            </a:r>
            <a:r>
              <a:rPr lang="en-US" dirty="0">
                <a:latin typeface="Times New Roman" panose="02020603050405020304" pitchFamily="18" charset="0"/>
                <a:cs typeface="Times New Roman" panose="02020603050405020304" pitchFamily="18" charset="0"/>
              </a:rPr>
              <a:t> (II) </a:t>
            </a:r>
            <a:r>
              <a:rPr lang="en-US" dirty="0" err="1">
                <a:latin typeface="Times New Roman" panose="02020603050405020304" pitchFamily="18" charset="0"/>
                <a:cs typeface="Times New Roman" panose="02020603050405020304" pitchFamily="18" charset="0"/>
              </a:rPr>
              <a:t>kationining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tuzlari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suvli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eritmalarida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oson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gidrolizlanadi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bunga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qo’ymaslik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uchun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reaksiyani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kuchsiz</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kislotali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muxitda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olib</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borish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kerak</a:t>
            </a:r>
            <a:r>
              <a:rPr lang="en-US"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pic>
        <p:nvPicPr>
          <p:cNvPr id="6148" name="Picture 4"/>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xmlns="" val="0"/>
              </a:ext>
            </a:extLst>
          </a:blip>
          <a:srcRect/>
          <a:stretch>
            <a:fillRect/>
          </a:stretch>
        </p:blipFill>
        <p:spPr bwMode="auto">
          <a:xfrm>
            <a:off x="0" y="457200"/>
            <a:ext cx="220663" cy="144463"/>
          </a:xfrm>
          <a:prstGeom prst="rect">
            <a:avLst/>
          </a:prstGeom>
          <a:noFill/>
          <a:extLst>
            <a:ext uri="{909E8E84-426E-40DD-AFC4-6F175D3DCCD1}">
              <a14:hiddenFill xmlns:a14="http://schemas.microsoft.com/office/drawing/2010/main" xmlns="">
                <a:solidFill>
                  <a:srgbClr val="FFFFFF"/>
                </a:solidFill>
              </a14:hiddenFill>
            </a:ext>
          </a:extLst>
        </p:spPr>
      </p:pic>
      <p:sp>
        <p:nvSpPr>
          <p:cNvPr id="8" name="Rectangle 8"/>
          <p:cNvSpPr>
            <a:spLocks noChangeArrowheads="1"/>
          </p:cNvSpPr>
          <p:nvPr/>
        </p:nvSpPr>
        <p:spPr bwMode="auto">
          <a:xfrm>
            <a:off x="2843808" y="3068960"/>
            <a:ext cx="3168352"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eaLnBrk="0" fontAlgn="base" hangingPunct="0">
              <a:spcBef>
                <a:spcPct val="0"/>
              </a:spcBef>
              <a:spcAft>
                <a:spcPct val="0"/>
              </a:spcAft>
            </a:pPr>
            <a:r>
              <a:rPr kumimoji="0" lang="en-US" altLang="ru-RU" sz="1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2CuSO</a:t>
            </a:r>
            <a:r>
              <a:rPr kumimoji="0" lang="en-US" altLang="ru-RU" sz="1600" b="0" i="0" u="none" strike="noStrike" cap="none" normalizeH="0" baseline="-3000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4  </a:t>
            </a:r>
            <a:r>
              <a:rPr kumimoji="0" lang="en-US" altLang="ru-RU" sz="1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4J</a:t>
            </a:r>
            <a:r>
              <a:rPr kumimoji="0" lang="en-US" altLang="ru-RU" sz="1600" b="0" i="0" u="none" strike="noStrike" cap="none" normalizeH="0" baseline="3000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1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2CuJ</a:t>
            </a:r>
            <a:r>
              <a:rPr lang="en-US" altLang="ru-RU" sz="1600" dirty="0">
                <a:latin typeface="Times New Roman" panose="02020603050405020304" pitchFamily="18" charset="0"/>
                <a:ea typeface="Times New Roman" panose="02020603050405020304" pitchFamily="18" charset="0"/>
                <a:cs typeface="Times New Roman" panose="02020603050405020304" pitchFamily="18" charset="0"/>
              </a:rPr>
              <a:t>+ J</a:t>
            </a:r>
            <a:r>
              <a:rPr lang="en-US" altLang="ru-RU" sz="1600" baseline="-30000" dirty="0">
                <a:latin typeface="Times New Roman" panose="02020603050405020304" pitchFamily="18" charset="0"/>
                <a:ea typeface="Times New Roman" panose="02020603050405020304" pitchFamily="18" charset="0"/>
                <a:cs typeface="Times New Roman" panose="02020603050405020304" pitchFamily="18" charset="0"/>
              </a:rPr>
              <a:t>2</a:t>
            </a:r>
            <a:endParaRPr lang="en-US" altLang="ru-RU" sz="1600" dirty="0">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ru-RU" sz="1600" b="0" i="0" u="none" strike="noStrike" cap="none" normalizeH="0" baseline="0" dirty="0" smtClean="0">
              <a:ln>
                <a:noFill/>
              </a:ln>
              <a:solidFill>
                <a:schemeClr val="tx1"/>
              </a:solidFill>
              <a:effectLst/>
              <a:latin typeface="Arial" panose="020B0604020202020204" pitchFamily="34" charset="0"/>
            </a:endParaRPr>
          </a:p>
        </p:txBody>
      </p:sp>
      <p:pic>
        <p:nvPicPr>
          <p:cNvPr id="6151" name="Picture 7"/>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xmlns="" val="0"/>
              </a:ext>
            </a:extLst>
          </a:blip>
          <a:srcRect/>
          <a:stretch>
            <a:fillRect/>
          </a:stretch>
        </p:blipFill>
        <p:spPr bwMode="auto">
          <a:xfrm>
            <a:off x="683568" y="6126163"/>
            <a:ext cx="220663" cy="14446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771539728"/>
      </p:ext>
    </p:extLst>
  </p:cSld>
  <p:clrMapOvr>
    <a:masterClrMapping/>
  </p:clrMapOvr>
  <p:transition advTm="1300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F:\Фото\14087507.jpg"/>
          <p:cNvPicPr>
            <a:picLocks noChangeAspect="1" noChangeArrowheads="1"/>
          </p:cNvPicPr>
          <p:nvPr/>
        </p:nvPicPr>
        <p:blipFill>
          <a:blip r:embed="rId2"/>
          <a:stretch>
            <a:fillRect/>
          </a:stretch>
        </p:blipFill>
        <p:spPr bwMode="auto">
          <a:xfrm>
            <a:off x="0" y="0"/>
            <a:ext cx="9144000" cy="6858000"/>
          </a:xfrm>
          <a:prstGeom prst="rect">
            <a:avLst/>
          </a:prstGeom>
          <a:noFill/>
          <a:ln>
            <a:noFill/>
          </a:ln>
        </p:spPr>
      </p:pic>
      <p:graphicFrame>
        <p:nvGraphicFramePr>
          <p:cNvPr id="6" name="Содержимое 5"/>
          <p:cNvGraphicFramePr>
            <a:graphicFrameLocks noGrp="1"/>
          </p:cNvGraphicFramePr>
          <p:nvPr>
            <p:ph idx="1"/>
          </p:nvPr>
        </p:nvGraphicFramePr>
        <p:xfrm>
          <a:off x="500034" y="785794"/>
          <a:ext cx="6143669" cy="5429292"/>
        </p:xfrm>
        <a:graphic>
          <a:graphicData uri="http://schemas.openxmlformats.org/drawingml/2006/table">
            <a:tbl>
              <a:tblPr/>
              <a:tblGrid>
                <a:gridCol w="752658"/>
                <a:gridCol w="4552908"/>
                <a:gridCol w="838103"/>
              </a:tblGrid>
              <a:tr h="339331">
                <a:tc gridSpan="3">
                  <a:txBody>
                    <a:bodyPr/>
                    <a:lstStyle/>
                    <a:p>
                      <a:pPr algn="ctr">
                        <a:lnSpc>
                          <a:spcPct val="150000"/>
                        </a:lnSpc>
                        <a:spcAft>
                          <a:spcPts val="0"/>
                        </a:spcAft>
                      </a:pPr>
                      <a:r>
                        <a:rPr lang="en-US" sz="1400" b="1" dirty="0">
                          <a:latin typeface="Times New Roman"/>
                          <a:ea typeface="Times New Roman"/>
                          <a:cs typeface="Times New Roman"/>
                        </a:rPr>
                        <a:t>MUNDARIJA</a:t>
                      </a:r>
                      <a:endParaRPr lang="ru-RU" sz="1100" dirty="0">
                        <a:latin typeface="Calibri"/>
                        <a:ea typeface="Times New Roman"/>
                        <a:cs typeface="Times New Roman"/>
                      </a:endParaRPr>
                    </a:p>
                  </a:txBody>
                  <a:tcPr marL="68580" marR="68580" marT="0" marB="0">
                    <a:lnL>
                      <a:noFill/>
                    </a:lnL>
                    <a:lnR>
                      <a:noFill/>
                    </a:lnR>
                    <a:lnT>
                      <a:noFill/>
                    </a:lnT>
                    <a:lnB>
                      <a:noFill/>
                    </a:lnB>
                  </a:tcPr>
                </a:tc>
                <a:tc hMerge="1">
                  <a:txBody>
                    <a:bodyPr/>
                    <a:lstStyle/>
                    <a:p>
                      <a:endParaRPr lang="ru-RU"/>
                    </a:p>
                  </a:txBody>
                  <a:tcPr/>
                </a:tc>
                <a:tc hMerge="1">
                  <a:txBody>
                    <a:bodyPr/>
                    <a:lstStyle/>
                    <a:p>
                      <a:endParaRPr lang="ru-RU"/>
                    </a:p>
                  </a:txBody>
                  <a:tcPr/>
                </a:tc>
              </a:tr>
              <a:tr h="339331">
                <a:tc gridSpan="2">
                  <a:txBody>
                    <a:bodyPr/>
                    <a:lstStyle/>
                    <a:p>
                      <a:pPr algn="just">
                        <a:lnSpc>
                          <a:spcPct val="150000"/>
                        </a:lnSpc>
                        <a:spcAft>
                          <a:spcPts val="0"/>
                        </a:spcAft>
                      </a:pPr>
                      <a:r>
                        <a:rPr lang="en-US" sz="1400" b="1">
                          <a:latin typeface="Times New Roman"/>
                          <a:ea typeface="Times New Roman"/>
                          <a:cs typeface="Times New Roman"/>
                        </a:rPr>
                        <a:t>KIRISH</a:t>
                      </a:r>
                      <a:endParaRPr lang="ru-RU" sz="1100">
                        <a:latin typeface="Calibri"/>
                        <a:ea typeface="Times New Roman"/>
                        <a:cs typeface="Times New Roman"/>
                      </a:endParaRPr>
                    </a:p>
                  </a:txBody>
                  <a:tcPr marL="68580" marR="68580" marT="0" marB="0">
                    <a:lnL>
                      <a:noFill/>
                    </a:lnL>
                    <a:lnR>
                      <a:noFill/>
                    </a:lnR>
                    <a:lnT>
                      <a:noFill/>
                    </a:lnT>
                    <a:lnB>
                      <a:noFill/>
                    </a:lnB>
                  </a:tcPr>
                </a:tc>
                <a:tc hMerge="1">
                  <a:txBody>
                    <a:bodyPr/>
                    <a:lstStyle/>
                    <a:p>
                      <a:endParaRPr lang="ru-RU"/>
                    </a:p>
                  </a:txBody>
                  <a:tcPr/>
                </a:tc>
                <a:tc>
                  <a:txBody>
                    <a:bodyPr/>
                    <a:lstStyle/>
                    <a:p>
                      <a:pPr algn="r">
                        <a:lnSpc>
                          <a:spcPct val="150000"/>
                        </a:lnSpc>
                        <a:spcAft>
                          <a:spcPts val="0"/>
                        </a:spcAft>
                      </a:pPr>
                      <a:endParaRPr lang="ru-RU" sz="1100" dirty="0">
                        <a:latin typeface="Calibri"/>
                        <a:ea typeface="Times New Roman"/>
                        <a:cs typeface="Times New Roman"/>
                      </a:endParaRPr>
                    </a:p>
                  </a:txBody>
                  <a:tcPr marL="68580" marR="68580" marT="0" marB="0">
                    <a:lnL>
                      <a:noFill/>
                    </a:lnL>
                    <a:lnR>
                      <a:noFill/>
                    </a:lnR>
                    <a:lnT>
                      <a:noFill/>
                    </a:lnT>
                    <a:lnB>
                      <a:noFill/>
                    </a:lnB>
                  </a:tcPr>
                </a:tc>
              </a:tr>
              <a:tr h="678661">
                <a:tc>
                  <a:txBody>
                    <a:bodyPr/>
                    <a:lstStyle/>
                    <a:p>
                      <a:pPr algn="just">
                        <a:lnSpc>
                          <a:spcPct val="150000"/>
                        </a:lnSpc>
                        <a:spcAft>
                          <a:spcPts val="0"/>
                        </a:spcAft>
                      </a:pPr>
                      <a:r>
                        <a:rPr lang="en-US" sz="1400" b="1">
                          <a:latin typeface="Times New Roman"/>
                          <a:ea typeface="Times New Roman"/>
                          <a:cs typeface="Times New Roman"/>
                        </a:rPr>
                        <a:t>I.</a:t>
                      </a:r>
                      <a:endParaRPr lang="ru-RU" sz="1100">
                        <a:latin typeface="Calibri"/>
                        <a:ea typeface="Times New Roman"/>
                        <a:cs typeface="Times New Roman"/>
                      </a:endParaRPr>
                    </a:p>
                    <a:p>
                      <a:pPr algn="just">
                        <a:lnSpc>
                          <a:spcPct val="150000"/>
                        </a:lnSpc>
                        <a:spcAft>
                          <a:spcPts val="0"/>
                        </a:spcAft>
                      </a:pPr>
                      <a:r>
                        <a:rPr lang="en-US" sz="1400">
                          <a:latin typeface="Times New Roman"/>
                          <a:ea typeface="Times New Roman"/>
                          <a:cs typeface="Times New Roman"/>
                        </a:rPr>
                        <a:t>I.1</a:t>
                      </a:r>
                      <a:endParaRPr lang="ru-RU" sz="1100">
                        <a:latin typeface="Calibri"/>
                        <a:ea typeface="Times New Roman"/>
                        <a:cs typeface="Times New Roman"/>
                      </a:endParaRPr>
                    </a:p>
                  </a:txBody>
                  <a:tcPr marL="68580" marR="68580" marT="0" marB="0">
                    <a:lnL>
                      <a:noFill/>
                    </a:lnL>
                    <a:lnR>
                      <a:noFill/>
                    </a:lnR>
                    <a:lnT>
                      <a:noFill/>
                    </a:lnT>
                    <a:lnB>
                      <a:noFill/>
                    </a:lnB>
                  </a:tcPr>
                </a:tc>
                <a:tc>
                  <a:txBody>
                    <a:bodyPr/>
                    <a:lstStyle/>
                    <a:p>
                      <a:pPr algn="just">
                        <a:lnSpc>
                          <a:spcPct val="150000"/>
                        </a:lnSpc>
                        <a:spcAft>
                          <a:spcPts val="0"/>
                        </a:spcAft>
                      </a:pPr>
                      <a:r>
                        <a:rPr lang="en-US" sz="1400" b="1">
                          <a:latin typeface="Times New Roman"/>
                          <a:ea typeface="Times New Roman"/>
                          <a:cs typeface="Times New Roman"/>
                        </a:rPr>
                        <a:t>ASOSIY QISM</a:t>
                      </a:r>
                      <a:endParaRPr lang="ru-RU" sz="1100">
                        <a:latin typeface="Calibri"/>
                        <a:ea typeface="Times New Roman"/>
                        <a:cs typeface="Times New Roman"/>
                      </a:endParaRPr>
                    </a:p>
                    <a:p>
                      <a:pPr algn="just">
                        <a:lnSpc>
                          <a:spcPct val="150000"/>
                        </a:lnSpc>
                        <a:spcAft>
                          <a:spcPts val="0"/>
                        </a:spcAft>
                      </a:pPr>
                      <a:r>
                        <a:rPr lang="en-US" sz="1400">
                          <a:latin typeface="Times New Roman"/>
                          <a:ea typeface="Times New Roman"/>
                          <a:cs typeface="Times New Roman"/>
                        </a:rPr>
                        <a:t>Titrimetrik analiz usullarining klassifikatsiyasi.</a:t>
                      </a:r>
                      <a:endParaRPr lang="ru-RU" sz="1100">
                        <a:latin typeface="Calibri"/>
                        <a:ea typeface="Times New Roman"/>
                        <a:cs typeface="Times New Roman"/>
                      </a:endParaRPr>
                    </a:p>
                  </a:txBody>
                  <a:tcPr marL="68580" marR="68580" marT="0" marB="0">
                    <a:lnL>
                      <a:noFill/>
                    </a:lnL>
                    <a:lnR>
                      <a:noFill/>
                    </a:lnR>
                    <a:lnT>
                      <a:noFill/>
                    </a:lnT>
                    <a:lnB>
                      <a:noFill/>
                    </a:lnB>
                  </a:tcPr>
                </a:tc>
                <a:tc>
                  <a:txBody>
                    <a:bodyPr/>
                    <a:lstStyle/>
                    <a:p>
                      <a:pPr algn="r">
                        <a:lnSpc>
                          <a:spcPct val="150000"/>
                        </a:lnSpc>
                        <a:spcAft>
                          <a:spcPts val="0"/>
                        </a:spcAft>
                      </a:pPr>
                      <a:endParaRPr lang="en-US" sz="1400" dirty="0">
                        <a:latin typeface="Times New Roman"/>
                        <a:ea typeface="Times New Roman"/>
                        <a:cs typeface="Times New Roman"/>
                      </a:endParaRPr>
                    </a:p>
                    <a:p>
                      <a:pPr algn="r">
                        <a:lnSpc>
                          <a:spcPct val="150000"/>
                        </a:lnSpc>
                        <a:spcAft>
                          <a:spcPts val="0"/>
                        </a:spcAft>
                      </a:pPr>
                      <a:endParaRPr lang="ru-RU" sz="1100" dirty="0">
                        <a:latin typeface="Calibri"/>
                        <a:ea typeface="Times New Roman"/>
                        <a:cs typeface="Times New Roman"/>
                      </a:endParaRPr>
                    </a:p>
                  </a:txBody>
                  <a:tcPr marL="68580" marR="68580" marT="0" marB="0">
                    <a:lnL>
                      <a:noFill/>
                    </a:lnL>
                    <a:lnR>
                      <a:noFill/>
                    </a:lnR>
                    <a:lnT>
                      <a:noFill/>
                    </a:lnT>
                    <a:lnB>
                      <a:noFill/>
                    </a:lnB>
                  </a:tcPr>
                </a:tc>
              </a:tr>
              <a:tr h="678661">
                <a:tc>
                  <a:txBody>
                    <a:bodyPr/>
                    <a:lstStyle/>
                    <a:p>
                      <a:pPr algn="just">
                        <a:lnSpc>
                          <a:spcPct val="150000"/>
                        </a:lnSpc>
                        <a:spcAft>
                          <a:spcPts val="0"/>
                        </a:spcAft>
                      </a:pPr>
                      <a:r>
                        <a:rPr lang="en-US" sz="1400">
                          <a:latin typeface="Times New Roman"/>
                          <a:ea typeface="Times New Roman"/>
                          <a:cs typeface="Times New Roman"/>
                        </a:rPr>
                        <a:t>I.2.</a:t>
                      </a:r>
                      <a:endParaRPr lang="ru-RU" sz="1100">
                        <a:latin typeface="Calibri"/>
                        <a:ea typeface="Times New Roman"/>
                        <a:cs typeface="Times New Roman"/>
                      </a:endParaRPr>
                    </a:p>
                  </a:txBody>
                  <a:tcPr marL="68580" marR="68580" marT="0" marB="0">
                    <a:lnL>
                      <a:noFill/>
                    </a:lnL>
                    <a:lnR>
                      <a:noFill/>
                    </a:lnR>
                    <a:lnT>
                      <a:noFill/>
                    </a:lnT>
                    <a:lnB>
                      <a:noFill/>
                    </a:lnB>
                  </a:tcPr>
                </a:tc>
                <a:tc>
                  <a:txBody>
                    <a:bodyPr/>
                    <a:lstStyle/>
                    <a:p>
                      <a:pPr algn="just">
                        <a:lnSpc>
                          <a:spcPct val="150000"/>
                        </a:lnSpc>
                        <a:spcAft>
                          <a:spcPts val="0"/>
                        </a:spcAft>
                      </a:pPr>
                      <a:r>
                        <a:rPr lang="en-US" sz="1400">
                          <a:latin typeface="Times New Roman"/>
                          <a:ea typeface="Times New Roman"/>
                          <a:cs typeface="Times New Roman"/>
                        </a:rPr>
                        <a:t>Oksidlanish-qaytarilish reaksiyalariga asoslangan titrlash metodlari.</a:t>
                      </a:r>
                      <a:endParaRPr lang="ru-RU" sz="1100">
                        <a:latin typeface="Calibri"/>
                        <a:ea typeface="Times New Roman"/>
                        <a:cs typeface="Times New Roman"/>
                      </a:endParaRPr>
                    </a:p>
                  </a:txBody>
                  <a:tcPr marL="68580" marR="68580" marT="0" marB="0">
                    <a:lnL>
                      <a:noFill/>
                    </a:lnL>
                    <a:lnR>
                      <a:noFill/>
                    </a:lnR>
                    <a:lnT>
                      <a:noFill/>
                    </a:lnT>
                    <a:lnB>
                      <a:noFill/>
                    </a:lnB>
                  </a:tcPr>
                </a:tc>
                <a:tc>
                  <a:txBody>
                    <a:bodyPr/>
                    <a:lstStyle/>
                    <a:p>
                      <a:pPr algn="r">
                        <a:lnSpc>
                          <a:spcPct val="150000"/>
                        </a:lnSpc>
                        <a:spcAft>
                          <a:spcPts val="0"/>
                        </a:spcAft>
                      </a:pPr>
                      <a:endParaRPr lang="ru-RU" sz="1100" dirty="0">
                        <a:latin typeface="Calibri"/>
                        <a:ea typeface="Times New Roman"/>
                        <a:cs typeface="Times New Roman"/>
                      </a:endParaRPr>
                    </a:p>
                  </a:txBody>
                  <a:tcPr marL="68580" marR="68580" marT="0" marB="0">
                    <a:lnL>
                      <a:noFill/>
                    </a:lnL>
                    <a:lnR>
                      <a:noFill/>
                    </a:lnR>
                    <a:lnT>
                      <a:noFill/>
                    </a:lnT>
                    <a:lnB>
                      <a:noFill/>
                    </a:lnB>
                  </a:tcPr>
                </a:tc>
              </a:tr>
              <a:tr h="339331">
                <a:tc>
                  <a:txBody>
                    <a:bodyPr/>
                    <a:lstStyle/>
                    <a:p>
                      <a:pPr algn="just">
                        <a:lnSpc>
                          <a:spcPct val="150000"/>
                        </a:lnSpc>
                        <a:spcAft>
                          <a:spcPts val="0"/>
                        </a:spcAft>
                      </a:pPr>
                      <a:r>
                        <a:rPr lang="en-US" sz="1400" dirty="0">
                          <a:latin typeface="Times New Roman"/>
                          <a:ea typeface="Times New Roman"/>
                          <a:cs typeface="Times New Roman"/>
                        </a:rPr>
                        <a:t>I.3.</a:t>
                      </a:r>
                      <a:endParaRPr lang="ru-RU" sz="1100" dirty="0">
                        <a:latin typeface="Calibri"/>
                        <a:ea typeface="Times New Roman"/>
                        <a:cs typeface="Times New Roman"/>
                      </a:endParaRPr>
                    </a:p>
                  </a:txBody>
                  <a:tcPr marL="68580" marR="68580" marT="0" marB="0">
                    <a:lnL>
                      <a:noFill/>
                    </a:lnL>
                    <a:lnR>
                      <a:noFill/>
                    </a:lnR>
                    <a:lnT>
                      <a:noFill/>
                    </a:lnT>
                    <a:lnB>
                      <a:noFill/>
                    </a:lnB>
                  </a:tcPr>
                </a:tc>
                <a:tc>
                  <a:txBody>
                    <a:bodyPr/>
                    <a:lstStyle/>
                    <a:p>
                      <a:pPr algn="just">
                        <a:lnSpc>
                          <a:spcPct val="150000"/>
                        </a:lnSpc>
                        <a:spcAft>
                          <a:spcPts val="0"/>
                        </a:spcAft>
                      </a:pPr>
                      <a:r>
                        <a:rPr lang="en-US" sz="1400">
                          <a:latin typeface="Times New Roman"/>
                          <a:ea typeface="Times New Roman"/>
                          <a:cs typeface="Times New Roman"/>
                        </a:rPr>
                        <a:t>Yodometriya metodi haqida.</a:t>
                      </a:r>
                      <a:endParaRPr lang="ru-RU" sz="1100">
                        <a:latin typeface="Calibri"/>
                        <a:ea typeface="Times New Roman"/>
                        <a:cs typeface="Times New Roman"/>
                      </a:endParaRPr>
                    </a:p>
                  </a:txBody>
                  <a:tcPr marL="68580" marR="68580" marT="0" marB="0">
                    <a:lnL>
                      <a:noFill/>
                    </a:lnL>
                    <a:lnR>
                      <a:noFill/>
                    </a:lnR>
                    <a:lnT>
                      <a:noFill/>
                    </a:lnT>
                    <a:lnB>
                      <a:noFill/>
                    </a:lnB>
                  </a:tcPr>
                </a:tc>
                <a:tc>
                  <a:txBody>
                    <a:bodyPr/>
                    <a:lstStyle/>
                    <a:p>
                      <a:pPr algn="r">
                        <a:lnSpc>
                          <a:spcPct val="150000"/>
                        </a:lnSpc>
                        <a:spcAft>
                          <a:spcPts val="0"/>
                        </a:spcAft>
                      </a:pPr>
                      <a:endParaRPr lang="ru-RU" sz="1100" dirty="0">
                        <a:latin typeface="Calibri"/>
                        <a:ea typeface="Times New Roman"/>
                        <a:cs typeface="Times New Roman"/>
                      </a:endParaRPr>
                    </a:p>
                  </a:txBody>
                  <a:tcPr marL="68580" marR="68580" marT="0" marB="0">
                    <a:lnL>
                      <a:noFill/>
                    </a:lnL>
                    <a:lnR>
                      <a:noFill/>
                    </a:lnR>
                    <a:lnT>
                      <a:noFill/>
                    </a:lnT>
                    <a:lnB>
                      <a:noFill/>
                    </a:lnB>
                  </a:tcPr>
                </a:tc>
              </a:tr>
              <a:tr h="1017992">
                <a:tc>
                  <a:txBody>
                    <a:bodyPr/>
                    <a:lstStyle/>
                    <a:p>
                      <a:pPr algn="just">
                        <a:lnSpc>
                          <a:spcPct val="150000"/>
                        </a:lnSpc>
                        <a:spcAft>
                          <a:spcPts val="0"/>
                        </a:spcAft>
                      </a:pPr>
                      <a:r>
                        <a:rPr lang="en-US" sz="1400" b="1" dirty="0">
                          <a:latin typeface="Times New Roman"/>
                          <a:ea typeface="Times New Roman"/>
                          <a:cs typeface="Times New Roman"/>
                        </a:rPr>
                        <a:t>II.</a:t>
                      </a:r>
                      <a:endParaRPr lang="ru-RU" sz="1100" dirty="0">
                        <a:latin typeface="Calibri"/>
                        <a:ea typeface="Times New Roman"/>
                        <a:cs typeface="Times New Roman"/>
                      </a:endParaRPr>
                    </a:p>
                    <a:p>
                      <a:pPr algn="just">
                        <a:lnSpc>
                          <a:spcPct val="150000"/>
                        </a:lnSpc>
                        <a:spcAft>
                          <a:spcPts val="0"/>
                        </a:spcAft>
                      </a:pPr>
                      <a:r>
                        <a:rPr lang="en-US" sz="1400" dirty="0">
                          <a:latin typeface="Times New Roman"/>
                          <a:ea typeface="Times New Roman"/>
                          <a:cs typeface="Times New Roman"/>
                        </a:rPr>
                        <a:t>II.1.</a:t>
                      </a:r>
                      <a:endParaRPr lang="ru-RU" sz="1100" dirty="0">
                        <a:latin typeface="Calibri"/>
                        <a:ea typeface="Times New Roman"/>
                        <a:cs typeface="Times New Roman"/>
                      </a:endParaRPr>
                    </a:p>
                  </a:txBody>
                  <a:tcPr marL="68580" marR="68580" marT="0" marB="0">
                    <a:lnL>
                      <a:noFill/>
                    </a:lnL>
                    <a:lnR>
                      <a:noFill/>
                    </a:lnR>
                    <a:lnT>
                      <a:noFill/>
                    </a:lnT>
                    <a:lnB>
                      <a:noFill/>
                    </a:lnB>
                  </a:tcPr>
                </a:tc>
                <a:tc>
                  <a:txBody>
                    <a:bodyPr/>
                    <a:lstStyle/>
                    <a:p>
                      <a:pPr algn="just">
                        <a:lnSpc>
                          <a:spcPct val="150000"/>
                        </a:lnSpc>
                        <a:spcAft>
                          <a:spcPts val="0"/>
                        </a:spcAft>
                      </a:pPr>
                      <a:r>
                        <a:rPr lang="en-US" sz="1400" b="1">
                          <a:latin typeface="Times New Roman"/>
                          <a:ea typeface="Times New Roman"/>
                          <a:cs typeface="Times New Roman"/>
                        </a:rPr>
                        <a:t>TAJRIBA QISM</a:t>
                      </a:r>
                      <a:endParaRPr lang="ru-RU" sz="1100">
                        <a:latin typeface="Calibri"/>
                        <a:ea typeface="Times New Roman"/>
                        <a:cs typeface="Times New Roman"/>
                      </a:endParaRPr>
                    </a:p>
                    <a:p>
                      <a:pPr algn="just">
                        <a:lnSpc>
                          <a:spcPct val="150000"/>
                        </a:lnSpc>
                        <a:spcAft>
                          <a:spcPts val="0"/>
                        </a:spcAft>
                      </a:pPr>
                      <a:r>
                        <a:rPr lang="en-US" sz="1400">
                          <a:latin typeface="Times New Roman"/>
                          <a:ea typeface="Times New Roman"/>
                          <a:cs typeface="Times New Roman"/>
                        </a:rPr>
                        <a:t>Yodometrik titrlashda standart va ishchi eritmalar tayyorlash.            </a:t>
                      </a:r>
                      <a:endParaRPr lang="ru-RU" sz="1100">
                        <a:latin typeface="Calibri"/>
                        <a:ea typeface="Times New Roman"/>
                        <a:cs typeface="Times New Roman"/>
                      </a:endParaRPr>
                    </a:p>
                  </a:txBody>
                  <a:tcPr marL="68580" marR="68580" marT="0" marB="0">
                    <a:lnL>
                      <a:noFill/>
                    </a:lnL>
                    <a:lnR>
                      <a:noFill/>
                    </a:lnR>
                    <a:lnT>
                      <a:noFill/>
                    </a:lnT>
                    <a:lnB>
                      <a:noFill/>
                    </a:lnB>
                  </a:tcPr>
                </a:tc>
                <a:tc>
                  <a:txBody>
                    <a:bodyPr/>
                    <a:lstStyle/>
                    <a:p>
                      <a:pPr algn="r">
                        <a:lnSpc>
                          <a:spcPct val="150000"/>
                        </a:lnSpc>
                        <a:spcAft>
                          <a:spcPts val="0"/>
                        </a:spcAft>
                      </a:pPr>
                      <a:endParaRPr lang="en-US" sz="1400" dirty="0">
                        <a:latin typeface="Times New Roman"/>
                        <a:ea typeface="Times New Roman"/>
                        <a:cs typeface="Times New Roman"/>
                      </a:endParaRPr>
                    </a:p>
                    <a:p>
                      <a:pPr algn="r">
                        <a:lnSpc>
                          <a:spcPct val="150000"/>
                        </a:lnSpc>
                        <a:spcAft>
                          <a:spcPts val="0"/>
                        </a:spcAft>
                      </a:pPr>
                      <a:endParaRPr lang="ru-RU" sz="1100" dirty="0">
                        <a:latin typeface="Calibri"/>
                        <a:ea typeface="Times New Roman"/>
                        <a:cs typeface="Times New Roman"/>
                      </a:endParaRPr>
                    </a:p>
                  </a:txBody>
                  <a:tcPr marL="68580" marR="68580" marT="0" marB="0">
                    <a:lnL>
                      <a:noFill/>
                    </a:lnL>
                    <a:lnR>
                      <a:noFill/>
                    </a:lnR>
                    <a:lnT>
                      <a:noFill/>
                    </a:lnT>
                    <a:lnB>
                      <a:noFill/>
                    </a:lnB>
                  </a:tcPr>
                </a:tc>
              </a:tr>
              <a:tr h="678661">
                <a:tc>
                  <a:txBody>
                    <a:bodyPr/>
                    <a:lstStyle/>
                    <a:p>
                      <a:pPr algn="just">
                        <a:lnSpc>
                          <a:spcPct val="150000"/>
                        </a:lnSpc>
                        <a:spcAft>
                          <a:spcPts val="0"/>
                        </a:spcAft>
                      </a:pPr>
                      <a:r>
                        <a:rPr lang="en-US" sz="1400" dirty="0">
                          <a:latin typeface="Times New Roman"/>
                          <a:ea typeface="Times New Roman"/>
                          <a:cs typeface="Times New Roman"/>
                        </a:rPr>
                        <a:t>II.</a:t>
                      </a:r>
                      <a:r>
                        <a:rPr lang="ru-RU" sz="1400" dirty="0">
                          <a:latin typeface="Times New Roman"/>
                          <a:ea typeface="Times New Roman"/>
                          <a:cs typeface="Times New Roman"/>
                        </a:rPr>
                        <a:t>2</a:t>
                      </a:r>
                      <a:r>
                        <a:rPr lang="en-US" sz="1400" dirty="0">
                          <a:latin typeface="Times New Roman"/>
                          <a:ea typeface="Times New Roman"/>
                          <a:cs typeface="Times New Roman"/>
                        </a:rPr>
                        <a:t>.</a:t>
                      </a:r>
                      <a:endParaRPr lang="ru-RU" sz="1100" dirty="0">
                        <a:latin typeface="Calibri"/>
                        <a:ea typeface="Times New Roman"/>
                        <a:cs typeface="Times New Roman"/>
                      </a:endParaRPr>
                    </a:p>
                  </a:txBody>
                  <a:tcPr marL="68580" marR="68580" marT="0" marB="0">
                    <a:lnL>
                      <a:noFill/>
                    </a:lnL>
                    <a:lnR>
                      <a:noFill/>
                    </a:lnR>
                    <a:lnT>
                      <a:noFill/>
                    </a:lnT>
                    <a:lnB>
                      <a:noFill/>
                    </a:lnB>
                  </a:tcPr>
                </a:tc>
                <a:tc>
                  <a:txBody>
                    <a:bodyPr/>
                    <a:lstStyle/>
                    <a:p>
                      <a:pPr algn="just">
                        <a:lnSpc>
                          <a:spcPct val="150000"/>
                        </a:lnSpc>
                        <a:spcAft>
                          <a:spcPts val="0"/>
                        </a:spcAft>
                      </a:pPr>
                      <a:r>
                        <a:rPr lang="en-US" sz="1400" dirty="0" err="1">
                          <a:latin typeface="Times New Roman"/>
                          <a:ea typeface="Times New Roman"/>
                          <a:cs typeface="Times New Roman"/>
                        </a:rPr>
                        <a:t>Natriy</a:t>
                      </a:r>
                      <a:r>
                        <a:rPr lang="en-US" sz="1400" dirty="0">
                          <a:latin typeface="Times New Roman"/>
                          <a:ea typeface="Times New Roman"/>
                          <a:cs typeface="Times New Roman"/>
                        </a:rPr>
                        <a:t> </a:t>
                      </a:r>
                      <a:r>
                        <a:rPr lang="en-US" sz="1400" dirty="0" err="1">
                          <a:latin typeface="Times New Roman"/>
                          <a:ea typeface="Times New Roman"/>
                          <a:cs typeface="Times New Roman"/>
                        </a:rPr>
                        <a:t>tiosulfat</a:t>
                      </a:r>
                      <a:r>
                        <a:rPr lang="en-US" sz="1400" dirty="0">
                          <a:latin typeface="Times New Roman"/>
                          <a:ea typeface="Times New Roman"/>
                          <a:cs typeface="Times New Roman"/>
                        </a:rPr>
                        <a:t> </a:t>
                      </a:r>
                      <a:r>
                        <a:rPr lang="en-US" sz="1400" dirty="0" err="1">
                          <a:latin typeface="Times New Roman"/>
                          <a:ea typeface="Times New Roman"/>
                          <a:cs typeface="Times New Roman"/>
                        </a:rPr>
                        <a:t>eritmasi</a:t>
                      </a:r>
                      <a:r>
                        <a:rPr lang="en-US" sz="1400" dirty="0">
                          <a:latin typeface="Times New Roman"/>
                          <a:ea typeface="Times New Roman"/>
                          <a:cs typeface="Times New Roman"/>
                        </a:rPr>
                        <a:t> </a:t>
                      </a:r>
                      <a:r>
                        <a:rPr lang="en-US" sz="1400" dirty="0" err="1">
                          <a:latin typeface="Times New Roman"/>
                          <a:ea typeface="Times New Roman"/>
                          <a:cs typeface="Times New Roman"/>
                        </a:rPr>
                        <a:t>titrini</a:t>
                      </a:r>
                      <a:r>
                        <a:rPr lang="en-US" sz="1400" dirty="0">
                          <a:latin typeface="Times New Roman"/>
                          <a:ea typeface="Times New Roman"/>
                          <a:cs typeface="Times New Roman"/>
                        </a:rPr>
                        <a:t> </a:t>
                      </a:r>
                      <a:r>
                        <a:rPr lang="en-US" sz="1400" dirty="0" err="1">
                          <a:latin typeface="Times New Roman"/>
                          <a:ea typeface="Times New Roman"/>
                          <a:cs typeface="Times New Roman"/>
                        </a:rPr>
                        <a:t>kaliy</a:t>
                      </a:r>
                      <a:r>
                        <a:rPr lang="en-US" sz="1400" dirty="0">
                          <a:latin typeface="Times New Roman"/>
                          <a:ea typeface="Times New Roman"/>
                          <a:cs typeface="Times New Roman"/>
                        </a:rPr>
                        <a:t> </a:t>
                      </a:r>
                      <a:r>
                        <a:rPr lang="en-US" sz="1400" dirty="0" err="1">
                          <a:latin typeface="Times New Roman"/>
                          <a:ea typeface="Times New Roman"/>
                          <a:cs typeface="Times New Roman"/>
                        </a:rPr>
                        <a:t>dixromat</a:t>
                      </a:r>
                      <a:r>
                        <a:rPr lang="en-US" sz="1400" dirty="0">
                          <a:latin typeface="Times New Roman"/>
                          <a:ea typeface="Times New Roman"/>
                          <a:cs typeface="Times New Roman"/>
                        </a:rPr>
                        <a:t> </a:t>
                      </a:r>
                      <a:r>
                        <a:rPr lang="en-US" sz="1400" dirty="0" err="1">
                          <a:latin typeface="Times New Roman"/>
                          <a:ea typeface="Times New Roman"/>
                          <a:cs typeface="Times New Roman"/>
                        </a:rPr>
                        <a:t>bo’yicha</a:t>
                      </a:r>
                      <a:r>
                        <a:rPr lang="en-US" sz="1400" dirty="0">
                          <a:latin typeface="Times New Roman"/>
                          <a:ea typeface="Times New Roman"/>
                          <a:cs typeface="Times New Roman"/>
                        </a:rPr>
                        <a:t> </a:t>
                      </a:r>
                      <a:r>
                        <a:rPr lang="en-US" sz="1400" dirty="0" err="1">
                          <a:latin typeface="Times New Roman"/>
                          <a:ea typeface="Times New Roman"/>
                          <a:cs typeface="Times New Roman"/>
                        </a:rPr>
                        <a:t>topish</a:t>
                      </a:r>
                      <a:r>
                        <a:rPr lang="en-US" sz="1400" dirty="0">
                          <a:latin typeface="Times New Roman"/>
                          <a:ea typeface="Times New Roman"/>
                          <a:cs typeface="Times New Roman"/>
                        </a:rPr>
                        <a:t>.</a:t>
                      </a:r>
                      <a:endParaRPr lang="ru-RU" sz="1100" dirty="0">
                        <a:latin typeface="Calibri"/>
                        <a:ea typeface="Times New Roman"/>
                        <a:cs typeface="Times New Roman"/>
                      </a:endParaRPr>
                    </a:p>
                  </a:txBody>
                  <a:tcPr marL="68580" marR="68580" marT="0" marB="0">
                    <a:lnL>
                      <a:noFill/>
                    </a:lnL>
                    <a:lnR>
                      <a:noFill/>
                    </a:lnR>
                    <a:lnT>
                      <a:noFill/>
                    </a:lnT>
                    <a:lnB>
                      <a:noFill/>
                    </a:lnB>
                  </a:tcPr>
                </a:tc>
                <a:tc>
                  <a:txBody>
                    <a:bodyPr/>
                    <a:lstStyle/>
                    <a:p>
                      <a:pPr algn="r">
                        <a:lnSpc>
                          <a:spcPct val="150000"/>
                        </a:lnSpc>
                        <a:spcAft>
                          <a:spcPts val="0"/>
                        </a:spcAft>
                      </a:pPr>
                      <a:endParaRPr lang="ru-RU" sz="1100" dirty="0">
                        <a:latin typeface="Calibri"/>
                        <a:ea typeface="Times New Roman"/>
                        <a:cs typeface="Times New Roman"/>
                      </a:endParaRPr>
                    </a:p>
                  </a:txBody>
                  <a:tcPr marL="68580" marR="68580" marT="0" marB="0">
                    <a:lnL>
                      <a:noFill/>
                    </a:lnL>
                    <a:lnR>
                      <a:noFill/>
                    </a:lnR>
                    <a:lnT>
                      <a:noFill/>
                    </a:lnT>
                    <a:lnB>
                      <a:noFill/>
                    </a:lnB>
                  </a:tcPr>
                </a:tc>
              </a:tr>
              <a:tr h="339331">
                <a:tc>
                  <a:txBody>
                    <a:bodyPr/>
                    <a:lstStyle/>
                    <a:p>
                      <a:pPr algn="just">
                        <a:lnSpc>
                          <a:spcPct val="150000"/>
                        </a:lnSpc>
                        <a:spcAft>
                          <a:spcPts val="0"/>
                        </a:spcAft>
                      </a:pPr>
                      <a:r>
                        <a:rPr lang="en-US" sz="1400" dirty="0">
                          <a:latin typeface="Times New Roman"/>
                          <a:ea typeface="Times New Roman"/>
                          <a:cs typeface="Times New Roman"/>
                        </a:rPr>
                        <a:t>II.</a:t>
                      </a:r>
                      <a:r>
                        <a:rPr lang="ru-RU" sz="1400" dirty="0">
                          <a:latin typeface="Times New Roman"/>
                          <a:ea typeface="Times New Roman"/>
                          <a:cs typeface="Times New Roman"/>
                        </a:rPr>
                        <a:t>3</a:t>
                      </a:r>
                      <a:r>
                        <a:rPr lang="en-US" sz="1400" dirty="0">
                          <a:latin typeface="Times New Roman"/>
                          <a:ea typeface="Times New Roman"/>
                          <a:cs typeface="Times New Roman"/>
                        </a:rPr>
                        <a:t>.</a:t>
                      </a:r>
                      <a:endParaRPr lang="ru-RU" sz="1100" dirty="0">
                        <a:latin typeface="Calibri"/>
                        <a:ea typeface="Times New Roman"/>
                        <a:cs typeface="Times New Roman"/>
                      </a:endParaRPr>
                    </a:p>
                  </a:txBody>
                  <a:tcPr marL="68580" marR="68580" marT="0" marB="0">
                    <a:lnL>
                      <a:noFill/>
                    </a:lnL>
                    <a:lnR>
                      <a:noFill/>
                    </a:lnR>
                    <a:lnT>
                      <a:noFill/>
                    </a:lnT>
                    <a:lnB>
                      <a:noFill/>
                    </a:lnB>
                  </a:tcPr>
                </a:tc>
                <a:tc>
                  <a:txBody>
                    <a:bodyPr/>
                    <a:lstStyle/>
                    <a:p>
                      <a:pPr algn="just">
                        <a:lnSpc>
                          <a:spcPct val="150000"/>
                        </a:lnSpc>
                        <a:spcAft>
                          <a:spcPts val="0"/>
                        </a:spcAft>
                      </a:pPr>
                      <a:r>
                        <a:rPr lang="en-US" sz="1400" dirty="0" err="1">
                          <a:latin typeface="Times New Roman"/>
                          <a:ea typeface="Times New Roman"/>
                          <a:cs typeface="Times New Roman"/>
                        </a:rPr>
                        <a:t>Yod</a:t>
                      </a:r>
                      <a:r>
                        <a:rPr lang="en-US" sz="1400" dirty="0">
                          <a:latin typeface="Times New Roman"/>
                          <a:ea typeface="Times New Roman"/>
                          <a:cs typeface="Times New Roman"/>
                        </a:rPr>
                        <a:t> </a:t>
                      </a:r>
                      <a:r>
                        <a:rPr lang="en-US" sz="1400" dirty="0" err="1">
                          <a:latin typeface="Times New Roman"/>
                          <a:ea typeface="Times New Roman"/>
                          <a:cs typeface="Times New Roman"/>
                        </a:rPr>
                        <a:t>eritmasini</a:t>
                      </a:r>
                      <a:r>
                        <a:rPr lang="en-US" sz="1400" dirty="0">
                          <a:latin typeface="Times New Roman"/>
                          <a:ea typeface="Times New Roman"/>
                          <a:cs typeface="Times New Roman"/>
                        </a:rPr>
                        <a:t> </a:t>
                      </a:r>
                      <a:r>
                        <a:rPr lang="en-US" sz="1400" dirty="0" err="1">
                          <a:latin typeface="Times New Roman"/>
                          <a:ea typeface="Times New Roman"/>
                          <a:cs typeface="Times New Roman"/>
                        </a:rPr>
                        <a:t>titrini</a:t>
                      </a:r>
                      <a:r>
                        <a:rPr lang="en-US" sz="1400" dirty="0">
                          <a:latin typeface="Times New Roman"/>
                          <a:ea typeface="Times New Roman"/>
                          <a:cs typeface="Times New Roman"/>
                        </a:rPr>
                        <a:t> </a:t>
                      </a:r>
                      <a:r>
                        <a:rPr lang="en-US" sz="1400" dirty="0" err="1">
                          <a:latin typeface="Times New Roman"/>
                          <a:ea typeface="Times New Roman"/>
                          <a:cs typeface="Times New Roman"/>
                        </a:rPr>
                        <a:t>aniqlash</a:t>
                      </a:r>
                      <a:r>
                        <a:rPr lang="en-US" sz="1400" dirty="0">
                          <a:latin typeface="Times New Roman"/>
                          <a:ea typeface="Times New Roman"/>
                          <a:cs typeface="Times New Roman"/>
                        </a:rPr>
                        <a:t>.</a:t>
                      </a:r>
                      <a:endParaRPr lang="ru-RU" sz="1100" dirty="0">
                        <a:latin typeface="Calibri"/>
                        <a:ea typeface="Times New Roman"/>
                        <a:cs typeface="Times New Roman"/>
                      </a:endParaRPr>
                    </a:p>
                  </a:txBody>
                  <a:tcPr marL="68580" marR="68580" marT="0" marB="0">
                    <a:lnL>
                      <a:noFill/>
                    </a:lnL>
                    <a:lnR>
                      <a:noFill/>
                    </a:lnR>
                    <a:lnT>
                      <a:noFill/>
                    </a:lnT>
                    <a:lnB>
                      <a:noFill/>
                    </a:lnB>
                  </a:tcPr>
                </a:tc>
                <a:tc>
                  <a:txBody>
                    <a:bodyPr/>
                    <a:lstStyle/>
                    <a:p>
                      <a:pPr algn="r">
                        <a:lnSpc>
                          <a:spcPct val="150000"/>
                        </a:lnSpc>
                        <a:spcAft>
                          <a:spcPts val="0"/>
                        </a:spcAft>
                      </a:pPr>
                      <a:endParaRPr lang="ru-RU" sz="1100" dirty="0">
                        <a:latin typeface="Calibri"/>
                        <a:ea typeface="Times New Roman"/>
                        <a:cs typeface="Times New Roman"/>
                      </a:endParaRPr>
                    </a:p>
                  </a:txBody>
                  <a:tcPr marL="68580" marR="68580" marT="0" marB="0">
                    <a:lnL>
                      <a:noFill/>
                    </a:lnL>
                    <a:lnR>
                      <a:noFill/>
                    </a:lnR>
                    <a:lnT>
                      <a:noFill/>
                    </a:lnT>
                    <a:lnB>
                      <a:noFill/>
                    </a:lnB>
                  </a:tcPr>
                </a:tc>
              </a:tr>
              <a:tr h="339331">
                <a:tc>
                  <a:txBody>
                    <a:bodyPr/>
                    <a:lstStyle/>
                    <a:p>
                      <a:pPr algn="just">
                        <a:lnSpc>
                          <a:spcPct val="150000"/>
                        </a:lnSpc>
                        <a:spcAft>
                          <a:spcPts val="0"/>
                        </a:spcAft>
                      </a:pPr>
                      <a:r>
                        <a:rPr lang="en-US" sz="1400">
                          <a:latin typeface="Times New Roman"/>
                          <a:ea typeface="Times New Roman"/>
                          <a:cs typeface="Times New Roman"/>
                        </a:rPr>
                        <a:t>II.</a:t>
                      </a:r>
                      <a:r>
                        <a:rPr lang="ru-RU" sz="1400">
                          <a:latin typeface="Times New Roman"/>
                          <a:ea typeface="Times New Roman"/>
                          <a:cs typeface="Times New Roman"/>
                        </a:rPr>
                        <a:t>4</a:t>
                      </a:r>
                      <a:r>
                        <a:rPr lang="en-US" sz="1400">
                          <a:latin typeface="Times New Roman"/>
                          <a:ea typeface="Times New Roman"/>
                          <a:cs typeface="Times New Roman"/>
                        </a:rPr>
                        <a:t>.</a:t>
                      </a:r>
                      <a:endParaRPr lang="ru-RU" sz="1100">
                        <a:latin typeface="Calibri"/>
                        <a:ea typeface="Times New Roman"/>
                        <a:cs typeface="Times New Roman"/>
                      </a:endParaRPr>
                    </a:p>
                  </a:txBody>
                  <a:tcPr marL="68580" marR="68580" marT="0" marB="0">
                    <a:lnL>
                      <a:noFill/>
                    </a:lnL>
                    <a:lnR>
                      <a:noFill/>
                    </a:lnR>
                    <a:lnT>
                      <a:noFill/>
                    </a:lnT>
                    <a:lnB>
                      <a:noFill/>
                    </a:lnB>
                  </a:tcPr>
                </a:tc>
                <a:tc>
                  <a:txBody>
                    <a:bodyPr/>
                    <a:lstStyle/>
                    <a:p>
                      <a:pPr algn="just">
                        <a:lnSpc>
                          <a:spcPct val="150000"/>
                        </a:lnSpc>
                        <a:spcAft>
                          <a:spcPts val="0"/>
                        </a:spcAft>
                      </a:pPr>
                      <a:r>
                        <a:rPr lang="en-US" sz="1400">
                          <a:latin typeface="Times New Roman"/>
                          <a:ea typeface="Times New Roman"/>
                          <a:cs typeface="Times New Roman"/>
                        </a:rPr>
                        <a:t>Mis birikmasi tarkibidagi Cu</a:t>
                      </a:r>
                      <a:r>
                        <a:rPr lang="en-US" sz="1400" baseline="30000">
                          <a:latin typeface="Times New Roman"/>
                          <a:ea typeface="Times New Roman"/>
                          <a:cs typeface="Times New Roman"/>
                        </a:rPr>
                        <a:t>2+</a:t>
                      </a:r>
                      <a:r>
                        <a:rPr lang="en-US" sz="1400">
                          <a:latin typeface="Times New Roman"/>
                          <a:ea typeface="Times New Roman"/>
                          <a:cs typeface="Times New Roman"/>
                        </a:rPr>
                        <a:t> miqdorini aniqlash.</a:t>
                      </a:r>
                      <a:endParaRPr lang="ru-RU" sz="1100">
                        <a:latin typeface="Calibri"/>
                        <a:ea typeface="Times New Roman"/>
                        <a:cs typeface="Times New Roman"/>
                      </a:endParaRPr>
                    </a:p>
                  </a:txBody>
                  <a:tcPr marL="68580" marR="68580" marT="0" marB="0">
                    <a:lnL>
                      <a:noFill/>
                    </a:lnL>
                    <a:lnR>
                      <a:noFill/>
                    </a:lnR>
                    <a:lnT>
                      <a:noFill/>
                    </a:lnT>
                    <a:lnB>
                      <a:noFill/>
                    </a:lnB>
                  </a:tcPr>
                </a:tc>
                <a:tc>
                  <a:txBody>
                    <a:bodyPr/>
                    <a:lstStyle/>
                    <a:p>
                      <a:pPr algn="r">
                        <a:lnSpc>
                          <a:spcPct val="150000"/>
                        </a:lnSpc>
                        <a:spcAft>
                          <a:spcPts val="0"/>
                        </a:spcAft>
                      </a:pPr>
                      <a:endParaRPr lang="ru-RU" sz="1100" dirty="0">
                        <a:latin typeface="Calibri"/>
                        <a:ea typeface="Times New Roman"/>
                        <a:cs typeface="Times New Roman"/>
                      </a:endParaRPr>
                    </a:p>
                  </a:txBody>
                  <a:tcPr marL="68580" marR="68580" marT="0" marB="0">
                    <a:lnL>
                      <a:noFill/>
                    </a:lnL>
                    <a:lnR>
                      <a:noFill/>
                    </a:lnR>
                    <a:lnT>
                      <a:noFill/>
                    </a:lnT>
                    <a:lnB>
                      <a:noFill/>
                    </a:lnB>
                  </a:tcPr>
                </a:tc>
              </a:tr>
              <a:tr h="339331">
                <a:tc gridSpan="2">
                  <a:txBody>
                    <a:bodyPr/>
                    <a:lstStyle/>
                    <a:p>
                      <a:pPr algn="just">
                        <a:lnSpc>
                          <a:spcPct val="150000"/>
                        </a:lnSpc>
                        <a:spcAft>
                          <a:spcPts val="0"/>
                        </a:spcAft>
                      </a:pPr>
                      <a:r>
                        <a:rPr lang="en-US" sz="1400" b="1">
                          <a:latin typeface="Times New Roman"/>
                          <a:ea typeface="Times New Roman"/>
                          <a:cs typeface="Times New Roman"/>
                        </a:rPr>
                        <a:t>XULOSA</a:t>
                      </a:r>
                      <a:endParaRPr lang="ru-RU" sz="1100">
                        <a:latin typeface="Calibri"/>
                        <a:ea typeface="Times New Roman"/>
                        <a:cs typeface="Times New Roman"/>
                      </a:endParaRPr>
                    </a:p>
                  </a:txBody>
                  <a:tcPr marL="68580" marR="68580" marT="0" marB="0">
                    <a:lnL>
                      <a:noFill/>
                    </a:lnL>
                    <a:lnR>
                      <a:noFill/>
                    </a:lnR>
                    <a:lnT>
                      <a:noFill/>
                    </a:lnT>
                    <a:lnB>
                      <a:noFill/>
                    </a:lnB>
                  </a:tcPr>
                </a:tc>
                <a:tc hMerge="1">
                  <a:txBody>
                    <a:bodyPr/>
                    <a:lstStyle/>
                    <a:p>
                      <a:endParaRPr lang="ru-RU"/>
                    </a:p>
                  </a:txBody>
                  <a:tcPr/>
                </a:tc>
                <a:tc>
                  <a:txBody>
                    <a:bodyPr/>
                    <a:lstStyle/>
                    <a:p>
                      <a:pPr algn="r">
                        <a:lnSpc>
                          <a:spcPct val="150000"/>
                        </a:lnSpc>
                        <a:spcAft>
                          <a:spcPts val="0"/>
                        </a:spcAft>
                      </a:pPr>
                      <a:endParaRPr lang="ru-RU" sz="1100" dirty="0">
                        <a:latin typeface="Calibri"/>
                        <a:ea typeface="Times New Roman"/>
                        <a:cs typeface="Times New Roman"/>
                      </a:endParaRPr>
                    </a:p>
                  </a:txBody>
                  <a:tcPr marL="68580" marR="68580" marT="0" marB="0">
                    <a:lnL>
                      <a:noFill/>
                    </a:lnL>
                    <a:lnR>
                      <a:noFill/>
                    </a:lnR>
                    <a:lnT>
                      <a:noFill/>
                    </a:lnT>
                    <a:lnB>
                      <a:noFill/>
                    </a:lnB>
                  </a:tcPr>
                </a:tc>
              </a:tr>
              <a:tr h="339331">
                <a:tc gridSpan="2">
                  <a:txBody>
                    <a:bodyPr/>
                    <a:lstStyle/>
                    <a:p>
                      <a:pPr algn="just">
                        <a:lnSpc>
                          <a:spcPct val="150000"/>
                        </a:lnSpc>
                        <a:spcAft>
                          <a:spcPts val="0"/>
                        </a:spcAft>
                      </a:pPr>
                      <a:r>
                        <a:rPr lang="en-US" sz="1400" b="1">
                          <a:latin typeface="Times New Roman"/>
                          <a:ea typeface="Times New Roman"/>
                          <a:cs typeface="Times New Roman"/>
                        </a:rPr>
                        <a:t>FOYDALANILGAN ADABIYOTLAR</a:t>
                      </a:r>
                      <a:endParaRPr lang="ru-RU" sz="1100">
                        <a:latin typeface="Calibri"/>
                        <a:ea typeface="Times New Roman"/>
                        <a:cs typeface="Times New Roman"/>
                      </a:endParaRPr>
                    </a:p>
                  </a:txBody>
                  <a:tcPr marL="68580" marR="68580" marT="0" marB="0">
                    <a:lnL>
                      <a:noFill/>
                    </a:lnL>
                    <a:lnR>
                      <a:noFill/>
                    </a:lnR>
                    <a:lnT>
                      <a:noFill/>
                    </a:lnT>
                    <a:lnB>
                      <a:noFill/>
                    </a:lnB>
                  </a:tcPr>
                </a:tc>
                <a:tc hMerge="1">
                  <a:txBody>
                    <a:bodyPr/>
                    <a:lstStyle/>
                    <a:p>
                      <a:endParaRPr lang="ru-RU"/>
                    </a:p>
                  </a:txBody>
                  <a:tcPr/>
                </a:tc>
                <a:tc>
                  <a:txBody>
                    <a:bodyPr/>
                    <a:lstStyle/>
                    <a:p>
                      <a:pPr algn="r">
                        <a:lnSpc>
                          <a:spcPct val="150000"/>
                        </a:lnSpc>
                        <a:spcAft>
                          <a:spcPts val="0"/>
                        </a:spcAft>
                      </a:pPr>
                      <a:endParaRPr lang="ru-RU" sz="1100" dirty="0">
                        <a:latin typeface="Calibri"/>
                        <a:ea typeface="Times New Roman"/>
                        <a:cs typeface="Times New Roman"/>
                      </a:endParaRPr>
                    </a:p>
                  </a:txBody>
                  <a:tcPr marL="68580" marR="68580" marT="0" marB="0">
                    <a:lnL>
                      <a:noFill/>
                    </a:lnL>
                    <a:lnR>
                      <a:noFill/>
                    </a:lnR>
                    <a:lnT>
                      <a:noFill/>
                    </a:lnT>
                    <a:lnB>
                      <a:noFill/>
                    </a:lnB>
                  </a:tcPr>
                </a:tc>
              </a:tr>
            </a:tbl>
          </a:graphicData>
        </a:graphic>
      </p:graphicFrame>
    </p:spTree>
  </p:cSld>
  <p:clrMapOvr>
    <a:masterClrMapping/>
  </p:clrMapOvr>
  <p:transition advTm="13000"/>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F:\Фото\14087507.jpg"/>
          <p:cNvPicPr>
            <a:picLocks noChangeAspect="1" noChangeArrowheads="1"/>
          </p:cNvPicPr>
          <p:nvPr/>
        </p:nvPicPr>
        <p:blipFill>
          <a:blip r:embed="rId3"/>
          <a:srcRect/>
          <a:stretch>
            <a:fillRect/>
          </a:stretch>
        </p:blipFill>
        <p:spPr bwMode="auto">
          <a:xfrm>
            <a:off x="0" y="0"/>
            <a:ext cx="9144000" cy="6858000"/>
          </a:xfrm>
          <a:prstGeom prst="rect">
            <a:avLst/>
          </a:prstGeom>
          <a:noFill/>
        </p:spPr>
      </p:pic>
      <p:sp>
        <p:nvSpPr>
          <p:cNvPr id="3" name="Содержимое 2"/>
          <p:cNvSpPr>
            <a:spLocks noGrp="1"/>
          </p:cNvSpPr>
          <p:nvPr>
            <p:ph idx="1"/>
          </p:nvPr>
        </p:nvSpPr>
        <p:spPr>
          <a:xfrm>
            <a:off x="457200" y="692696"/>
            <a:ext cx="6419056" cy="5433467"/>
          </a:xfrm>
        </p:spPr>
        <p:txBody>
          <a:bodyPr>
            <a:normAutofit fontScale="47500" lnSpcReduction="20000"/>
          </a:bodyPr>
          <a:lstStyle/>
          <a:p>
            <a:r>
              <a:rPr lang="en-US" b="1" dirty="0" err="1">
                <a:latin typeface="Times New Roman" panose="02020603050405020304" pitchFamily="18" charset="0"/>
                <a:cs typeface="Times New Roman" panose="02020603050405020304" pitchFamily="18" charset="0"/>
              </a:rPr>
              <a:t>Analizning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bajarilishi</a:t>
            </a:r>
            <a:r>
              <a:rPr lang="en-US" b="1"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Misning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oksidlash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ekvivalent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massasi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uning</a:t>
            </a:r>
            <a:r>
              <a:rPr lang="en-US" dirty="0">
                <a:latin typeface="Times New Roman" panose="02020603050405020304" pitchFamily="18" charset="0"/>
                <a:cs typeface="Times New Roman" panose="02020603050405020304" pitchFamily="18" charset="0"/>
              </a:rPr>
              <a:t> atom </a:t>
            </a:r>
            <a:r>
              <a:rPr lang="en-US" dirty="0" err="1">
                <a:latin typeface="Times New Roman" panose="02020603050405020304" pitchFamily="18" charset="0"/>
                <a:cs typeface="Times New Roman" panose="02020603050405020304" pitchFamily="18" charset="0"/>
              </a:rPr>
              <a:t>massasi</a:t>
            </a:r>
            <a:r>
              <a:rPr lang="en-US" dirty="0">
                <a:latin typeface="Times New Roman" panose="02020603050405020304" pitchFamily="18" charset="0"/>
                <a:cs typeface="Times New Roman" panose="02020603050405020304" pitchFamily="18" charset="0"/>
              </a:rPr>
              <a:t> (63,54gr) gat </a:t>
            </a:r>
            <a:r>
              <a:rPr lang="en-US" dirty="0" err="1">
                <a:latin typeface="Times New Roman" panose="02020603050405020304" pitchFamily="18" charset="0"/>
                <a:cs typeface="Times New Roman" panose="02020603050405020304" pitchFamily="18" charset="0"/>
              </a:rPr>
              <a:t>eng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kuporosining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oksidlash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ekvivalenti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molekulyar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massasi</a:t>
            </a:r>
            <a:r>
              <a:rPr lang="en-US" dirty="0">
                <a:latin typeface="Times New Roman" panose="02020603050405020304" pitchFamily="18" charset="0"/>
                <a:cs typeface="Times New Roman" panose="02020603050405020304" pitchFamily="18" charset="0"/>
              </a:rPr>
              <a:t> (249,7) </a:t>
            </a:r>
            <a:r>
              <a:rPr lang="en-US" dirty="0" err="1">
                <a:latin typeface="Times New Roman" panose="02020603050405020304" pitchFamily="18" charset="0"/>
                <a:cs typeface="Times New Roman" panose="02020603050405020304" pitchFamily="18" charset="0"/>
              </a:rPr>
              <a:t>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tengligini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hisobga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olib,analitik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tarozida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kuporosidan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shunday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miqdorda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tortib</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olinadi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uni</a:t>
            </a:r>
            <a:r>
              <a:rPr lang="en-US" dirty="0">
                <a:latin typeface="Times New Roman" panose="02020603050405020304" pitchFamily="18" charset="0"/>
                <a:cs typeface="Times New Roman" panose="02020603050405020304" pitchFamily="18" charset="0"/>
              </a:rPr>
              <a:t> 250ml </a:t>
            </a:r>
            <a:r>
              <a:rPr lang="en-US" dirty="0" err="1">
                <a:latin typeface="Times New Roman" panose="02020603050405020304" pitchFamily="18" charset="0"/>
                <a:cs typeface="Times New Roman" panose="02020603050405020304" pitchFamily="18" charset="0"/>
              </a:rPr>
              <a:t>sig’imli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kolbada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eritganingizda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tahminan</a:t>
            </a:r>
            <a:r>
              <a:rPr lang="en-US" dirty="0">
                <a:latin typeface="Times New Roman" panose="02020603050405020304" pitchFamily="18" charset="0"/>
                <a:cs typeface="Times New Roman" panose="02020603050405020304" pitchFamily="18" charset="0"/>
              </a:rPr>
              <a:t> 0,02n </a:t>
            </a:r>
            <a:r>
              <a:rPr lang="en-US" dirty="0" err="1">
                <a:latin typeface="Times New Roman" panose="02020603050405020304" pitchFamily="18" charset="0"/>
                <a:cs typeface="Times New Roman" panose="02020603050405020304" pitchFamily="18" charset="0"/>
              </a:rPr>
              <a:t>eritma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hosil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bo’lsin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Tuzni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eritayotgan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vaqtda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kolbaga</a:t>
            </a:r>
            <a:r>
              <a:rPr lang="en-US" dirty="0">
                <a:latin typeface="Times New Roman" panose="02020603050405020304" pitchFamily="18" charset="0"/>
                <a:cs typeface="Times New Roman" panose="02020603050405020304" pitchFamily="18" charset="0"/>
              </a:rPr>
              <a:t> 2n li H</a:t>
            </a:r>
            <a:r>
              <a:rPr lang="en-US"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SO</a:t>
            </a:r>
            <a:r>
              <a:rPr lang="en-US" baseline="-25000" dirty="0">
                <a:latin typeface="Times New Roman" panose="02020603050405020304" pitchFamily="18" charset="0"/>
                <a:cs typeface="Times New Roman" panose="02020603050405020304" pitchFamily="18" charset="0"/>
              </a:rPr>
              <a:t>4</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eritmasidan</a:t>
            </a:r>
            <a:r>
              <a:rPr lang="en-US" dirty="0">
                <a:latin typeface="Times New Roman" panose="02020603050405020304" pitchFamily="18" charset="0"/>
                <a:cs typeface="Times New Roman" panose="02020603050405020304" pitchFamily="18" charset="0"/>
              </a:rPr>
              <a:t> 10 ml </a:t>
            </a:r>
            <a:r>
              <a:rPr lang="en-US" dirty="0" err="1">
                <a:latin typeface="Times New Roman" panose="02020603050405020304" pitchFamily="18" charset="0"/>
                <a:cs typeface="Times New Roman" panose="02020603050405020304" pitchFamily="18" charset="0"/>
              </a:rPr>
              <a:t>qo’shiladi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Shundan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kolbaning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belgisiga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qadar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distillangan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suv</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solib</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yaxshilab</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aralashtiriladi</a:t>
            </a:r>
            <a:r>
              <a:rPr lang="en-US"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Titrlash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olib</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boriladigan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konussimon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kolbaga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pipetka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yordamida</a:t>
            </a:r>
            <a:r>
              <a:rPr lang="en-US" dirty="0">
                <a:latin typeface="Times New Roman" panose="02020603050405020304" pitchFamily="18" charset="0"/>
                <a:cs typeface="Times New Roman" panose="02020603050405020304" pitchFamily="18" charset="0"/>
              </a:rPr>
              <a:t> 20% li KJ </a:t>
            </a:r>
            <a:r>
              <a:rPr lang="en-US" dirty="0" err="1">
                <a:latin typeface="Times New Roman" panose="02020603050405020304" pitchFamily="18" charset="0"/>
                <a:cs typeface="Times New Roman" panose="02020603050405020304" pitchFamily="18" charset="0"/>
              </a:rPr>
              <a:t>eritmasidan</a:t>
            </a:r>
            <a:r>
              <a:rPr lang="en-US" dirty="0">
                <a:latin typeface="Times New Roman" panose="02020603050405020304" pitchFamily="18" charset="0"/>
                <a:cs typeface="Times New Roman" panose="02020603050405020304" pitchFamily="18" charset="0"/>
              </a:rPr>
              <a:t> 15 ml </a:t>
            </a:r>
            <a:r>
              <a:rPr lang="en-US" dirty="0" err="1">
                <a:latin typeface="Times New Roman" panose="02020603050405020304" pitchFamily="18" charset="0"/>
                <a:cs typeface="Times New Roman" panose="02020603050405020304" pitchFamily="18" charset="0"/>
              </a:rPr>
              <a:t>va</a:t>
            </a:r>
            <a:r>
              <a:rPr lang="en-US" dirty="0">
                <a:latin typeface="Times New Roman" panose="02020603050405020304" pitchFamily="18" charset="0"/>
                <a:cs typeface="Times New Roman" panose="02020603050405020304" pitchFamily="18" charset="0"/>
              </a:rPr>
              <a:t> 2 n   H</a:t>
            </a:r>
            <a:r>
              <a:rPr lang="en-US"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SO</a:t>
            </a:r>
            <a:r>
              <a:rPr lang="en-US" baseline="-25000" dirty="0">
                <a:latin typeface="Times New Roman" panose="02020603050405020304" pitchFamily="18" charset="0"/>
                <a:cs typeface="Times New Roman" panose="02020603050405020304" pitchFamily="18" charset="0"/>
              </a:rPr>
              <a:t>4</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eritmasidan</a:t>
            </a:r>
            <a:r>
              <a:rPr lang="en-US" dirty="0">
                <a:latin typeface="Times New Roman" panose="02020603050405020304" pitchFamily="18" charset="0"/>
                <a:cs typeface="Times New Roman" panose="02020603050405020304" pitchFamily="18" charset="0"/>
              </a:rPr>
              <a:t> 2 ml </a:t>
            </a:r>
            <a:r>
              <a:rPr lang="en-US" dirty="0" err="1">
                <a:latin typeface="Times New Roman" panose="02020603050405020304" pitchFamily="18" charset="0"/>
                <a:cs typeface="Times New Roman" panose="02020603050405020304" pitchFamily="18" charset="0"/>
              </a:rPr>
              <a:t>solib</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ustiga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analiz</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qilinishi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kerak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bo’lgan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tuzi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eritmasidan</a:t>
            </a:r>
            <a:r>
              <a:rPr lang="en-US" dirty="0">
                <a:latin typeface="Times New Roman" panose="02020603050405020304" pitchFamily="18" charset="0"/>
                <a:cs typeface="Times New Roman" panose="02020603050405020304" pitchFamily="18" charset="0"/>
              </a:rPr>
              <a:t> 2 ml </a:t>
            </a:r>
            <a:r>
              <a:rPr lang="en-US" dirty="0" err="1">
                <a:latin typeface="Times New Roman" panose="02020603050405020304" pitchFamily="18" charset="0"/>
                <a:cs typeface="Times New Roman" panose="02020603050405020304" pitchFamily="18" charset="0"/>
              </a:rPr>
              <a:t>solib</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ustiga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analiz</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qilinishi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kerak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bo’lgan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tuzi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eritmasidan</a:t>
            </a:r>
            <a:r>
              <a:rPr lang="en-US" dirty="0">
                <a:latin typeface="Times New Roman" panose="02020603050405020304" pitchFamily="18" charset="0"/>
                <a:cs typeface="Times New Roman" panose="02020603050405020304" pitchFamily="18" charset="0"/>
              </a:rPr>
              <a:t> 25,00 ml </a:t>
            </a:r>
            <a:r>
              <a:rPr lang="en-US" dirty="0" err="1">
                <a:latin typeface="Times New Roman" panose="02020603050405020304" pitchFamily="18" charset="0"/>
                <a:cs typeface="Times New Roman" panose="02020603050405020304" pitchFamily="18" charset="0"/>
              </a:rPr>
              <a:t>quyiladi,kolba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og’zini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soat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oynasi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bilan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bekitib</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qorong’i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joyda</a:t>
            </a:r>
            <a:r>
              <a:rPr lang="en-US" dirty="0">
                <a:latin typeface="Times New Roman" panose="02020603050405020304" pitchFamily="18" charset="0"/>
                <a:cs typeface="Times New Roman" panose="02020603050405020304" pitchFamily="18" charset="0"/>
              </a:rPr>
              <a:t> 5 </a:t>
            </a:r>
            <a:r>
              <a:rPr lang="en-US" dirty="0" err="1">
                <a:latin typeface="Times New Roman" panose="02020603050405020304" pitchFamily="18" charset="0"/>
                <a:cs typeface="Times New Roman" panose="02020603050405020304" pitchFamily="18" charset="0"/>
              </a:rPr>
              <a:t>minut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daomida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qoldirilladi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So’ngra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aralashma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byuretka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dagi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natriy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tiosulfat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bilan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titrlanadi</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Eritmaning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to’q</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rangi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oxirgi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tomchi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natriy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tiosulfat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ta’siridan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yo’qolib</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qaytadan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paydo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bo’lmasligiga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erishish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kerak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o’ta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titrlanmaganligiga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to’liq</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ishonch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xosil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qilish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uchun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byuretkadan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qancha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natriy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tiosulfat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sarflanganligini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yozib</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olgandan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tomchi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sulfat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eritmasidan</a:t>
            </a:r>
            <a:r>
              <a:rPr lang="en-US" dirty="0">
                <a:latin typeface="Times New Roman" panose="02020603050405020304" pitchFamily="18" charset="0"/>
                <a:cs typeface="Times New Roman" panose="02020603050405020304" pitchFamily="18" charset="0"/>
              </a:rPr>
              <a:t> soling, agar </a:t>
            </a:r>
            <a:r>
              <a:rPr lang="en-US" dirty="0" err="1">
                <a:latin typeface="Times New Roman" panose="02020603050405020304" pitchFamily="18" charset="0"/>
                <a:cs typeface="Times New Roman" panose="02020603050405020304" pitchFamily="18" charset="0"/>
              </a:rPr>
              <a:t>eritma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o’ta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titrlangan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bo’lsa,barqaror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ko’k</a:t>
            </a:r>
            <a:r>
              <a:rPr lang="en-US" dirty="0">
                <a:latin typeface="Times New Roman" panose="02020603050405020304" pitchFamily="18" charset="0"/>
                <a:cs typeface="Times New Roman" panose="02020603050405020304" pitchFamily="18" charset="0"/>
              </a:rPr>
              <a:t> rang </a:t>
            </a:r>
            <a:r>
              <a:rPr lang="en-US" dirty="0" err="1">
                <a:latin typeface="Times New Roman" panose="02020603050405020304" pitchFamily="18" charset="0"/>
                <a:cs typeface="Times New Roman" panose="02020603050405020304" pitchFamily="18" charset="0"/>
              </a:rPr>
              <a:t>paydo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bo’ladi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Aniq</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titrlash</a:t>
            </a:r>
            <a:r>
              <a:rPr lang="en-US" dirty="0">
                <a:latin typeface="Times New Roman" panose="02020603050405020304" pitchFamily="18" charset="0"/>
                <a:cs typeface="Times New Roman" panose="02020603050405020304" pitchFamily="18" charset="0"/>
              </a:rPr>
              <a:t> 2-3 </a:t>
            </a:r>
            <a:r>
              <a:rPr lang="en-US" dirty="0" err="1">
                <a:latin typeface="Times New Roman" panose="02020603050405020304" pitchFamily="18" charset="0"/>
                <a:cs typeface="Times New Roman" panose="02020603050405020304" pitchFamily="18" charset="0"/>
              </a:rPr>
              <a:t>marta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takrorlanadi</a:t>
            </a:r>
            <a:r>
              <a:rPr lang="en-US" dirty="0">
                <a:latin typeface="Times New Roman" panose="02020603050405020304" pitchFamily="18" charset="0"/>
                <a:cs typeface="Times New Roman" panose="02020603050405020304" pitchFamily="18" charset="0"/>
              </a:rPr>
              <a:t>[6], </a:t>
            </a:r>
            <a:r>
              <a:rPr lang="en-US" dirty="0" err="1">
                <a:latin typeface="Times New Roman" panose="02020603050405020304" pitchFamily="18" charset="0"/>
                <a:cs typeface="Times New Roman" panose="02020603050405020304" pitchFamily="18" charset="0"/>
              </a:rPr>
              <a:t>bir-biriga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keluvchi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natijalardan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o’rtacha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qiymati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olinadi.Chunonchi</a:t>
            </a:r>
            <a:r>
              <a:rPr lang="en-US" dirty="0">
                <a:latin typeface="Times New Roman" panose="02020603050405020304" pitchFamily="18" charset="0"/>
                <a:cs typeface="Times New Roman" panose="02020603050405020304" pitchFamily="18" charset="0"/>
              </a:rPr>
              <a:t> 25,00 ml </a:t>
            </a:r>
            <a:r>
              <a:rPr lang="en-US" dirty="0" err="1">
                <a:latin typeface="Times New Roman" panose="02020603050405020304" pitchFamily="18" charset="0"/>
                <a:cs typeface="Times New Roman" panose="02020603050405020304" pitchFamily="18" charset="0"/>
              </a:rPr>
              <a:t>mis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sulfat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eritmasini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titrlash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uchun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natriy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tiosulfatning</a:t>
            </a:r>
            <a:r>
              <a:rPr lang="en-US" dirty="0">
                <a:latin typeface="Times New Roman" panose="02020603050405020304" pitchFamily="18" charset="0"/>
                <a:cs typeface="Times New Roman" panose="02020603050405020304" pitchFamily="18" charset="0"/>
              </a:rPr>
              <a:t> 0,02003 n </a:t>
            </a:r>
            <a:r>
              <a:rPr lang="en-US" dirty="0" err="1">
                <a:latin typeface="Times New Roman" panose="02020603050405020304" pitchFamily="18" charset="0"/>
                <a:cs typeface="Times New Roman" panose="02020603050405020304" pitchFamily="18" charset="0"/>
              </a:rPr>
              <a:t>eritmasidan</a:t>
            </a:r>
            <a:r>
              <a:rPr lang="en-US" dirty="0">
                <a:latin typeface="Times New Roman" panose="02020603050405020304" pitchFamily="18" charset="0"/>
                <a:cs typeface="Times New Roman" panose="02020603050405020304" pitchFamily="18" charset="0"/>
              </a:rPr>
              <a:t> 24,12 ml </a:t>
            </a:r>
            <a:r>
              <a:rPr lang="en-US" dirty="0" err="1">
                <a:latin typeface="Times New Roman" panose="02020603050405020304" pitchFamily="18" charset="0"/>
                <a:cs typeface="Times New Roman" panose="02020603050405020304" pitchFamily="18" charset="0"/>
              </a:rPr>
              <a:t>sarflangan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bo’lsin</a:t>
            </a:r>
            <a:r>
              <a:rPr lang="en-US" dirty="0" smtClean="0">
                <a:latin typeface="Times New Roman" panose="02020603050405020304" pitchFamily="18" charset="0"/>
                <a:cs typeface="Times New Roman" panose="02020603050405020304" pitchFamily="18" charset="0"/>
              </a:rPr>
              <a:t>.</a:t>
            </a:r>
            <a:endParaRPr lang="uz-Latn-UZ" dirty="0" smtClean="0">
              <a:latin typeface="Times New Roman" panose="02020603050405020304" pitchFamily="18" charset="0"/>
              <a:cs typeface="Times New Roman" panose="02020603050405020304" pitchFamily="18" charset="0"/>
            </a:endParaRPr>
          </a:p>
          <a:p>
            <a:endParaRPr lang="uz-Latn-UZ"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bo’ladi</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250 ml </a:t>
            </a:r>
            <a:r>
              <a:rPr lang="en-US" dirty="0" err="1">
                <a:latin typeface="Times New Roman" panose="02020603050405020304" pitchFamily="18" charset="0"/>
                <a:cs typeface="Times New Roman" panose="02020603050405020304" pitchFamily="18" charset="0"/>
              </a:rPr>
              <a:t>eritmadagi</a:t>
            </a:r>
            <a:r>
              <a:rPr lang="en-US" dirty="0">
                <a:latin typeface="Times New Roman" panose="02020603050405020304" pitchFamily="18" charset="0"/>
                <a:cs typeface="Times New Roman" panose="02020603050405020304" pitchFamily="18" charset="0"/>
              </a:rPr>
              <a:t> Cu</a:t>
            </a:r>
            <a:r>
              <a:rPr lang="en-US" baseline="30000" dirty="0">
                <a:latin typeface="Times New Roman" panose="02020603050405020304" pitchFamily="18" charset="0"/>
                <a:cs typeface="Times New Roman" panose="02020603050405020304" pitchFamily="18" charset="0"/>
              </a:rPr>
              <a:t>2+ </a:t>
            </a:r>
            <a:r>
              <a:rPr lang="en-US" dirty="0" err="1">
                <a:latin typeface="Times New Roman" panose="02020603050405020304" pitchFamily="18" charset="0"/>
                <a:cs typeface="Times New Roman" panose="02020603050405020304" pitchFamily="18" charset="0"/>
              </a:rPr>
              <a:t>ioninig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umumiy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miqdori</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m Cu</a:t>
            </a:r>
            <a:r>
              <a:rPr lang="en-US" baseline="30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 0,01932×63,54×0,25=0,3069 g</a:t>
            </a:r>
            <a:endParaRPr lang="ru-RU"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
        <p:nvSpPr>
          <p:cNvPr id="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6" name="Rectangle 4"/>
          <p:cNvSpPr>
            <a:spLocks noChangeArrowheads="1"/>
          </p:cNvSpPr>
          <p:nvPr/>
        </p:nvSpPr>
        <p:spPr bwMode="auto">
          <a:xfrm>
            <a:off x="-3025776" y="764704"/>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7" name="Объект 6"/>
          <p:cNvGraphicFramePr>
            <a:graphicFrameLocks noChangeAspect="1"/>
          </p:cNvGraphicFramePr>
          <p:nvPr>
            <p:extLst>
              <p:ext uri="{D42A27DB-BD31-4B8C-83A1-F6EECF244321}">
                <p14:modId xmlns:p14="http://schemas.microsoft.com/office/powerpoint/2010/main" xmlns="" val="895989600"/>
              </p:ext>
            </p:extLst>
          </p:nvPr>
        </p:nvGraphicFramePr>
        <p:xfrm>
          <a:off x="2451496" y="4725144"/>
          <a:ext cx="2430463" cy="511175"/>
        </p:xfrm>
        <a:graphic>
          <a:graphicData uri="http://schemas.openxmlformats.org/presentationml/2006/ole">
            <p:oleObj spid="_x0000_s7175" name="Уравнение" r:id="rId4" imgW="2005729" imgH="418918" progId="Equation.3">
              <p:embed/>
            </p:oleObj>
          </a:graphicData>
        </a:graphic>
      </p:graphicFrame>
    </p:spTree>
    <p:extLst>
      <p:ext uri="{BB962C8B-B14F-4D97-AF65-F5344CB8AC3E}">
        <p14:creationId xmlns:p14="http://schemas.microsoft.com/office/powerpoint/2010/main" xmlns="" val="2262446139"/>
      </p:ext>
    </p:extLst>
  </p:cSld>
  <p:clrMapOvr>
    <a:masterClrMapping/>
  </p:clrMapOvr>
  <p:transition advTm="13000"/>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F:\Фото\14087507.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3" name="Содержимое 2"/>
          <p:cNvSpPr>
            <a:spLocks noGrp="1"/>
          </p:cNvSpPr>
          <p:nvPr>
            <p:ph idx="1"/>
          </p:nvPr>
        </p:nvSpPr>
        <p:spPr>
          <a:xfrm>
            <a:off x="457200" y="692696"/>
            <a:ext cx="6419056" cy="5433467"/>
          </a:xfrm>
        </p:spPr>
        <p:txBody>
          <a:bodyPr>
            <a:normAutofit fontScale="55000" lnSpcReduction="20000"/>
          </a:bodyPr>
          <a:lstStyle/>
          <a:p>
            <a:r>
              <a:rPr lang="en-US" b="1" dirty="0">
                <a:latin typeface="Times New Roman" panose="02020603050405020304" pitchFamily="18" charset="0"/>
                <a:cs typeface="Times New Roman" panose="02020603050405020304" pitchFamily="18" charset="0"/>
              </a:rPr>
              <a:t>XULOSALAR</a:t>
            </a:r>
            <a:endParaRPr lang="ru-RU"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Xulosa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qilib</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shuni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aytish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kerakki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bugungi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kunda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Analitik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kimyo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boshqa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fanlar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bilan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bevosita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bog’liqdir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Analitik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kimyo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qishloq</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xo’jaligida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xam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katta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axamiyatga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egadir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Yodometriya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metod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barcha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galogenlar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singari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elektronlarini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oson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oladigan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moddalardan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elektronlarni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qabul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qiladi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shuning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uchun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erkin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kaliy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permanganatlardan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deyarli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kuchsiz</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oksidlovchi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hisoblanadi</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Yodometriyada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indikator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sifatida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kraxmal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eritmasidan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foydalaniladi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Ma’lumki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erkin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kraxmal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eritmasini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zangori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rangga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bo’yaydi</a:t>
            </a:r>
            <a:r>
              <a:rPr lang="en-US" dirty="0">
                <a:latin typeface="Times New Roman" panose="02020603050405020304" pitchFamily="18" charset="0"/>
                <a:cs typeface="Times New Roman" panose="02020603050405020304" pitchFamily="18" charset="0"/>
              </a:rPr>
              <a:t>. Agar </a:t>
            </a:r>
            <a:r>
              <a:rPr lang="en-US" dirty="0" err="1">
                <a:latin typeface="Times New Roman" panose="02020603050405020304" pitchFamily="18" charset="0"/>
                <a:cs typeface="Times New Roman" panose="02020603050405020304" pitchFamily="18" charset="0"/>
              </a:rPr>
              <a:t>biror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qaytaruvchi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kraxmal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ishtirokida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bilan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titrlansa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ekvivalent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nuqtaga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erishilgandan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ortiqcha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tomchi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qo’shilganda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barqaror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zangori</a:t>
            </a:r>
            <a:r>
              <a:rPr lang="en-US" dirty="0">
                <a:latin typeface="Times New Roman" panose="02020603050405020304" pitchFamily="18" charset="0"/>
                <a:cs typeface="Times New Roman" panose="02020603050405020304" pitchFamily="18" charset="0"/>
              </a:rPr>
              <a:t> rang </a:t>
            </a:r>
            <a:r>
              <a:rPr lang="en-US" dirty="0" err="1">
                <a:latin typeface="Times New Roman" panose="02020603050405020304" pitchFamily="18" charset="0"/>
                <a:cs typeface="Times New Roman" panose="02020603050405020304" pitchFamily="18" charset="0"/>
              </a:rPr>
              <a:t>paydo</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bo’ladi</a:t>
            </a:r>
            <a:r>
              <a:rPr lang="uz-Latn-UZ"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Aksincha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ya’ni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eritmasiga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kraxmal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ishtirokida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qaytaruvchi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eritmasidan</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oz</a:t>
            </a:r>
            <a:r>
              <a:rPr lang="en-US" dirty="0" err="1">
                <a:latin typeface="Times New Roman" panose="02020603050405020304" pitchFamily="18" charset="0"/>
                <a:cs typeface="Times New Roman" panose="02020603050405020304" pitchFamily="18" charset="0"/>
              </a:rPr>
              <a:t>-oz</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qo’shib</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titrlash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xam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mumkin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Keyingi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xolatda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ekvivalent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nuqtani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aniqlashda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zangori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rangi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yo’qolishidan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foydalaniladi</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Shunday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qilib</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yodometrik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titrlash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yo’li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bilan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qaytaruvchilarni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aniqlashda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standart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sifatida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ishlatiladi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oksidlovchilarni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aniqlashda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ishchi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sifatida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natriy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tiosulfat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eritmasi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ishlatiladi</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093865955"/>
      </p:ext>
    </p:extLst>
  </p:cSld>
  <p:clrMapOvr>
    <a:masterClrMapping/>
  </p:clrMapOvr>
  <p:transition advTm="13000"/>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F:\Фото\14087507.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3" name="Содержимое 2"/>
          <p:cNvSpPr>
            <a:spLocks noGrp="1"/>
          </p:cNvSpPr>
          <p:nvPr>
            <p:ph idx="1"/>
          </p:nvPr>
        </p:nvSpPr>
        <p:spPr>
          <a:xfrm>
            <a:off x="457200" y="692696"/>
            <a:ext cx="6419056" cy="5433467"/>
          </a:xfrm>
        </p:spPr>
        <p:txBody>
          <a:bodyPr>
            <a:normAutofit fontScale="77500" lnSpcReduction="20000"/>
          </a:bodyPr>
          <a:lstStyle/>
          <a:p>
            <a:r>
              <a:rPr lang="en-US" b="1" dirty="0">
                <a:latin typeface="Times New Roman" panose="02020603050405020304" pitchFamily="18" charset="0"/>
                <a:cs typeface="Times New Roman" panose="02020603050405020304" pitchFamily="18" charset="0"/>
              </a:rPr>
              <a:t>FOYDALANILGAN ADABIYOTLAR</a:t>
            </a:r>
            <a:endParaRPr lang="ru-RU" dirty="0">
              <a:latin typeface="Times New Roman" panose="02020603050405020304" pitchFamily="18" charset="0"/>
              <a:cs typeface="Times New Roman" panose="02020603050405020304" pitchFamily="18" charset="0"/>
            </a:endParaRPr>
          </a:p>
          <a:p>
            <a:pPr marL="514350" lvl="0" indent="-514350">
              <a:buFont typeface="+mj-lt"/>
              <a:buAutoNum type="arabicPeriod"/>
            </a:pPr>
            <a:r>
              <a:rPr lang="en-US" dirty="0">
                <a:latin typeface="Times New Roman" panose="02020603050405020304" pitchFamily="18" charset="0"/>
                <a:cs typeface="Times New Roman" panose="02020603050405020304" pitchFamily="18" charset="0"/>
              </a:rPr>
              <a:t>Strategy.regulation.gov.uz</a:t>
            </a:r>
            <a:endParaRPr lang="ru-RU" dirty="0">
              <a:latin typeface="Times New Roman" panose="02020603050405020304" pitchFamily="18" charset="0"/>
              <a:cs typeface="Times New Roman" panose="02020603050405020304" pitchFamily="18" charset="0"/>
            </a:endParaRPr>
          </a:p>
          <a:p>
            <a:pPr marL="514350" lvl="0" indent="-514350">
              <a:buFont typeface="+mj-lt"/>
              <a:buAutoNum type="arabicPeriod"/>
            </a:pPr>
            <a:r>
              <a:rPr lang="en-US" dirty="0">
                <a:latin typeface="Times New Roman" panose="02020603050405020304" pitchFamily="18" charset="0"/>
                <a:cs typeface="Times New Roman" panose="02020603050405020304" pitchFamily="18" charset="0"/>
              </a:rPr>
              <a:t>A. A. </a:t>
            </a:r>
            <a:r>
              <a:rPr lang="en-US" dirty="0" err="1">
                <a:latin typeface="Times New Roman" panose="02020603050405020304" pitchFamily="18" charset="0"/>
                <a:cs typeface="Times New Roman" panose="02020603050405020304" pitchFamily="18" charset="0"/>
              </a:rPr>
              <a:t>Shabilalov</a:t>
            </a:r>
            <a:r>
              <a:rPr lang="en-US" dirty="0">
                <a:latin typeface="Times New Roman" panose="02020603050405020304" pitchFamily="18" charset="0"/>
                <a:cs typeface="Times New Roman" panose="02020603050405020304" pitchFamily="18" charset="0"/>
              </a:rPr>
              <a:t>, A. K. </a:t>
            </a:r>
            <a:r>
              <a:rPr lang="en-US" dirty="0" err="1">
                <a:latin typeface="Times New Roman" panose="02020603050405020304" pitchFamily="18" charset="0"/>
                <a:cs typeface="Times New Roman" panose="02020603050405020304" pitchFamily="18" charset="0"/>
              </a:rPr>
              <a:t>Saydaliyeva</a:t>
            </a:r>
            <a:r>
              <a:rPr lang="en-US" dirty="0">
                <a:latin typeface="Times New Roman" panose="02020603050405020304" pitchFamily="18" charset="0"/>
                <a:cs typeface="Times New Roman" panose="02020603050405020304" pitchFamily="18" charset="0"/>
              </a:rPr>
              <a:t>,  O`. U. </a:t>
            </a:r>
            <a:r>
              <a:rPr lang="en-US" dirty="0" err="1">
                <a:latin typeface="Times New Roman" panose="02020603050405020304" pitchFamily="18" charset="0"/>
                <a:cs typeface="Times New Roman" panose="02020603050405020304" pitchFamily="18" charset="0"/>
              </a:rPr>
              <a:t>Xamdamov</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Analitik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kimyo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O’quv</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uslubiy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qo’llanma</a:t>
            </a:r>
            <a:r>
              <a:rPr lang="en-US" dirty="0">
                <a:latin typeface="Times New Roman" panose="02020603050405020304" pitchFamily="18" charset="0"/>
                <a:cs typeface="Times New Roman" panose="02020603050405020304" pitchFamily="18" charset="0"/>
              </a:rPr>
              <a:t>. Toshkent 2015yil. 111-121-betlar. </a:t>
            </a:r>
            <a:endParaRPr lang="ru-RU" dirty="0">
              <a:latin typeface="Times New Roman" panose="02020603050405020304" pitchFamily="18" charset="0"/>
              <a:cs typeface="Times New Roman" panose="02020603050405020304" pitchFamily="18" charset="0"/>
            </a:endParaRPr>
          </a:p>
          <a:p>
            <a:pPr marL="514350" lvl="0" indent="-514350" fontAlgn="base" hangingPunct="0">
              <a:buFont typeface="+mj-lt"/>
              <a:buAutoNum type="arabicPeriod"/>
            </a:pPr>
            <a:r>
              <a:rPr lang="en-US" dirty="0" err="1">
                <a:latin typeface="Times New Roman" panose="02020603050405020304" pitchFamily="18" charset="0"/>
                <a:cs typeface="Times New Roman" panose="02020603050405020304" pitchFamily="18" charset="0"/>
              </a:rPr>
              <a:t>Mirkomilova</a:t>
            </a:r>
            <a:r>
              <a:rPr lang="en-US" dirty="0">
                <a:latin typeface="Times New Roman" panose="02020603050405020304" pitchFamily="18" charset="0"/>
                <a:cs typeface="Times New Roman" panose="02020603050405020304" pitchFamily="18" charset="0"/>
              </a:rPr>
              <a:t> M. S. </a:t>
            </a:r>
            <a:r>
              <a:rPr lang="en-US" dirty="0" err="1">
                <a:latin typeface="Times New Roman" panose="02020603050405020304" pitchFamily="18" charset="0"/>
                <a:cs typeface="Times New Roman" panose="02020603050405020304" pitchFamily="18" charset="0"/>
              </a:rPr>
              <a:t>Analitik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kimyo</a:t>
            </a:r>
            <a:r>
              <a:rPr lang="en-US" dirty="0">
                <a:latin typeface="Times New Roman" panose="02020603050405020304" pitchFamily="18" charset="0"/>
                <a:cs typeface="Times New Roman" panose="02020603050405020304" pitchFamily="18" charset="0"/>
              </a:rPr>
              <a:t>. Toshkent, “</a:t>
            </a:r>
            <a:r>
              <a:rPr lang="en-US" dirty="0" err="1">
                <a:latin typeface="Times New Roman" panose="02020603050405020304" pitchFamily="18" charset="0"/>
                <a:cs typeface="Times New Roman" panose="02020603050405020304" pitchFamily="18" charset="0"/>
              </a:rPr>
              <a:t>O’zbekiston</a:t>
            </a:r>
            <a:r>
              <a:rPr lang="en-US" dirty="0">
                <a:latin typeface="Times New Roman" panose="02020603050405020304" pitchFamily="18" charset="0"/>
                <a:cs typeface="Times New Roman" panose="02020603050405020304" pitchFamily="18" charset="0"/>
              </a:rPr>
              <a:t>” 2003, 401-416 </a:t>
            </a:r>
            <a:r>
              <a:rPr lang="en-US" dirty="0" err="1">
                <a:latin typeface="Times New Roman" panose="02020603050405020304" pitchFamily="18" charset="0"/>
                <a:cs typeface="Times New Roman" panose="02020603050405020304" pitchFamily="18" charset="0"/>
              </a:rPr>
              <a:t>betlar</a:t>
            </a:r>
            <a:r>
              <a:rPr lang="en-US"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pPr marL="514350" lvl="0" indent="-514350" fontAlgn="base" hangingPunct="0">
              <a:buFont typeface="+mj-lt"/>
              <a:buAutoNum type="arabicPeriod"/>
            </a:pPr>
            <a:r>
              <a:rPr lang="en-GB" u="sng" dirty="0">
                <a:latin typeface="Times New Roman" panose="02020603050405020304" pitchFamily="18" charset="0"/>
                <a:cs typeface="Times New Roman" panose="02020603050405020304" pitchFamily="18" charset="0"/>
                <a:hlinkClick r:id="rId3"/>
              </a:rPr>
              <a:t>www.ziyonet.uz</a:t>
            </a:r>
            <a:endParaRPr lang="ru-RU" dirty="0">
              <a:latin typeface="Times New Roman" panose="02020603050405020304" pitchFamily="18" charset="0"/>
              <a:cs typeface="Times New Roman" panose="02020603050405020304" pitchFamily="18" charset="0"/>
            </a:endParaRPr>
          </a:p>
          <a:p>
            <a:pPr marL="514350" lvl="0" indent="-514350" fontAlgn="base" hangingPunct="0">
              <a:buFont typeface="+mj-lt"/>
              <a:buAutoNum type="arabicPeriod"/>
            </a:pPr>
            <a:r>
              <a:rPr lang="en-GB" u="sng" dirty="0">
                <a:latin typeface="Times New Roman" panose="02020603050405020304" pitchFamily="18" charset="0"/>
                <a:cs typeface="Times New Roman" panose="02020603050405020304" pitchFamily="18" charset="0"/>
                <a:hlinkClick r:id="rId4"/>
              </a:rPr>
              <a:t>www.arxiv.uz</a:t>
            </a:r>
            <a:r>
              <a:rPr lang="en-GB"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pPr marL="514350" lvl="0" indent="-514350" fontAlgn="base" hangingPunct="0">
              <a:buFont typeface="+mj-lt"/>
              <a:buAutoNum type="arabicPeriod"/>
            </a:pPr>
            <a:r>
              <a:rPr lang="en-GB" dirty="0" err="1">
                <a:latin typeface="Times New Roman" panose="02020603050405020304" pitchFamily="18" charset="0"/>
                <a:cs typeface="Times New Roman" panose="02020603050405020304" pitchFamily="18" charset="0"/>
              </a:rPr>
              <a:t>Asqarov</a:t>
            </a:r>
            <a:r>
              <a:rPr lang="en-GB" dirty="0">
                <a:latin typeface="Times New Roman" panose="02020603050405020304" pitchFamily="18" charset="0"/>
                <a:cs typeface="Times New Roman" panose="02020603050405020304" pitchFamily="18" charset="0"/>
              </a:rPr>
              <a:t> I. R, </a:t>
            </a:r>
            <a:r>
              <a:rPr lang="en-GB" dirty="0" err="1">
                <a:latin typeface="Times New Roman" panose="02020603050405020304" pitchFamily="18" charset="0"/>
                <a:cs typeface="Times New Roman" panose="02020603050405020304" pitchFamily="18" charset="0"/>
              </a:rPr>
              <a:t>Abdullayev</a:t>
            </a:r>
            <a:r>
              <a:rPr lang="en-GB" dirty="0">
                <a:latin typeface="Times New Roman" panose="02020603050405020304" pitchFamily="18" charset="0"/>
                <a:cs typeface="Times New Roman" panose="02020603050405020304" pitchFamily="18" charset="0"/>
              </a:rPr>
              <a:t> Sh. H. </a:t>
            </a:r>
            <a:r>
              <a:rPr lang="en-GB" dirty="0" err="1">
                <a:latin typeface="Times New Roman" panose="02020603050405020304" pitchFamily="18" charset="0"/>
                <a:cs typeface="Times New Roman" panose="02020603050405020304" pitchFamily="18" charset="0"/>
              </a:rPr>
              <a:t>Miqdoriy</a:t>
            </a:r>
            <a:r>
              <a:rPr lang="en-GB" dirty="0">
                <a:latin typeface="Times New Roman" panose="02020603050405020304" pitchFamily="18" charset="0"/>
                <a:cs typeface="Times New Roman" panose="02020603050405020304" pitchFamily="18" charset="0"/>
              </a:rPr>
              <a:t> </a:t>
            </a:r>
            <a:r>
              <a:rPr lang="en-GB" dirty="0" err="1">
                <a:latin typeface="Times New Roman" panose="02020603050405020304" pitchFamily="18" charset="0"/>
                <a:cs typeface="Times New Roman" panose="02020603050405020304" pitchFamily="18" charset="0"/>
              </a:rPr>
              <a:t>analiz</a:t>
            </a:r>
            <a:r>
              <a:rPr lang="en-GB" dirty="0">
                <a:latin typeface="Times New Roman" panose="02020603050405020304" pitchFamily="18" charset="0"/>
                <a:cs typeface="Times New Roman" panose="02020603050405020304" pitchFamily="18" charset="0"/>
              </a:rPr>
              <a:t> </a:t>
            </a:r>
            <a:r>
              <a:rPr lang="en-GB" dirty="0" err="1">
                <a:latin typeface="Times New Roman" panose="02020603050405020304" pitchFamily="18" charset="0"/>
                <a:cs typeface="Times New Roman" panose="02020603050405020304" pitchFamily="18" charset="0"/>
              </a:rPr>
              <a:t>metodlari</a:t>
            </a:r>
            <a:r>
              <a:rPr lang="en-GB" dirty="0">
                <a:latin typeface="Times New Roman" panose="02020603050405020304" pitchFamily="18" charset="0"/>
                <a:cs typeface="Times New Roman" panose="02020603050405020304" pitchFamily="18" charset="0"/>
              </a:rPr>
              <a:t>. </a:t>
            </a:r>
            <a:r>
              <a:rPr lang="en-GB" dirty="0" err="1">
                <a:latin typeface="Times New Roman" panose="02020603050405020304" pitchFamily="18" charset="0"/>
                <a:cs typeface="Times New Roman" panose="02020603050405020304" pitchFamily="18" charset="0"/>
              </a:rPr>
              <a:t>O’quv</a:t>
            </a:r>
            <a:r>
              <a:rPr lang="en-GB" dirty="0">
                <a:latin typeface="Times New Roman" panose="02020603050405020304" pitchFamily="18" charset="0"/>
                <a:cs typeface="Times New Roman" panose="02020603050405020304" pitchFamily="18" charset="0"/>
              </a:rPr>
              <a:t> </a:t>
            </a:r>
            <a:r>
              <a:rPr lang="en-GB" dirty="0" err="1">
                <a:latin typeface="Times New Roman" panose="02020603050405020304" pitchFamily="18" charset="0"/>
                <a:cs typeface="Times New Roman" panose="02020603050405020304" pitchFamily="18" charset="0"/>
              </a:rPr>
              <a:t>metodik</a:t>
            </a:r>
            <a:r>
              <a:rPr lang="en-GB" dirty="0">
                <a:latin typeface="Times New Roman" panose="02020603050405020304" pitchFamily="18" charset="0"/>
                <a:cs typeface="Times New Roman" panose="02020603050405020304" pitchFamily="18" charset="0"/>
              </a:rPr>
              <a:t> </a:t>
            </a:r>
            <a:r>
              <a:rPr lang="en-GB" dirty="0" err="1">
                <a:latin typeface="Times New Roman" panose="02020603050405020304" pitchFamily="18" charset="0"/>
                <a:cs typeface="Times New Roman" panose="02020603050405020304" pitchFamily="18" charset="0"/>
              </a:rPr>
              <a:t>qo’llanma</a:t>
            </a:r>
            <a:r>
              <a:rPr lang="en-GB" dirty="0">
                <a:latin typeface="Times New Roman" panose="02020603050405020304" pitchFamily="18" charset="0"/>
                <a:cs typeface="Times New Roman" panose="02020603050405020304" pitchFamily="18" charset="0"/>
              </a:rPr>
              <a:t>. </a:t>
            </a:r>
            <a:r>
              <a:rPr lang="en-GB" dirty="0" err="1">
                <a:latin typeface="Times New Roman" panose="02020603050405020304" pitchFamily="18" charset="0"/>
                <a:cs typeface="Times New Roman" panose="02020603050405020304" pitchFamily="18" charset="0"/>
              </a:rPr>
              <a:t>Andijon</a:t>
            </a:r>
            <a:r>
              <a:rPr lang="en-GB" dirty="0">
                <a:latin typeface="Times New Roman" panose="02020603050405020304" pitchFamily="18" charset="0"/>
                <a:cs typeface="Times New Roman" panose="02020603050405020304" pitchFamily="18" charset="0"/>
              </a:rPr>
              <a:t> 2017, 22-24-betlar.</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543338245"/>
      </p:ext>
    </p:extLst>
  </p:cSld>
  <p:clrMapOvr>
    <a:masterClrMapping/>
  </p:clrMapOvr>
  <p:transition advTm="1300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F:\Фото\14087507.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a:xfrm>
            <a:off x="714348" y="142852"/>
            <a:ext cx="5643602" cy="796908"/>
          </a:xfrm>
        </p:spPr>
        <p:txBody>
          <a:bodyPr>
            <a:normAutofit/>
          </a:bodyPr>
          <a:lstStyle/>
          <a:p>
            <a:r>
              <a:rPr lang="en-US" b="1" dirty="0" smtClean="0">
                <a:solidFill>
                  <a:srgbClr val="FF0000"/>
                </a:solidFill>
              </a:rPr>
              <a:t>KIRISH</a:t>
            </a:r>
            <a:endParaRPr lang="ru-RU" dirty="0">
              <a:solidFill>
                <a:srgbClr val="FF0000"/>
              </a:solidFill>
            </a:endParaRPr>
          </a:p>
        </p:txBody>
      </p:sp>
      <p:sp>
        <p:nvSpPr>
          <p:cNvPr id="3" name="Содержимое 2"/>
          <p:cNvSpPr>
            <a:spLocks noGrp="1"/>
          </p:cNvSpPr>
          <p:nvPr>
            <p:ph idx="1"/>
          </p:nvPr>
        </p:nvSpPr>
        <p:spPr>
          <a:xfrm>
            <a:off x="285720" y="785794"/>
            <a:ext cx="6072230" cy="5340369"/>
          </a:xfrm>
        </p:spPr>
        <p:txBody>
          <a:bodyPr>
            <a:noAutofit/>
          </a:bodyPr>
          <a:lstStyle/>
          <a:p>
            <a:pPr algn="just"/>
            <a:r>
              <a:rPr lang="en-US" sz="1800" dirty="0" err="1" smtClean="0">
                <a:latin typeface="Times New Roman" pitchFamily="18" charset="0"/>
                <a:cs typeface="Times New Roman" pitchFamily="18" charset="0"/>
              </a:rPr>
              <a:t>O’zbekiston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Respublikasi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Prezidentining</a:t>
            </a:r>
            <a:r>
              <a:rPr lang="en-US" sz="1800" dirty="0" smtClean="0">
                <a:latin typeface="Times New Roman" pitchFamily="18" charset="0"/>
                <a:cs typeface="Times New Roman" pitchFamily="18" charset="0"/>
              </a:rPr>
              <a:t> 2017-yil 20-apreldagi PQ- 2909-sonli  “</a:t>
            </a:r>
            <a:r>
              <a:rPr lang="en-US" sz="1800" dirty="0" err="1" smtClean="0">
                <a:latin typeface="Times New Roman" pitchFamily="18" charset="0"/>
                <a:cs typeface="Times New Roman" pitchFamily="18" charset="0"/>
              </a:rPr>
              <a:t>Oliy</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ta’lim</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tizimini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yanada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rivojlantirish</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chora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tadbirlari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to’g’risida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gi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qarorining</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mazmun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mohiyati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yoshlarni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yuksak</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salohiyatli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yetuk</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malakali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kadrlarni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yetishtirishdan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iborat</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bo’lib</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bunda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talabalarning</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chuqur</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bilim</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olishi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uchun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kerakli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bo’lgan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barcha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imkoniyatlar</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kafolatlangan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Shuningdek</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mamlakatimizning</a:t>
            </a:r>
            <a:r>
              <a:rPr lang="en-US" sz="1800" dirty="0" smtClean="0">
                <a:latin typeface="Times New Roman" pitchFamily="18" charset="0"/>
                <a:cs typeface="Times New Roman" pitchFamily="18" charset="0"/>
              </a:rPr>
              <a:t> 2017-2021-yillarda </a:t>
            </a:r>
            <a:r>
              <a:rPr lang="en-US" sz="1800" dirty="0" err="1" smtClean="0">
                <a:latin typeface="Times New Roman" pitchFamily="18" charset="0"/>
                <a:cs typeface="Times New Roman" pitchFamily="18" charset="0"/>
              </a:rPr>
              <a:t>O’zbekiston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Respublikasini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rivojlantirishning</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beshta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ustuvor</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yo’nalishlari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bo’yicha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Harakatlar</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strategiyasini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Xalq</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bilan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muloqot</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va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inson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manfaatlari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yili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da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amalga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oshirishga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oid</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davlat</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dasturi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ijrosini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amalga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oshiradigan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keng</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ko’lamli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tadbirlaridan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biri</a:t>
            </a:r>
            <a:r>
              <a:rPr lang="en-US" sz="1800" dirty="0" smtClean="0">
                <a:latin typeface="Times New Roman" pitchFamily="18" charset="0"/>
                <a:cs typeface="Times New Roman" pitchFamily="18" charset="0"/>
              </a:rPr>
              <a:t> ham </a:t>
            </a:r>
            <a:r>
              <a:rPr lang="en-US" sz="1800" dirty="0" err="1" smtClean="0">
                <a:latin typeface="Times New Roman" pitchFamily="18" charset="0"/>
                <a:cs typeface="Times New Roman" pitchFamily="18" charset="0"/>
              </a:rPr>
              <a:t>yoshlarga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qaratilganligi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bilan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ahamiyatlidir</a:t>
            </a:r>
            <a:r>
              <a:rPr lang="en-US" sz="1800" dirty="0" smtClean="0">
                <a:latin typeface="Times New Roman" pitchFamily="18" charset="0"/>
                <a:cs typeface="Times New Roman" pitchFamily="18" charset="0"/>
              </a:rPr>
              <a:t>.[1] </a:t>
            </a:r>
            <a:r>
              <a:rPr lang="en-US" sz="1800" dirty="0" err="1" smtClean="0">
                <a:latin typeface="Times New Roman" pitchFamily="18" charset="0"/>
                <a:cs typeface="Times New Roman" pitchFamily="18" charset="0"/>
              </a:rPr>
              <a:t>Yurtimizda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yoshlarning</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chuqur</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bilim</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olishlari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uchun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imkoniyarlar</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yaratilgan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bo’lib</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ayniqsa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tabiiy</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fanlardan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bo’lgan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kimyo</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fanini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o’rganishga</a:t>
            </a:r>
            <a:r>
              <a:rPr lang="en-US" sz="1800" dirty="0" smtClean="0">
                <a:latin typeface="Times New Roman" pitchFamily="18" charset="0"/>
                <a:cs typeface="Times New Roman" pitchFamily="18" charset="0"/>
              </a:rPr>
              <a:t> ham </a:t>
            </a:r>
            <a:r>
              <a:rPr lang="en-US" sz="1800" dirty="0" err="1" smtClean="0">
                <a:latin typeface="Times New Roman" pitchFamily="18" charset="0"/>
                <a:cs typeface="Times New Roman" pitchFamily="18" charset="0"/>
              </a:rPr>
              <a:t>imkoniyatlar</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yetarli</a:t>
            </a:r>
            <a:r>
              <a:rPr lang="en-US" sz="1800" dirty="0" smtClean="0">
                <a:latin typeface="Times New Roman" pitchFamily="18" charset="0"/>
                <a:cs typeface="Times New Roman" pitchFamily="18" charset="0"/>
              </a:rPr>
              <a:t>. X</a:t>
            </a:r>
            <a:r>
              <a:rPr lang="uz-Cyrl-UZ" sz="1800" dirty="0" smtClean="0">
                <a:latin typeface="Times New Roman" pitchFamily="18" charset="0"/>
                <a:cs typeface="Times New Roman" pitchFamily="18" charset="0"/>
              </a:rPr>
              <a:t>ususan barcha e’tibor biz aziz yoshlarga qaratilmoqda umumta’lim makatabida, akademik litsey, kasb-hunar kollejlarida kimyo fanni o’qitish yo’lga qo’yilgan.</a:t>
            </a:r>
            <a:endParaRPr lang="ru-RU" sz="1800" dirty="0">
              <a:latin typeface="Times New Roman" pitchFamily="18" charset="0"/>
              <a:cs typeface="Times New Roman" pitchFamily="18" charset="0"/>
            </a:endParaRPr>
          </a:p>
        </p:txBody>
      </p:sp>
    </p:spTree>
  </p:cSld>
  <p:clrMapOvr>
    <a:masterClrMapping/>
  </p:clrMapOvr>
  <p:transition advTm="1300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F:\Фото\14087507.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a:xfrm>
            <a:off x="500034" y="274638"/>
            <a:ext cx="8001056" cy="1011222"/>
          </a:xfrm>
        </p:spPr>
        <p:txBody>
          <a:bodyPr>
            <a:noAutofit/>
          </a:bodyPr>
          <a:lstStyle/>
          <a:p>
            <a:pPr lvl="0"/>
            <a:r>
              <a:rPr lang="en-US" sz="2000" dirty="0" smtClean="0">
                <a:solidFill>
                  <a:srgbClr val="FF0000"/>
                </a:solidFill>
                <a:latin typeface="Times New Roman" pitchFamily="18" charset="0"/>
                <a:cs typeface="Times New Roman" pitchFamily="18" charset="0"/>
              </a:rPr>
              <a:t>I.</a:t>
            </a:r>
            <a:r>
              <a:rPr lang="ru-RU" sz="2000" dirty="0" smtClean="0">
                <a:solidFill>
                  <a:srgbClr val="FF0000"/>
                </a:solidFill>
                <a:latin typeface="Times New Roman" pitchFamily="18" charset="0"/>
                <a:cs typeface="Times New Roman" pitchFamily="18" charset="0"/>
              </a:rPr>
              <a:t> </a:t>
            </a:r>
            <a:r>
              <a:rPr lang="es-ES" sz="2000" b="1" dirty="0" smtClean="0">
                <a:solidFill>
                  <a:srgbClr val="FF0000"/>
                </a:solidFill>
                <a:latin typeface="Times New Roman" pitchFamily="18" charset="0"/>
                <a:cs typeface="Times New Roman" pitchFamily="18" charset="0"/>
              </a:rPr>
              <a:t>ASOSIY </a:t>
            </a:r>
            <a:r>
              <a:rPr lang="es-ES" sz="2000" b="1" dirty="0" smtClean="0">
                <a:solidFill>
                  <a:srgbClr val="FF0000"/>
                </a:solidFill>
                <a:latin typeface="Times New Roman" pitchFamily="18" charset="0"/>
                <a:cs typeface="Times New Roman" pitchFamily="18" charset="0"/>
              </a:rPr>
              <a:t>QISM.</a:t>
            </a:r>
            <a:r>
              <a:rPr lang="ru-RU" sz="2000" dirty="0" smtClean="0">
                <a:solidFill>
                  <a:srgbClr val="FF0000"/>
                </a:solidFill>
                <a:latin typeface="Times New Roman" pitchFamily="18" charset="0"/>
                <a:cs typeface="Times New Roman" pitchFamily="18" charset="0"/>
              </a:rPr>
              <a:t/>
            </a:r>
            <a:br>
              <a:rPr lang="ru-RU" sz="2000" dirty="0" smtClean="0">
                <a:solidFill>
                  <a:srgbClr val="FF0000"/>
                </a:solidFill>
                <a:latin typeface="Times New Roman" pitchFamily="18" charset="0"/>
                <a:cs typeface="Times New Roman" pitchFamily="18" charset="0"/>
              </a:rPr>
            </a:br>
            <a:r>
              <a:rPr lang="es-ES" sz="2000" b="1" dirty="0" smtClean="0">
                <a:solidFill>
                  <a:srgbClr val="FF0000"/>
                </a:solidFill>
                <a:latin typeface="Times New Roman" pitchFamily="18" charset="0"/>
                <a:cs typeface="Times New Roman" pitchFamily="18" charset="0"/>
              </a:rPr>
              <a:t>I.1. </a:t>
            </a:r>
            <a:r>
              <a:rPr lang="es-ES" sz="2000" b="1" dirty="0" smtClean="0">
                <a:solidFill>
                  <a:srgbClr val="FF0000"/>
                </a:solidFill>
                <a:latin typeface="Times New Roman" pitchFamily="18" charset="0"/>
                <a:cs typeface="Times New Roman" pitchFamily="18" charset="0"/>
              </a:rPr>
              <a:t>TITRAMETRIK ANALIZ USULLARINING KLASSIFIKATSIYASI.</a:t>
            </a:r>
            <a:endParaRPr lang="ru-RU" sz="2000" dirty="0">
              <a:solidFill>
                <a:srgbClr val="FF0000"/>
              </a:solidFill>
              <a:latin typeface="Times New Roman" pitchFamily="18" charset="0"/>
              <a:cs typeface="Times New Roman" pitchFamily="18" charset="0"/>
            </a:endParaRPr>
          </a:p>
        </p:txBody>
      </p:sp>
      <p:graphicFrame>
        <p:nvGraphicFramePr>
          <p:cNvPr id="5" name="Содержимое 4"/>
          <p:cNvGraphicFramePr>
            <a:graphicFrameLocks noGrp="1"/>
          </p:cNvGraphicFramePr>
          <p:nvPr>
            <p:ph idx="1"/>
          </p:nvPr>
        </p:nvGraphicFramePr>
        <p:xfrm>
          <a:off x="457200" y="1285860"/>
          <a:ext cx="7900988" cy="484030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advTm="1300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F:\Фото\14087507.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7" name="Заголовок 1"/>
          <p:cNvSpPr>
            <a:spLocks noGrp="1"/>
          </p:cNvSpPr>
          <p:nvPr>
            <p:ph idx="1"/>
          </p:nvPr>
        </p:nvSpPr>
        <p:spPr>
          <a:xfrm>
            <a:off x="285720" y="428604"/>
            <a:ext cx="8643998" cy="5697559"/>
          </a:xfrm>
        </p:spPr>
        <p:txBody>
          <a:bodyPr>
            <a:normAutofit/>
          </a:bodyPr>
          <a:lstStyle/>
          <a:p>
            <a:pPr algn="just"/>
            <a:r>
              <a:rPr lang="es-ES" sz="2000" dirty="0" smtClean="0">
                <a:solidFill>
                  <a:srgbClr val="FF0000"/>
                </a:solidFill>
                <a:latin typeface="Times New Roman" pitchFamily="18" charset="0"/>
                <a:cs typeface="Times New Roman" pitchFamily="18" charset="0"/>
              </a:rPr>
              <a:t>Titrimetrik analiz</a:t>
            </a:r>
            <a:r>
              <a:rPr lang="es-ES" sz="2000" dirty="0" smtClean="0">
                <a:latin typeface="Times New Roman" pitchFamily="18" charset="0"/>
                <a:cs typeface="Times New Roman" pitchFamily="18" charset="0"/>
              </a:rPr>
              <a:t> bajarilishi tezligi jihatidan gravimetrik analizga nisbatan katta afzalliklarga ega.  Hajmiy anlizda reaksiya mahsulotini tarozida tortish o’rniga, reaksiyada sarflangan va konsentratsiyasi aniq ma’lum bo’lgan  reaktiv eritmasining hajmi o’lchanadi va shuning uchun aniqlash tez bo’ladi. Bunda ekvivalent miqdorda reaksiyaga kirishayotgan moddalarning aniq hajmi o’lchanadi va ulardan birining ma’lum konsentratsiyasi asosida ikkinchisining noma’lum konsentratsiyasi aniqlanadi.</a:t>
            </a:r>
          </a:p>
          <a:p>
            <a:pPr algn="just"/>
            <a:r>
              <a:rPr lang="es-ES" sz="2000" dirty="0" smtClean="0">
                <a:solidFill>
                  <a:srgbClr val="FF0000"/>
                </a:solidFill>
                <a:latin typeface="Times New Roman" pitchFamily="18" charset="0"/>
                <a:cs typeface="Times New Roman" pitchFamily="18" charset="0"/>
              </a:rPr>
              <a:t>Titrlashni turli usullar </a:t>
            </a:r>
            <a:r>
              <a:rPr lang="es-ES" sz="2000" dirty="0" smtClean="0">
                <a:latin typeface="Times New Roman" pitchFamily="18" charset="0"/>
                <a:cs typeface="Times New Roman" pitchFamily="18" charset="0"/>
              </a:rPr>
              <a:t>yordamida amalga oshirish mumkin. </a:t>
            </a:r>
            <a:r>
              <a:rPr lang="es-ES" sz="2000" i="1" dirty="0" smtClean="0">
                <a:latin typeface="Times New Roman" pitchFamily="18" charset="0"/>
                <a:cs typeface="Times New Roman" pitchFamily="18" charset="0"/>
              </a:rPr>
              <a:t>To’g’ri, teskari va o’rin almashtirib titrlash </a:t>
            </a:r>
            <a:r>
              <a:rPr lang="es-ES" sz="2000" dirty="0" smtClean="0">
                <a:latin typeface="Times New Roman" pitchFamily="18" charset="0"/>
                <a:cs typeface="Times New Roman" pitchFamily="18" charset="0"/>
              </a:rPr>
              <a:t>usullari ma’lum. </a:t>
            </a:r>
          </a:p>
          <a:p>
            <a:pPr algn="just"/>
            <a:r>
              <a:rPr lang="es-ES" sz="2000" dirty="0" smtClean="0">
                <a:latin typeface="Times New Roman" pitchFamily="18" charset="0"/>
                <a:cs typeface="Times New Roman" pitchFamily="18" charset="0"/>
              </a:rPr>
              <a:t>Hajmiy (</a:t>
            </a:r>
            <a:r>
              <a:rPr lang="es-ES" sz="2000" i="1" dirty="0" smtClean="0">
                <a:latin typeface="Times New Roman" pitchFamily="18" charset="0"/>
                <a:cs typeface="Times New Roman" pitchFamily="18" charset="0"/>
              </a:rPr>
              <a:t>titrimetrik </a:t>
            </a:r>
            <a:r>
              <a:rPr lang="es-ES" sz="2000" dirty="0" smtClean="0">
                <a:latin typeface="Times New Roman" pitchFamily="18" charset="0"/>
                <a:cs typeface="Times New Roman" pitchFamily="18" charset="0"/>
              </a:rPr>
              <a:t>) analizda turli </a:t>
            </a:r>
            <a:r>
              <a:rPr lang="es-ES" sz="2000" dirty="0" smtClean="0">
                <a:solidFill>
                  <a:srgbClr val="FF0000"/>
                </a:solidFill>
                <a:latin typeface="Times New Roman" pitchFamily="18" charset="0"/>
                <a:cs typeface="Times New Roman" pitchFamily="18" charset="0"/>
              </a:rPr>
              <a:t>kimyoviy reaksiyalar </a:t>
            </a:r>
            <a:r>
              <a:rPr lang="es-ES" sz="2000" dirty="0" smtClean="0">
                <a:latin typeface="Times New Roman" pitchFamily="18" charset="0"/>
                <a:cs typeface="Times New Roman" pitchFamily="18" charset="0"/>
              </a:rPr>
              <a:t>qo’laniladi. Reaksiyaning turiga qarab titrimetri analiz usullari ham bir necha turga bo’linadi:</a:t>
            </a:r>
            <a:endParaRPr lang="ru-RU" sz="2000" dirty="0" smtClean="0">
              <a:latin typeface="Times New Roman" pitchFamily="18" charset="0"/>
              <a:cs typeface="Times New Roman" pitchFamily="18" charset="0"/>
            </a:endParaRPr>
          </a:p>
          <a:p>
            <a:pPr lvl="0" algn="just">
              <a:buClr>
                <a:srgbClr val="7030A0"/>
              </a:buClr>
              <a:buFont typeface="Wingdings" pitchFamily="2" charset="2"/>
              <a:buChar char="ü"/>
            </a:pPr>
            <a:r>
              <a:rPr lang="es-ES" sz="2000" dirty="0" smtClean="0">
                <a:latin typeface="Times New Roman" pitchFamily="18" charset="0"/>
                <a:cs typeface="Times New Roman" pitchFamily="18" charset="0"/>
              </a:rPr>
              <a:t>Kislota-asosli titrlash usuli.</a:t>
            </a:r>
            <a:endParaRPr lang="ru-RU" sz="2000" dirty="0" smtClean="0">
              <a:latin typeface="Times New Roman" pitchFamily="18" charset="0"/>
              <a:cs typeface="Times New Roman" pitchFamily="18" charset="0"/>
            </a:endParaRPr>
          </a:p>
          <a:p>
            <a:pPr lvl="0" algn="just">
              <a:buClr>
                <a:srgbClr val="7030A0"/>
              </a:buClr>
              <a:buFont typeface="Wingdings" pitchFamily="2" charset="2"/>
              <a:buChar char="ü"/>
            </a:pPr>
            <a:r>
              <a:rPr lang="es-ES" sz="2000" dirty="0" smtClean="0">
                <a:latin typeface="Times New Roman" pitchFamily="18" charset="0"/>
                <a:cs typeface="Times New Roman" pitchFamily="18" charset="0"/>
              </a:rPr>
              <a:t>Oksidlanish va qaytarilish usullari.</a:t>
            </a:r>
            <a:endParaRPr lang="ru-RU" sz="2000" dirty="0" smtClean="0">
              <a:latin typeface="Times New Roman" pitchFamily="18" charset="0"/>
              <a:cs typeface="Times New Roman" pitchFamily="18" charset="0"/>
            </a:endParaRPr>
          </a:p>
          <a:p>
            <a:pPr lvl="0" algn="just">
              <a:buClr>
                <a:srgbClr val="7030A0"/>
              </a:buClr>
              <a:buFont typeface="Wingdings" pitchFamily="2" charset="2"/>
              <a:buChar char="ü"/>
            </a:pPr>
            <a:r>
              <a:rPr lang="es-ES" sz="2000" dirty="0" smtClean="0">
                <a:latin typeface="Times New Roman" pitchFamily="18" charset="0"/>
                <a:cs typeface="Times New Roman" pitchFamily="18" charset="0"/>
              </a:rPr>
              <a:t>Kompleks hosil bo’lishiga asoslangan usul.</a:t>
            </a:r>
            <a:endParaRPr lang="ru-RU" sz="2000" dirty="0" smtClean="0">
              <a:latin typeface="Times New Roman" pitchFamily="18" charset="0"/>
              <a:cs typeface="Times New Roman" pitchFamily="18" charset="0"/>
            </a:endParaRPr>
          </a:p>
          <a:p>
            <a:pPr lvl="0" algn="just">
              <a:buClr>
                <a:srgbClr val="7030A0"/>
              </a:buClr>
              <a:buFont typeface="Wingdings" pitchFamily="2" charset="2"/>
              <a:buChar char="ü"/>
            </a:pPr>
            <a:r>
              <a:rPr lang="es-ES" sz="2000" dirty="0" smtClean="0">
                <a:latin typeface="Times New Roman" pitchFamily="18" charset="0"/>
                <a:cs typeface="Times New Roman" pitchFamily="18" charset="0"/>
              </a:rPr>
              <a:t>Titrlab cho’ktirish usullari.</a:t>
            </a:r>
            <a:endParaRPr lang="ru-RU" sz="2000" dirty="0" smtClean="0">
              <a:latin typeface="Times New Roman" pitchFamily="18" charset="0"/>
              <a:cs typeface="Times New Roman" pitchFamily="18" charset="0"/>
            </a:endParaRPr>
          </a:p>
          <a:p>
            <a:pPr algn="just"/>
            <a:endParaRPr lang="ru-RU" sz="2000" dirty="0">
              <a:latin typeface="Times New Roman" pitchFamily="18" charset="0"/>
              <a:cs typeface="Times New Roman" pitchFamily="18" charset="0"/>
            </a:endParaRPr>
          </a:p>
        </p:txBody>
      </p:sp>
    </p:spTree>
  </p:cSld>
  <p:clrMapOvr>
    <a:masterClrMapping/>
  </p:clrMapOvr>
  <p:transition advTm="1300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F:\Фото\14087507.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a:xfrm>
            <a:off x="457200" y="274638"/>
            <a:ext cx="8229600" cy="939784"/>
          </a:xfrm>
        </p:spPr>
        <p:txBody>
          <a:bodyPr>
            <a:normAutofit/>
          </a:bodyPr>
          <a:lstStyle/>
          <a:p>
            <a:r>
              <a:rPr lang="en-US" sz="2200" b="1" dirty="0" smtClean="0">
                <a:solidFill>
                  <a:srgbClr val="FF0000"/>
                </a:solidFill>
              </a:rPr>
              <a:t>I.2. OKSIDLANISH-QAYTARILISH REAKSIYALARIGA     ASOSLANGAN    TITRLASH    METODLARI.</a:t>
            </a:r>
            <a:endParaRPr lang="ru-RU" dirty="0"/>
          </a:p>
        </p:txBody>
      </p:sp>
      <p:sp>
        <p:nvSpPr>
          <p:cNvPr id="3" name="Содержимое 2"/>
          <p:cNvSpPr>
            <a:spLocks noGrp="1"/>
          </p:cNvSpPr>
          <p:nvPr>
            <p:ph idx="1"/>
          </p:nvPr>
        </p:nvSpPr>
        <p:spPr>
          <a:xfrm>
            <a:off x="457200" y="1428736"/>
            <a:ext cx="7686700" cy="4697427"/>
          </a:xfrm>
        </p:spPr>
        <p:txBody>
          <a:bodyPr>
            <a:normAutofit fontScale="40000" lnSpcReduction="20000"/>
          </a:bodyPr>
          <a:lstStyle/>
          <a:p>
            <a:pPr>
              <a:buNone/>
            </a:pPr>
            <a:endParaRPr lang="ru-RU" dirty="0" smtClean="0"/>
          </a:p>
          <a:p>
            <a:r>
              <a:rPr lang="en-US" sz="4200" dirty="0" err="1" smtClean="0">
                <a:latin typeface="Times New Roman" pitchFamily="18" charset="0"/>
                <a:cs typeface="Times New Roman" pitchFamily="18" charset="0"/>
              </a:rPr>
              <a:t>Titrimetrik</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analizning</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oksidlanish-qaytarilish</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metodlari</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oksidlanish-qaytarilish</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reaksiyalarini</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qo’llashga</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asoslangan.Oksidlanish-qaytarilish</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metodining</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yana</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bir</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nomi</a:t>
            </a:r>
            <a:r>
              <a:rPr lang="en-US" sz="4200" dirty="0" smtClean="0">
                <a:latin typeface="Times New Roman" pitchFamily="18" charset="0"/>
                <a:cs typeface="Times New Roman" pitchFamily="18" charset="0"/>
              </a:rPr>
              <a:t> </a:t>
            </a:r>
            <a:r>
              <a:rPr lang="en-US" sz="4200" b="1" dirty="0" smtClean="0">
                <a:latin typeface="Times New Roman" pitchFamily="18" charset="0"/>
                <a:cs typeface="Times New Roman" pitchFamily="18" charset="0"/>
              </a:rPr>
              <a:t>(REDOKSIMETRIYA) </a:t>
            </a:r>
            <a:r>
              <a:rPr lang="en-US" sz="4200" dirty="0" smtClean="0">
                <a:latin typeface="Times New Roman" pitchFamily="18" charset="0"/>
                <a:cs typeface="Times New Roman" pitchFamily="18" charset="0"/>
              </a:rPr>
              <a:t>dir. Bu </a:t>
            </a:r>
            <a:r>
              <a:rPr lang="en-US" sz="4200" dirty="0" err="1" smtClean="0">
                <a:latin typeface="Times New Roman" pitchFamily="18" charset="0"/>
                <a:cs typeface="Times New Roman" pitchFamily="18" charset="0"/>
              </a:rPr>
              <a:t>metodda</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qo’llaniladigan</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metodlarining</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nomi,odatda,titrlangan</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ishchi</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eritmalarining</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nomidan</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kelib</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chiqadi</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Uning</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quyidagi</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turlari</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mavjud</a:t>
            </a:r>
            <a:r>
              <a:rPr lang="en-US" sz="4200" dirty="0" smtClean="0">
                <a:latin typeface="Times New Roman" pitchFamily="18" charset="0"/>
                <a:cs typeface="Times New Roman" pitchFamily="18" charset="0"/>
              </a:rPr>
              <a:t>:</a:t>
            </a:r>
            <a:endParaRPr lang="ru-RU" sz="4200" dirty="0" smtClean="0">
              <a:latin typeface="Times New Roman" pitchFamily="18" charset="0"/>
              <a:cs typeface="Times New Roman" pitchFamily="18" charset="0"/>
            </a:endParaRPr>
          </a:p>
          <a:p>
            <a:r>
              <a:rPr lang="en-US" sz="4200" b="1" dirty="0" smtClean="0">
                <a:latin typeface="Times New Roman" pitchFamily="18" charset="0"/>
                <a:cs typeface="Times New Roman" pitchFamily="18" charset="0"/>
              </a:rPr>
              <a:t>1.PERMANGANATOMETRIYA</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bu</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metod</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kaliy</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permanganat</a:t>
            </a:r>
            <a:r>
              <a:rPr lang="en-US" sz="4200" dirty="0" smtClean="0">
                <a:latin typeface="Times New Roman" pitchFamily="18" charset="0"/>
                <a:cs typeface="Times New Roman" pitchFamily="18" charset="0"/>
              </a:rPr>
              <a:t> (KMnO</a:t>
            </a:r>
            <a:r>
              <a:rPr lang="en-US" sz="4200" baseline="-25000" dirty="0" smtClean="0">
                <a:latin typeface="Times New Roman" pitchFamily="18" charset="0"/>
                <a:cs typeface="Times New Roman" pitchFamily="18" charset="0"/>
              </a:rPr>
              <a:t>4</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eritmasining</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oksidlovchi</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xossasiga</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asoslangan.Bu</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metodda</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titrlash</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indikatorsiz</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bajariladi</a:t>
            </a:r>
            <a:r>
              <a:rPr lang="en-US" sz="4200" dirty="0" smtClean="0">
                <a:latin typeface="Times New Roman" pitchFamily="18" charset="0"/>
                <a:cs typeface="Times New Roman" pitchFamily="18" charset="0"/>
              </a:rPr>
              <a:t>.</a:t>
            </a:r>
            <a:endParaRPr lang="ru-RU" sz="4200" dirty="0" smtClean="0">
              <a:latin typeface="Times New Roman" pitchFamily="18" charset="0"/>
              <a:cs typeface="Times New Roman" pitchFamily="18" charset="0"/>
            </a:endParaRPr>
          </a:p>
          <a:p>
            <a:r>
              <a:rPr lang="en-US" sz="4200" b="1" dirty="0" smtClean="0">
                <a:latin typeface="Times New Roman" pitchFamily="18" charset="0"/>
                <a:cs typeface="Times New Roman" pitchFamily="18" charset="0"/>
              </a:rPr>
              <a:t>2.YODOMETRIYA</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bu</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metodda</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oksidlovchi</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sifatida</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erkin</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yod</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eritmasi,qaytaruvchi</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sifatida</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esa</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yod</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ioni</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ishlatiladi</a:t>
            </a:r>
            <a:r>
              <a:rPr lang="en-US" sz="4200" dirty="0" smtClean="0">
                <a:latin typeface="Times New Roman" pitchFamily="18" charset="0"/>
                <a:cs typeface="Times New Roman" pitchFamily="18" charset="0"/>
              </a:rPr>
              <a:t>.</a:t>
            </a:r>
            <a:endParaRPr lang="ru-RU" sz="4200" dirty="0" smtClean="0">
              <a:latin typeface="Times New Roman" pitchFamily="18" charset="0"/>
              <a:cs typeface="Times New Roman" pitchFamily="18" charset="0"/>
            </a:endParaRPr>
          </a:p>
          <a:p>
            <a:r>
              <a:rPr lang="en-US" sz="4200" b="1" dirty="0" smtClean="0">
                <a:latin typeface="Times New Roman" pitchFamily="18" charset="0"/>
                <a:cs typeface="Times New Roman" pitchFamily="18" charset="0"/>
              </a:rPr>
              <a:t>3.XROMATOMETRIYA</a:t>
            </a:r>
            <a:r>
              <a:rPr lang="en-US" sz="4200" dirty="0" smtClean="0">
                <a:latin typeface="Times New Roman" pitchFamily="18" charset="0"/>
                <a:cs typeface="Times New Roman" pitchFamily="18" charset="0"/>
              </a:rPr>
              <a:t>-bu </a:t>
            </a:r>
            <a:r>
              <a:rPr lang="en-US" sz="4200" dirty="0" err="1" smtClean="0">
                <a:latin typeface="Times New Roman" pitchFamily="18" charset="0"/>
                <a:cs typeface="Times New Roman" pitchFamily="18" charset="0"/>
              </a:rPr>
              <a:t>metodda</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kaliy</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dixromat</a:t>
            </a:r>
            <a:r>
              <a:rPr lang="en-US" sz="4200" dirty="0" smtClean="0">
                <a:latin typeface="Times New Roman" pitchFamily="18" charset="0"/>
                <a:cs typeface="Times New Roman" pitchFamily="18" charset="0"/>
              </a:rPr>
              <a:t>(K</a:t>
            </a:r>
            <a:r>
              <a:rPr lang="en-US" sz="4200" baseline="-25000" dirty="0" smtClean="0">
                <a:latin typeface="Times New Roman" pitchFamily="18" charset="0"/>
                <a:cs typeface="Times New Roman" pitchFamily="18" charset="0"/>
              </a:rPr>
              <a:t>2</a:t>
            </a:r>
            <a:r>
              <a:rPr lang="en-US" sz="4200" dirty="0" smtClean="0">
                <a:latin typeface="Times New Roman" pitchFamily="18" charset="0"/>
                <a:cs typeface="Times New Roman" pitchFamily="18" charset="0"/>
              </a:rPr>
              <a:t>Cr</a:t>
            </a:r>
            <a:r>
              <a:rPr lang="en-US" sz="4200" baseline="-25000" dirty="0" smtClean="0">
                <a:latin typeface="Times New Roman" pitchFamily="18" charset="0"/>
                <a:cs typeface="Times New Roman" pitchFamily="18" charset="0"/>
              </a:rPr>
              <a:t>2</a:t>
            </a:r>
            <a:r>
              <a:rPr lang="en-US" sz="4200" dirty="0" smtClean="0">
                <a:latin typeface="Times New Roman" pitchFamily="18" charset="0"/>
                <a:cs typeface="Times New Roman" pitchFamily="18" charset="0"/>
              </a:rPr>
              <a:t>O</a:t>
            </a:r>
            <a:r>
              <a:rPr lang="en-US" sz="4200" baseline="-25000" dirty="0" smtClean="0">
                <a:latin typeface="Times New Roman" pitchFamily="18" charset="0"/>
                <a:cs typeface="Times New Roman" pitchFamily="18" charset="0"/>
              </a:rPr>
              <a:t>7</a:t>
            </a:r>
            <a:r>
              <a:rPr lang="en-US" sz="4200" dirty="0" smtClean="0">
                <a:latin typeface="Times New Roman" pitchFamily="18" charset="0"/>
                <a:cs typeface="Times New Roman" pitchFamily="18" charset="0"/>
              </a:rPr>
              <a:t>)</a:t>
            </a:r>
            <a:r>
              <a:rPr lang="en-US" sz="4200" dirty="0" err="1" smtClean="0">
                <a:latin typeface="Times New Roman" pitchFamily="18" charset="0"/>
                <a:cs typeface="Times New Roman" pitchFamily="18" charset="0"/>
              </a:rPr>
              <a:t>eritmasi</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titrlangan</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ishchi</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eritma</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sifatida</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ishlatiladi</a:t>
            </a:r>
            <a:r>
              <a:rPr lang="en-US" sz="4200" dirty="0" smtClean="0">
                <a:latin typeface="Times New Roman" pitchFamily="18" charset="0"/>
                <a:cs typeface="Times New Roman" pitchFamily="18" charset="0"/>
              </a:rPr>
              <a:t>. Bu </a:t>
            </a:r>
            <a:r>
              <a:rPr lang="en-US" sz="4200" dirty="0" err="1" smtClean="0">
                <a:latin typeface="Times New Roman" pitchFamily="18" charset="0"/>
                <a:cs typeface="Times New Roman" pitchFamily="18" charset="0"/>
              </a:rPr>
              <a:t>metodni</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bevosita</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aniqlashlarda,shuningdek</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bilvosita</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aniqlashlarda</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qo’llash</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mumkin</a:t>
            </a:r>
            <a:r>
              <a:rPr lang="en-US" sz="4200" dirty="0" smtClean="0">
                <a:latin typeface="Times New Roman" pitchFamily="18" charset="0"/>
                <a:cs typeface="Times New Roman" pitchFamily="18" charset="0"/>
              </a:rPr>
              <a:t>.</a:t>
            </a:r>
            <a:endParaRPr lang="ru-RU" sz="4200" dirty="0" smtClean="0">
              <a:latin typeface="Times New Roman" pitchFamily="18" charset="0"/>
              <a:cs typeface="Times New Roman" pitchFamily="18" charset="0"/>
            </a:endParaRPr>
          </a:p>
          <a:p>
            <a:r>
              <a:rPr lang="en-US" sz="4200" b="1" dirty="0" smtClean="0">
                <a:latin typeface="Times New Roman" pitchFamily="18" charset="0"/>
                <a:cs typeface="Times New Roman" pitchFamily="18" charset="0"/>
              </a:rPr>
              <a:t>4.BROMATOMETRIYA</a:t>
            </a:r>
            <a:r>
              <a:rPr lang="en-US" sz="4200" dirty="0" smtClean="0">
                <a:latin typeface="Times New Roman" pitchFamily="18" charset="0"/>
                <a:cs typeface="Times New Roman" pitchFamily="18" charset="0"/>
              </a:rPr>
              <a:t>-bu </a:t>
            </a:r>
            <a:r>
              <a:rPr lang="en-US" sz="4200" dirty="0" err="1" smtClean="0">
                <a:latin typeface="Times New Roman" pitchFamily="18" charset="0"/>
                <a:cs typeface="Times New Roman" pitchFamily="18" charset="0"/>
              </a:rPr>
              <a:t>metodda</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oksidlovchi</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ishchi</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eritma</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tariqasida</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kaliy</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bromat</a:t>
            </a:r>
            <a:r>
              <a:rPr lang="en-US" sz="4200" dirty="0" smtClean="0">
                <a:latin typeface="Times New Roman" pitchFamily="18" charset="0"/>
                <a:cs typeface="Times New Roman" pitchFamily="18" charset="0"/>
              </a:rPr>
              <a:t> (KBrO</a:t>
            </a:r>
            <a:r>
              <a:rPr lang="en-US" sz="4200" baseline="-25000" dirty="0" smtClean="0">
                <a:latin typeface="Times New Roman" pitchFamily="18" charset="0"/>
                <a:cs typeface="Times New Roman" pitchFamily="18" charset="0"/>
              </a:rPr>
              <a:t>3</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eritmasi</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qo’llaniladi</a:t>
            </a:r>
            <a:r>
              <a:rPr lang="en-US" sz="4200" dirty="0" smtClean="0">
                <a:latin typeface="Times New Roman" pitchFamily="18" charset="0"/>
                <a:cs typeface="Times New Roman" pitchFamily="18" charset="0"/>
              </a:rPr>
              <a:t>.</a:t>
            </a:r>
            <a:endParaRPr lang="ru-RU" sz="4200" dirty="0" smtClean="0">
              <a:latin typeface="Times New Roman" pitchFamily="18" charset="0"/>
              <a:cs typeface="Times New Roman" pitchFamily="18" charset="0"/>
            </a:endParaRPr>
          </a:p>
          <a:p>
            <a:r>
              <a:rPr lang="en-US" sz="4200" b="1" dirty="0" smtClean="0">
                <a:latin typeface="Times New Roman" pitchFamily="18" charset="0"/>
                <a:cs typeface="Times New Roman" pitchFamily="18" charset="0"/>
              </a:rPr>
              <a:t>5.VANADATOMETRIYA</a:t>
            </a:r>
            <a:r>
              <a:rPr lang="en-US" sz="4200" dirty="0" smtClean="0">
                <a:latin typeface="Times New Roman" pitchFamily="18" charset="0"/>
                <a:cs typeface="Times New Roman" pitchFamily="18" charset="0"/>
              </a:rPr>
              <a:t>-bu </a:t>
            </a:r>
            <a:r>
              <a:rPr lang="en-US" sz="4200" dirty="0" err="1" smtClean="0">
                <a:latin typeface="Times New Roman" pitchFamily="18" charset="0"/>
                <a:cs typeface="Times New Roman" pitchFamily="18" charset="0"/>
              </a:rPr>
              <a:t>metodi</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ammoniy</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vanadatning</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oksidlash</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qobilyatidan</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foydalanishga</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imkon</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beradi</a:t>
            </a:r>
            <a:r>
              <a:rPr lang="en-US" sz="4200" dirty="0" smtClean="0">
                <a:latin typeface="Times New Roman" pitchFamily="18" charset="0"/>
                <a:cs typeface="Times New Roman" pitchFamily="18" charset="0"/>
              </a:rPr>
              <a:t>.</a:t>
            </a:r>
            <a:endParaRPr lang="ru-RU" sz="4200" dirty="0" smtClean="0">
              <a:latin typeface="Times New Roman" pitchFamily="18" charset="0"/>
              <a:cs typeface="Times New Roman" pitchFamily="18" charset="0"/>
            </a:endParaRPr>
          </a:p>
        </p:txBody>
      </p:sp>
    </p:spTree>
  </p:cSld>
  <p:clrMapOvr>
    <a:masterClrMapping/>
  </p:clrMapOvr>
  <p:transition advTm="1300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F:\Фото\14087507.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3" name="Содержимое 2"/>
          <p:cNvSpPr>
            <a:spLocks noGrp="1"/>
          </p:cNvSpPr>
          <p:nvPr>
            <p:ph idx="1"/>
          </p:nvPr>
        </p:nvSpPr>
        <p:spPr>
          <a:xfrm>
            <a:off x="428596" y="714356"/>
            <a:ext cx="6715172" cy="5786478"/>
          </a:xfrm>
        </p:spPr>
        <p:txBody>
          <a:bodyPr>
            <a:noAutofit/>
          </a:bodyPr>
          <a:lstStyle/>
          <a:p>
            <a:pPr algn="just"/>
            <a:r>
              <a:rPr lang="en-US" sz="2000" dirty="0" smtClean="0">
                <a:latin typeface="Times New Roman" pitchFamily="18" charset="0"/>
                <a:cs typeface="Times New Roman" pitchFamily="18" charset="0"/>
              </a:rPr>
              <a:t>Bu </a:t>
            </a:r>
            <a:r>
              <a:rPr lang="en-US" sz="2000" dirty="0" err="1" smtClean="0">
                <a:latin typeface="Times New Roman" pitchFamily="18" charset="0"/>
                <a:cs typeface="Times New Roman" pitchFamily="18" charset="0"/>
              </a:rPr>
              <a:t>metodlardan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tashqari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miqdoriy-analizning</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laboratoriya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amaliyotida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stremetriya,titanometriya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kabi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redoksimetriya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metodlaridan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xam</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kerakli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maqsadlarda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foydalaniladi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Redoksimetriyada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reaksiyada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ishtirok</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etadigan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oksidlovchilar</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va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qaytaruvchilarni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ekvivalent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massalari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xisobga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olinib</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eritmalar</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tayyorlanadi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Oksidlovchi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qaytaruvchining</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ekvivalent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massasining</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qiymati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ayni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reaksiyada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ishtirok</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etayotgan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elektronlar</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soniga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bog’liq</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Oksidlovchilar</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va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qaytaruvchilar</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bir-biridan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kimyoviy</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aktivligidan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farq</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qiladi</a:t>
            </a:r>
            <a:r>
              <a:rPr lang="en-US" sz="2000" dirty="0" smtClean="0">
                <a:latin typeface="Times New Roman" pitchFamily="18" charset="0"/>
                <a:cs typeface="Times New Roman" pitchFamily="18" charset="0"/>
              </a:rPr>
              <a:t>.</a:t>
            </a:r>
            <a:endParaRPr lang="ru-RU" sz="2000" dirty="0" smtClean="0">
              <a:latin typeface="Times New Roman" pitchFamily="18" charset="0"/>
              <a:cs typeface="Times New Roman" pitchFamily="18" charset="0"/>
            </a:endParaRPr>
          </a:p>
          <a:p>
            <a:pPr algn="just"/>
            <a:r>
              <a:rPr lang="en-US" sz="2000" dirty="0" err="1" smtClean="0">
                <a:latin typeface="Times New Roman" pitchFamily="18" charset="0"/>
                <a:cs typeface="Times New Roman" pitchFamily="18" charset="0"/>
              </a:rPr>
              <a:t>Titrlash</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davomida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oksidlanish-qaytarilish</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potensiali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o‘zgarib</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boradi</a:t>
            </a:r>
            <a:r>
              <a:rPr lang="en-US" sz="2000" dirty="0" smtClean="0">
                <a:latin typeface="Times New Roman" pitchFamily="18" charset="0"/>
                <a:cs typeface="Times New Roman" pitchFamily="18" charset="0"/>
              </a:rPr>
              <a:t>. </a:t>
            </a:r>
            <a:r>
              <a:rPr lang="uz-Cyrl-UZ" sz="2000" dirty="0" smtClean="0">
                <a:latin typeface="Times New Roman" pitchFamily="18" charset="0"/>
                <a:cs typeface="Times New Roman" pitchFamily="18" charset="0"/>
              </a:rPr>
              <a:t>Oksred (red-oks) indikatorlar organik birikmalar bo‘lib, ula</a:t>
            </a:r>
            <a:r>
              <a:rPr lang="en-US" sz="2000" dirty="0" smtClean="0">
                <a:latin typeface="Times New Roman" pitchFamily="18" charset="0"/>
                <a:cs typeface="Times New Roman" pitchFamily="18" charset="0"/>
              </a:rPr>
              <a:t>r </a:t>
            </a:r>
            <a:r>
              <a:rPr lang="uz-Cyrl-UZ" sz="2000" dirty="0" smtClean="0">
                <a:latin typeface="Times New Roman" pitchFamily="18" charset="0"/>
                <a:cs typeface="Times New Roman" pitchFamily="18" charset="0"/>
              </a:rPr>
              <a:t>pH ing oksidlangan va qaytarilgan shakllari turli rangga ega. Bu moddalar eritmalarining ranglari Oksidlanish-qaytarilish potensialining tegishli qiymatlarida o‘zgartiradi. Boshqacha qilib aytganda redoks indikatorlar o‘z ranglarini ma’lum pH qiymatida o‘zgartiruvchi kislota-asosli indikatorlar pH ni eslatadi. </a:t>
            </a:r>
            <a:endParaRPr lang="ru-RU" sz="2000" dirty="0">
              <a:latin typeface="Times New Roman" pitchFamily="18" charset="0"/>
              <a:cs typeface="Times New Roman" pitchFamily="18" charset="0"/>
            </a:endParaRPr>
          </a:p>
        </p:txBody>
      </p:sp>
    </p:spTree>
  </p:cSld>
  <p:clrMapOvr>
    <a:masterClrMapping/>
  </p:clrMapOvr>
  <p:transition advTm="1300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F:\Фото\14087507.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p:txBody>
          <a:bodyPr>
            <a:normAutofit/>
          </a:bodyPr>
          <a:lstStyle/>
          <a:p>
            <a:r>
              <a:rPr lang="en-US" sz="2400" b="1" dirty="0" smtClean="0">
                <a:latin typeface="Times New Roman" pitchFamily="18" charset="0"/>
                <a:cs typeface="Times New Roman" pitchFamily="18" charset="0"/>
              </a:rPr>
              <a:t>I.3. </a:t>
            </a:r>
            <a:r>
              <a:rPr lang="en-US" sz="2400" b="1" dirty="0" err="1" smtClean="0">
                <a:latin typeface="Times New Roman" pitchFamily="18" charset="0"/>
                <a:cs typeface="Times New Roman" pitchFamily="18" charset="0"/>
              </a:rPr>
              <a:t>Yodometriya</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metodi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haqida</a:t>
            </a:r>
            <a:endParaRPr lang="ru-RU" sz="2400" dirty="0">
              <a:latin typeface="Times New Roman" pitchFamily="18" charset="0"/>
              <a:cs typeface="Times New Roman" pitchFamily="18" charset="0"/>
            </a:endParaRPr>
          </a:p>
        </p:txBody>
      </p:sp>
      <p:sp>
        <p:nvSpPr>
          <p:cNvPr id="3" name="Содержимое 2"/>
          <p:cNvSpPr>
            <a:spLocks noGrp="1"/>
          </p:cNvSpPr>
          <p:nvPr>
            <p:ph idx="1"/>
          </p:nvPr>
        </p:nvSpPr>
        <p:spPr>
          <a:xfrm>
            <a:off x="428596" y="1285860"/>
            <a:ext cx="7572428" cy="5143536"/>
          </a:xfrm>
        </p:spPr>
        <p:txBody>
          <a:bodyPr>
            <a:normAutofit fontScale="70000" lnSpcReduction="20000"/>
          </a:bodyPr>
          <a:lstStyle/>
          <a:p>
            <a:pPr algn="just"/>
            <a:r>
              <a:rPr lang="en-US" dirty="0" err="1" smtClean="0">
                <a:latin typeface="Times New Roman" pitchFamily="18" charset="0"/>
                <a:cs typeface="Times New Roman" pitchFamily="18" charset="0"/>
              </a:rPr>
              <a:t>Tekshirilayotgan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modda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miqdori</a:t>
            </a:r>
            <a:r>
              <a:rPr lang="en-US" dirty="0" smtClean="0">
                <a:latin typeface="Times New Roman" pitchFamily="18" charset="0"/>
                <a:cs typeface="Times New Roman" pitchFamily="18" charset="0"/>
              </a:rPr>
              <a:t> to</a:t>
            </a:r>
            <a:r>
              <a:rPr lang="en-GB"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g</a:t>
            </a:r>
            <a:r>
              <a:rPr lang="en-GB"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rida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yutilgan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yoki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ajralib</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chiqqan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yodning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miqdoriga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qarab</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xulosa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chiqariladigan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titrimetrik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analizning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metodi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yodometriya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deb</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nomlanadi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Yod</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barcha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galogenlar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singari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elektronlarni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oson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bera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oladigan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moddalardan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elektronni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qabul</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qiladi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shuning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uchun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erkin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yod</a:t>
            </a:r>
            <a:r>
              <a:rPr lang="en-US" dirty="0" smtClean="0">
                <a:latin typeface="Times New Roman" pitchFamily="18" charset="0"/>
                <a:cs typeface="Times New Roman" pitchFamily="18" charset="0"/>
              </a:rPr>
              <a:t> KMnO</a:t>
            </a:r>
            <a:r>
              <a:rPr lang="en-US" baseline="-25000" dirty="0" smtClean="0">
                <a:latin typeface="Times New Roman" pitchFamily="18" charset="0"/>
                <a:cs typeface="Times New Roman" pitchFamily="18" charset="0"/>
              </a:rPr>
              <a:t>4</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va</a:t>
            </a:r>
            <a:r>
              <a:rPr lang="en-US" dirty="0" smtClean="0">
                <a:latin typeface="Times New Roman" pitchFamily="18" charset="0"/>
                <a:cs typeface="Times New Roman" pitchFamily="18" charset="0"/>
              </a:rPr>
              <a:t> K</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Cr</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O</a:t>
            </a:r>
            <a:r>
              <a:rPr lang="en-US" baseline="-25000" dirty="0" smtClean="0">
                <a:latin typeface="Times New Roman" pitchFamily="18" charset="0"/>
                <a:cs typeface="Times New Roman" pitchFamily="18" charset="0"/>
              </a:rPr>
              <a:t>7</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lardan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deyarli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kuchsiz</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oksidlovchi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xisoblanadi</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chunki</a:t>
            </a:r>
            <a:r>
              <a:rPr lang="en-US" dirty="0" smtClean="0">
                <a:latin typeface="Times New Roman" pitchFamily="18" charset="0"/>
                <a:cs typeface="Times New Roman" pitchFamily="18" charset="0"/>
              </a:rPr>
              <a:t> J</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/2J</a:t>
            </a:r>
            <a:r>
              <a:rPr lang="en-US" baseline="30000"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juftining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standart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potensiali</a:t>
            </a:r>
            <a:r>
              <a:rPr lang="en-US" dirty="0" smtClean="0">
                <a:latin typeface="Times New Roman" pitchFamily="18" charset="0"/>
                <a:cs typeface="Times New Roman" pitchFamily="18" charset="0"/>
              </a:rPr>
              <a:t> 0.54B dir)[4].</a:t>
            </a:r>
            <a:endParaRPr lang="ru-RU" dirty="0" smtClean="0">
              <a:latin typeface="Times New Roman" pitchFamily="18" charset="0"/>
              <a:cs typeface="Times New Roman" pitchFamily="18" charset="0"/>
            </a:endParaRPr>
          </a:p>
          <a:p>
            <a:pPr algn="ctr">
              <a:buNone/>
            </a:pPr>
            <a:r>
              <a:rPr lang="en-US" dirty="0" smtClean="0">
                <a:latin typeface="Times New Roman" pitchFamily="18" charset="0"/>
                <a:cs typeface="Times New Roman" pitchFamily="18" charset="0"/>
              </a:rPr>
              <a:t>J</a:t>
            </a:r>
            <a:r>
              <a:rPr lang="en-US" baseline="-25000" dirty="0" smtClean="0">
                <a:latin typeface="Times New Roman" pitchFamily="18" charset="0"/>
                <a:cs typeface="Times New Roman" pitchFamily="18" charset="0"/>
              </a:rPr>
              <a:t>2 </a:t>
            </a:r>
            <a:r>
              <a:rPr lang="en-US" dirty="0" smtClean="0">
                <a:latin typeface="Times New Roman" pitchFamily="18" charset="0"/>
                <a:cs typeface="Times New Roman" pitchFamily="18" charset="0"/>
              </a:rPr>
              <a:t>+ 2e</a:t>
            </a:r>
            <a:r>
              <a:rPr lang="en-US" baseline="3000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2J</a:t>
            </a:r>
            <a:r>
              <a:rPr lang="en-US" baseline="30000" dirty="0" smtClean="0">
                <a:latin typeface="Times New Roman" pitchFamily="18" charset="0"/>
                <a:cs typeface="Times New Roman" pitchFamily="18" charset="0"/>
              </a:rPr>
              <a:t>-</a:t>
            </a:r>
            <a:endParaRPr lang="ru-RU" dirty="0" smtClean="0">
              <a:latin typeface="Times New Roman" pitchFamily="18" charset="0"/>
              <a:cs typeface="Times New Roman" pitchFamily="18" charset="0"/>
            </a:endParaRPr>
          </a:p>
          <a:p>
            <a:pPr algn="just"/>
            <a:r>
              <a:rPr lang="en-US" dirty="0" err="1" smtClean="0">
                <a:latin typeface="Times New Roman" pitchFamily="18" charset="0"/>
                <a:cs typeface="Times New Roman" pitchFamily="18" charset="0"/>
              </a:rPr>
              <a:t>Yod</a:t>
            </a:r>
            <a:r>
              <a:rPr lang="en-US" dirty="0" smtClean="0">
                <a:latin typeface="Times New Roman" pitchFamily="18" charset="0"/>
                <a:cs typeface="Times New Roman" pitchFamily="18" charset="0"/>
              </a:rPr>
              <a:t> J</a:t>
            </a:r>
            <a:r>
              <a:rPr lang="en-US" baseline="30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anionlari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esa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elektronlarni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biriktirib</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olishga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moyil</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moddalarga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elektronlarini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oson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beradi,ya’ni</a:t>
            </a:r>
            <a:r>
              <a:rPr lang="en-US" dirty="0" smtClean="0">
                <a:latin typeface="Times New Roman" pitchFamily="18" charset="0"/>
                <a:cs typeface="Times New Roman" pitchFamily="18" charset="0"/>
              </a:rPr>
              <a:t> J</a:t>
            </a:r>
            <a:r>
              <a:rPr lang="en-US" baseline="300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anionlari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qaytaruvchilar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jumlasiga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kiradi</a:t>
            </a:r>
            <a:r>
              <a:rPr lang="en-US" dirty="0" smtClean="0">
                <a:latin typeface="Times New Roman" pitchFamily="18" charset="0"/>
                <a:cs typeface="Times New Roman" pitchFamily="18" charset="0"/>
              </a:rPr>
              <a:t>:</a:t>
            </a:r>
            <a:endParaRPr lang="ru-RU" dirty="0" smtClean="0">
              <a:latin typeface="Times New Roman" pitchFamily="18" charset="0"/>
              <a:cs typeface="Times New Roman" pitchFamily="18" charset="0"/>
            </a:endParaRPr>
          </a:p>
          <a:p>
            <a:pPr algn="ctr">
              <a:buNone/>
            </a:pPr>
            <a:r>
              <a:rPr lang="en-US" dirty="0" smtClean="0">
                <a:latin typeface="Times New Roman" pitchFamily="18" charset="0"/>
                <a:cs typeface="Times New Roman" pitchFamily="18" charset="0"/>
              </a:rPr>
              <a:t>2J</a:t>
            </a:r>
            <a:r>
              <a:rPr lang="en-US" baseline="3000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- 2e</a:t>
            </a:r>
            <a:r>
              <a:rPr lang="en-US" baseline="3000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J</a:t>
            </a:r>
            <a:r>
              <a:rPr lang="en-US" baseline="-25000" dirty="0" smtClean="0">
                <a:latin typeface="Times New Roman" pitchFamily="18" charset="0"/>
                <a:cs typeface="Times New Roman" pitchFamily="18" charset="0"/>
              </a:rPr>
              <a:t>2</a:t>
            </a:r>
            <a:endParaRPr lang="ru-RU" dirty="0" smtClean="0">
              <a:latin typeface="Times New Roman" pitchFamily="18" charset="0"/>
              <a:cs typeface="Times New Roman" pitchFamily="18" charset="0"/>
            </a:endParaRPr>
          </a:p>
          <a:p>
            <a:pPr algn="just"/>
            <a:r>
              <a:rPr lang="en-US" dirty="0" err="1" smtClean="0">
                <a:latin typeface="Times New Roman" pitchFamily="18" charset="0"/>
                <a:cs typeface="Times New Roman" pitchFamily="18" charset="0"/>
              </a:rPr>
              <a:t>Hajmiy</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analizning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yodometrik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metodi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erkin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yodning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yod</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ionlariga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aksincha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yod</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ionlarining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erkin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yodga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aylanishi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bilan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bog’liq</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bo’lgan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oksidlanish-qaytarilish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protsessorlariga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asoslangan</a:t>
            </a:r>
            <a:r>
              <a:rPr lang="en-US" dirty="0" smtClean="0">
                <a:latin typeface="Times New Roman" pitchFamily="18" charset="0"/>
                <a:cs typeface="Times New Roman" pitchFamily="18" charset="0"/>
              </a:rPr>
              <a:t>.</a:t>
            </a:r>
            <a:endParaRPr lang="ru-RU" dirty="0" smtClean="0">
              <a:latin typeface="Times New Roman" pitchFamily="18" charset="0"/>
              <a:cs typeface="Times New Roman" pitchFamily="18" charset="0"/>
            </a:endParaRPr>
          </a:p>
          <a:p>
            <a:pPr algn="just"/>
            <a:endParaRPr lang="ru-RU" dirty="0">
              <a:latin typeface="Times New Roman" pitchFamily="18" charset="0"/>
              <a:cs typeface="Times New Roman" pitchFamily="18" charset="0"/>
            </a:endParaRPr>
          </a:p>
        </p:txBody>
      </p:sp>
    </p:spTree>
  </p:cSld>
  <p:clrMapOvr>
    <a:masterClrMapping/>
  </p:clrMapOvr>
  <p:transition advTm="1300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F:\Фото\14087507.jpg"/>
          <p:cNvPicPr>
            <a:picLocks noChangeAspect="1" noChangeArrowheads="1"/>
          </p:cNvPicPr>
          <p:nvPr/>
        </p:nvPicPr>
        <p:blipFill>
          <a:blip r:embed="rId2"/>
          <a:srcRect/>
          <a:stretch>
            <a:fillRect/>
          </a:stretch>
        </p:blipFill>
        <p:spPr bwMode="auto">
          <a:xfrm>
            <a:off x="0" y="-24"/>
            <a:ext cx="9144000" cy="6858000"/>
          </a:xfrm>
          <a:prstGeom prst="rect">
            <a:avLst/>
          </a:prstGeom>
          <a:noFill/>
        </p:spPr>
      </p:pic>
      <p:sp>
        <p:nvSpPr>
          <p:cNvPr id="3" name="Содержимое 2"/>
          <p:cNvSpPr>
            <a:spLocks noGrp="1"/>
          </p:cNvSpPr>
          <p:nvPr>
            <p:ph idx="1"/>
          </p:nvPr>
        </p:nvSpPr>
        <p:spPr>
          <a:xfrm>
            <a:off x="457200" y="714356"/>
            <a:ext cx="7329510" cy="5411807"/>
          </a:xfrm>
        </p:spPr>
        <p:txBody>
          <a:bodyPr>
            <a:normAutofit fontScale="70000" lnSpcReduction="20000"/>
          </a:bodyPr>
          <a:lstStyle/>
          <a:p>
            <a:r>
              <a:rPr lang="en-US" dirty="0" err="1" smtClean="0">
                <a:latin typeface="Times New Roman" pitchFamily="18" charset="0"/>
                <a:cs typeface="Times New Roman" pitchFamily="18" charset="0"/>
              </a:rPr>
              <a:t>Yodometriya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indikator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sifatida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kraxmal</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eritmasidan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foydalaniladi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Ma’lumki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erkin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yod</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kraxmal</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eritmasini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zangori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rangga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bo’yaydi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Yodometriyani</a:t>
            </a:r>
            <a:r>
              <a:rPr lang="en-US" dirty="0" smtClean="0">
                <a:latin typeface="Times New Roman" pitchFamily="18" charset="0"/>
                <a:cs typeface="Times New Roman" pitchFamily="18" charset="0"/>
              </a:rPr>
              <a:t> 2 </a:t>
            </a:r>
            <a:r>
              <a:rPr lang="en-US" dirty="0" err="1" smtClean="0">
                <a:latin typeface="Times New Roman" pitchFamily="18" charset="0"/>
                <a:cs typeface="Times New Roman" pitchFamily="18" charset="0"/>
              </a:rPr>
              <a:t>guruxga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ajratish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mumkin</a:t>
            </a:r>
            <a:r>
              <a:rPr lang="en-US" dirty="0" smtClean="0">
                <a:latin typeface="Times New Roman" pitchFamily="18" charset="0"/>
                <a:cs typeface="Times New Roman" pitchFamily="18" charset="0"/>
              </a:rPr>
              <a:t>:</a:t>
            </a:r>
            <a:endParaRPr lang="ru-RU"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a) </a:t>
            </a:r>
            <a:r>
              <a:rPr lang="en-US" dirty="0" err="1" smtClean="0">
                <a:latin typeface="Times New Roman" pitchFamily="18" charset="0"/>
                <a:cs typeface="Times New Roman" pitchFamily="18" charset="0"/>
              </a:rPr>
              <a:t>Qaytaruvchilarni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aniqlash</a:t>
            </a:r>
            <a:r>
              <a:rPr lang="en-US" baseline="-2500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b)</a:t>
            </a:r>
            <a:r>
              <a:rPr lang="en-US" dirty="0" err="1" smtClean="0">
                <a:latin typeface="Times New Roman" pitchFamily="18" charset="0"/>
                <a:cs typeface="Times New Roman" pitchFamily="18" charset="0"/>
              </a:rPr>
              <a:t>Oksidlovchilarni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aniqlash</a:t>
            </a:r>
            <a:endParaRPr lang="ru-RU"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J </a:t>
            </a:r>
            <a:r>
              <a:rPr lang="en-US" dirty="0" err="1" smtClean="0">
                <a:latin typeface="Times New Roman" pitchFamily="18" charset="0"/>
                <a:cs typeface="Times New Roman" pitchFamily="18" charset="0"/>
              </a:rPr>
              <a:t>ionini</a:t>
            </a:r>
            <a:r>
              <a:rPr lang="en-US" dirty="0" smtClean="0">
                <a:latin typeface="Times New Roman" pitchFamily="18" charset="0"/>
                <a:cs typeface="Times New Roman" pitchFamily="18" charset="0"/>
              </a:rPr>
              <a:t> J</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qadar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oksidlay</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oladigan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juda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ko’p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oksidlovchilar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miqdorini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yodometrik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usulda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aniqlash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mumkin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Bular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qatoriga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xlorli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oxak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tarkibidagi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bromni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mis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tuzlari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tarkibidagi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qotishmalar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rudalar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tarkibidagi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misni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xromatlar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bixromatlar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tarkibidagi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xromni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marganets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birikmalari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tarkibidagi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marganetsni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aniqlash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kiradi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Shunday</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qilib</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yodometrik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titrlash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yo’li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bilan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qaytaruvchilarni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aniqlashda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standart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eritma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sifatida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yod</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eritmasi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ishlatiladi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oksidlovchilarni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aniqlashda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esa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ishchi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eritma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sifatida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natriy</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tiosulfat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eritmasi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ishlatiladi</a:t>
            </a:r>
            <a:r>
              <a:rPr lang="en-US" dirty="0" smtClean="0">
                <a:latin typeface="Times New Roman" pitchFamily="18" charset="0"/>
                <a:cs typeface="Times New Roman" pitchFamily="18" charset="0"/>
              </a:rPr>
              <a:t>.	a</a:t>
            </a:r>
            <a:endParaRPr lang="ru-RU" dirty="0" smtClean="0">
              <a:latin typeface="Times New Roman" pitchFamily="18" charset="0"/>
              <a:cs typeface="Times New Roman" pitchFamily="18" charset="0"/>
            </a:endParaRPr>
          </a:p>
          <a:p>
            <a:endParaRPr lang="ru-RU" dirty="0">
              <a:latin typeface="Times New Roman" pitchFamily="18" charset="0"/>
              <a:cs typeface="Times New Roman" pitchFamily="18" charset="0"/>
            </a:endParaRPr>
          </a:p>
        </p:txBody>
      </p:sp>
    </p:spTree>
  </p:cSld>
  <p:clrMapOvr>
    <a:masterClrMapping/>
  </p:clrMapOvr>
  <p:transition advTm="13000"/>
  <p:timing>
    <p:tnLst>
      <p:par>
        <p:cTn id="1" dur="indefinite" restart="never" nodeType="tmRoot"/>
      </p:par>
    </p:tnLst>
  </p:timing>
</p:sld>
</file>

<file path=ppt/theme/theme1.xml><?xml version="1.0" encoding="utf-8"?>
<a:theme xmlns:a="http://schemas.openxmlformats.org/drawingml/2006/main" name="noorganik kimyooooo slayt 1">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noorganik kimyooooo slayt 1</Template>
  <TotalTime>78</TotalTime>
  <Words>2022</Words>
  <Application>Microsoft Office PowerPoint</Application>
  <PresentationFormat>Экран (4:3)</PresentationFormat>
  <Paragraphs>157</Paragraphs>
  <Slides>22</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22</vt:i4>
      </vt:variant>
    </vt:vector>
  </HeadingPairs>
  <TitlesOfParts>
    <vt:vector size="24" baseType="lpstr">
      <vt:lpstr>noorganik kimyooooo slayt 1</vt:lpstr>
      <vt:lpstr>Уравнение</vt:lpstr>
      <vt:lpstr>Слайд 1</vt:lpstr>
      <vt:lpstr>Слайд 2</vt:lpstr>
      <vt:lpstr>KIRISH</vt:lpstr>
      <vt:lpstr>I. ASOSIY QISM. I.1. TITRAMETRIK ANALIZ USULLARINING KLASSIFIKATSIYASI.</vt:lpstr>
      <vt:lpstr>Слайд 5</vt:lpstr>
      <vt:lpstr>I.2. OKSIDLANISH-QAYTARILISH REAKSIYALARIGA     ASOSLANGAN    TITRLASH    METODLARI.</vt:lpstr>
      <vt:lpstr>Слайд 7</vt:lpstr>
      <vt:lpstr>I.3. Yodometriya metodi haqida</vt:lpstr>
      <vt:lpstr>Слайд 9</vt:lpstr>
      <vt:lpstr>Yodometrik titrlash usulining afzalliklari:</vt:lpstr>
      <vt:lpstr>Yodometrik titrlash usulining kamchiliklari:</vt:lpstr>
      <vt:lpstr>II. TAJRIBA QISM. II.1.YODOMETRIK TITRLASHDA STANDART VA ISHCHI ERITMALAR TAYYORLASH</vt:lpstr>
      <vt:lpstr>Слайд 13</vt:lpstr>
      <vt:lpstr>Слайд 14</vt:lpstr>
      <vt:lpstr>Слайд 15</vt:lpstr>
      <vt:lpstr>II.2. Natriy tiosulfat eritmasi titrini kaliy dixromat bo’yicha topish</vt:lpstr>
      <vt:lpstr>Слайд 17</vt:lpstr>
      <vt:lpstr>Слайд 18</vt:lpstr>
      <vt:lpstr>Слайд 19</vt:lpstr>
      <vt:lpstr>Слайд 20</vt:lpstr>
      <vt:lpstr>Слайд 21</vt:lpstr>
      <vt:lpstr>Слайд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KOICA 2</dc:creator>
  <cp:lastModifiedBy>Гость</cp:lastModifiedBy>
  <cp:revision>14</cp:revision>
  <dcterms:created xsi:type="dcterms:W3CDTF">2017-06-21T04:30:36Z</dcterms:created>
  <dcterms:modified xsi:type="dcterms:W3CDTF">2017-06-22T10:55:10Z</dcterms:modified>
</cp:coreProperties>
</file>