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sldIdLst>
    <p:sldId id="270" r:id="rId2"/>
    <p:sldId id="280" r:id="rId3"/>
    <p:sldId id="282" r:id="rId4"/>
    <p:sldId id="283" r:id="rId5"/>
    <p:sldId id="285" r:id="rId6"/>
    <p:sldId id="286" r:id="rId7"/>
    <p:sldId id="287" r:id="rId8"/>
    <p:sldId id="288" r:id="rId9"/>
    <p:sldId id="289" r:id="rId10"/>
    <p:sldId id="290" r:id="rId11"/>
    <p:sldId id="291" r:id="rId12"/>
    <p:sldId id="292" r:id="rId13"/>
    <p:sldId id="293" r:id="rId14"/>
    <p:sldId id="294" r:id="rId15"/>
    <p:sldId id="295" r:id="rId16"/>
    <p:sldId id="296" r:id="rId17"/>
    <p:sldId id="284"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58" autoAdjust="0"/>
    <p:restoredTop sz="86411" autoAdjust="0"/>
  </p:normalViewPr>
  <p:slideViewPr>
    <p:cSldViewPr>
      <p:cViewPr varScale="1">
        <p:scale>
          <a:sx n="54" d="100"/>
          <a:sy n="54" d="100"/>
        </p:scale>
        <p:origin x="-1680" y="-90"/>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3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Прямоугольник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Прямоугольник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Прямоугольник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Прямоугольник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Прямая соединительная линия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Прямоугольник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Овал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Овал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a:defRPr/>
            </a:pPr>
            <a:fld id="{97650155-696A-4DF0-A553-532133AD4EE0}" type="datetimeFigureOut">
              <a:rPr lang="ru-RU"/>
              <a:pPr>
                <a:defRPr/>
              </a:pPr>
              <a:t>23.08.2018</a:t>
            </a:fld>
            <a:endParaRPr lang="ru-RU"/>
          </a:p>
        </p:txBody>
      </p:sp>
      <p:sp>
        <p:nvSpPr>
          <p:cNvPr id="16" name="Нижний колонтитул 16"/>
          <p:cNvSpPr>
            <a:spLocks noGrp="1"/>
          </p:cNvSpPr>
          <p:nvPr>
            <p:ph type="ftr" sz="quarter" idx="11"/>
          </p:nvPr>
        </p:nvSpPr>
        <p:spPr/>
        <p:txBody>
          <a:bodyPr/>
          <a:lstStyle>
            <a:lvl1pPr>
              <a:defRPr/>
            </a:lvl1pPr>
          </a:lstStyle>
          <a:p>
            <a:pPr>
              <a:defRPr/>
            </a:pPr>
            <a:endParaRPr lang="ru-RU"/>
          </a:p>
        </p:txBody>
      </p:sp>
      <p:sp>
        <p:nvSpPr>
          <p:cNvPr id="17" name="Номер слайда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026038D2-1B87-47A5-A4DB-7500F130AEFA}"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D27B8173-9DB5-4951-981B-E075453D825C}" type="datetimeFigureOut">
              <a:rPr lang="ru-RU"/>
              <a:pPr>
                <a:defRPr/>
              </a:pPr>
              <a:t>23.08.2018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DCDE2B7-8344-4A54-91E9-95EDFDA82A22}"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Прямоугольник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Прямоугольник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Прямоугольник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Прямоугольник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Прямоугольник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Прямая соединительная линия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Овал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Овал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6915150" y="3009900"/>
            <a:ext cx="457200" cy="441325"/>
          </a:xfrm>
        </p:spPr>
        <p:txBody>
          <a:bodyPr/>
          <a:lstStyle>
            <a:lvl1pPr>
              <a:defRPr/>
            </a:lvl1pPr>
          </a:lstStyle>
          <a:p>
            <a:pPr>
              <a:defRPr/>
            </a:pPr>
            <a:fld id="{B4688173-F184-4301-B2C1-D1E26CA3C9E6}" type="slidenum">
              <a:rPr lang="ru-RU"/>
              <a:pPr>
                <a:defRPr/>
              </a:pPr>
              <a:t>‹#›</a:t>
            </a:fld>
            <a:endParaRPr lang="ru-RU"/>
          </a:p>
        </p:txBody>
      </p:sp>
      <p:sp>
        <p:nvSpPr>
          <p:cNvPr id="14" name="Дата 3"/>
          <p:cNvSpPr>
            <a:spLocks noGrp="1"/>
          </p:cNvSpPr>
          <p:nvPr>
            <p:ph type="dt" sz="half" idx="11"/>
          </p:nvPr>
        </p:nvSpPr>
        <p:spPr/>
        <p:txBody>
          <a:bodyPr/>
          <a:lstStyle>
            <a:lvl1pPr>
              <a:defRPr/>
            </a:lvl1pPr>
          </a:lstStyle>
          <a:p>
            <a:pPr>
              <a:defRPr/>
            </a:pPr>
            <a:fld id="{CF80CA80-306E-46D5-B532-C153CE245B9E}" type="datetimeFigureOut">
              <a:rPr lang="ru-RU"/>
              <a:pPr>
                <a:defRPr/>
              </a:pPr>
              <a:t>23.08.2018</a:t>
            </a:fld>
            <a:endParaRPr lang="ru-RU"/>
          </a:p>
        </p:txBody>
      </p:sp>
      <p:sp>
        <p:nvSpPr>
          <p:cNvPr id="15" name="Нижний колонтитул 4"/>
          <p:cNvSpPr>
            <a:spLocks noGrp="1"/>
          </p:cNvSpPr>
          <p:nvPr>
            <p:ph type="ftr" sz="quarter" idx="12"/>
          </p:nvPr>
        </p:nvSpPr>
        <p:spPr/>
        <p:txBody>
          <a:bodyPr/>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Содержимое 7"/>
          <p:cNvSpPr>
            <a:spLocks noGrp="1"/>
          </p:cNvSpPr>
          <p:nvPr>
            <p:ph sz="quarter" idx="1"/>
          </p:nvPr>
        </p:nvSpPr>
        <p:spPr>
          <a:xfrm>
            <a:off x="301752" y="1527048"/>
            <a:ext cx="850392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D429C96D-5FF2-4A84-86E9-3FAB5B48071F}" type="datetimeFigureOut">
              <a:rPr lang="ru-RU"/>
              <a:pPr>
                <a:defRPr/>
              </a:pPr>
              <a:t>23.08.2018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4362450" y="1027113"/>
            <a:ext cx="457200" cy="441325"/>
          </a:xfrm>
        </p:spPr>
        <p:txBody>
          <a:bodyPr/>
          <a:lstStyle>
            <a:lvl1pPr>
              <a:defRPr/>
            </a:lvl1pPr>
          </a:lstStyle>
          <a:p>
            <a:pPr>
              <a:defRPr/>
            </a:pPr>
            <a:fld id="{AD98A1A6-B6D7-4C8C-9E77-F35D410114FD}"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Прямоугольник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Прямоугольник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Прямоугольник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Прямоугольник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Прямоугольник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Прямоугольник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Прямоугольник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Прямая соединительная линия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Овал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Овал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Текст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a:defRPr/>
            </a:pPr>
            <a:endParaRPr lang="ru-RU"/>
          </a:p>
        </p:txBody>
      </p:sp>
      <p:sp>
        <p:nvSpPr>
          <p:cNvPr id="16" name="Дата 3"/>
          <p:cNvSpPr>
            <a:spLocks noGrp="1"/>
          </p:cNvSpPr>
          <p:nvPr>
            <p:ph type="dt" sz="half" idx="11"/>
          </p:nvPr>
        </p:nvSpPr>
        <p:spPr/>
        <p:txBody>
          <a:bodyPr/>
          <a:lstStyle>
            <a:lvl1pPr>
              <a:defRPr/>
            </a:lvl1pPr>
          </a:lstStyle>
          <a:p>
            <a:pPr>
              <a:defRPr/>
            </a:pPr>
            <a:fld id="{59A42BE9-3EFF-4CBD-8F79-33225D2BE39A}" type="datetimeFigureOut">
              <a:rPr lang="ru-RU"/>
              <a:pPr>
                <a:defRPr/>
              </a:pPr>
              <a:t>23.08.2018</a:t>
            </a:fld>
            <a:endParaRPr lang="ru-RU"/>
          </a:p>
        </p:txBody>
      </p:sp>
      <p:sp>
        <p:nvSpPr>
          <p:cNvPr id="17" name="Номер слайда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7469103A-ED4C-41BE-8156-B9115038B185}"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Заголовок 1"/>
          <p:cNvSpPr>
            <a:spLocks noGrp="1"/>
          </p:cNvSpPr>
          <p:nvPr>
            <p:ph type="title"/>
          </p:nvPr>
        </p:nvSpPr>
        <p:spPr>
          <a:xfrm>
            <a:off x="301752" y="228600"/>
            <a:ext cx="8534400" cy="758952"/>
          </a:xfrm>
        </p:spPr>
        <p:txBody>
          <a:bodyPr/>
          <a:lstStyle/>
          <a:p>
            <a:r>
              <a:rPr lang="ru-RU" smtClean="0"/>
              <a:t>Образец заголовка</a:t>
            </a:r>
            <a:endParaRPr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5791200" y="6410325"/>
            <a:ext cx="3044825" cy="365125"/>
          </a:xfrm>
        </p:spPr>
        <p:txBody>
          <a:bodyPr/>
          <a:lstStyle>
            <a:lvl1pPr>
              <a:defRPr/>
            </a:lvl1pPr>
          </a:lstStyle>
          <a:p>
            <a:pPr>
              <a:defRPr/>
            </a:pPr>
            <a:fld id="{534A45CE-3681-4C63-B0D9-860BB2710C69}" type="datetimeFigureOut">
              <a:rPr lang="ru-RU"/>
              <a:pPr>
                <a:defRPr/>
              </a:pPr>
              <a:t>23.08.2018</a:t>
            </a:fld>
            <a:endParaRPr lang="ru-RU"/>
          </a:p>
        </p:txBody>
      </p:sp>
      <p:sp>
        <p:nvSpPr>
          <p:cNvPr id="7" name="Нижний колонтитул 5"/>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F3200EF5-669E-4E19-971F-6D23AEDD7545}"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Прямоугольник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Прямоугольник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Прямоугольник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Прямоугольник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Прямоугольник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Прямая соединительная линия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Прямоугольник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Овал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Овал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Содержимое 23"/>
          <p:cNvSpPr>
            <a:spLocks noGrp="1"/>
          </p:cNvSpPr>
          <p:nvPr>
            <p:ph sz="quarter" idx="2"/>
          </p:nvPr>
        </p:nvSpPr>
        <p:spPr>
          <a:xfrm>
            <a:off x="301752" y="2471383"/>
            <a:ext cx="4041648"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Содержимое 25"/>
          <p:cNvSpPr>
            <a:spLocks noGrp="1"/>
          </p:cNvSpPr>
          <p:nvPr>
            <p:ph sz="quarter" idx="4"/>
          </p:nvPr>
        </p:nvSpPr>
        <p:spPr>
          <a:xfrm>
            <a:off x="4800600" y="2471383"/>
            <a:ext cx="40386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a:defRPr/>
            </a:pPr>
            <a:fld id="{D6C5167D-9C20-40C1-A597-6DB6178219F5}" type="datetimeFigureOut">
              <a:rPr lang="ru-RU"/>
              <a:pPr>
                <a:defRPr/>
              </a:pPr>
              <a:t>23.08.2018</a:t>
            </a:fld>
            <a:endParaRPr lang="ru-RU"/>
          </a:p>
        </p:txBody>
      </p:sp>
      <p:sp>
        <p:nvSpPr>
          <p:cNvPr id="19" name="Нижний колонтитул 7"/>
          <p:cNvSpPr>
            <a:spLocks noGrp="1"/>
          </p:cNvSpPr>
          <p:nvPr>
            <p:ph type="ftr" sz="quarter" idx="11"/>
          </p:nvPr>
        </p:nvSpPr>
        <p:spPr>
          <a:xfrm>
            <a:off x="304800" y="6410325"/>
            <a:ext cx="3581400" cy="365125"/>
          </a:xfrm>
        </p:spPr>
        <p:txBody>
          <a:bodyPr/>
          <a:lstStyle>
            <a:lvl1pPr>
              <a:defRPr/>
            </a:lvl1pPr>
          </a:lstStyle>
          <a:p>
            <a:pPr>
              <a:defRPr/>
            </a:pPr>
            <a:endParaRPr lang="ru-RU"/>
          </a:p>
        </p:txBody>
      </p:sp>
      <p:sp>
        <p:nvSpPr>
          <p:cNvPr id="20" name="Номер слайда 8"/>
          <p:cNvSpPr>
            <a:spLocks noGrp="1"/>
          </p:cNvSpPr>
          <p:nvPr>
            <p:ph type="sldNum" sz="quarter" idx="12"/>
          </p:nvPr>
        </p:nvSpPr>
        <p:spPr>
          <a:xfrm>
            <a:off x="4343400" y="1042988"/>
            <a:ext cx="457200" cy="441325"/>
          </a:xfrm>
        </p:spPr>
        <p:txBody>
          <a:bodyPr/>
          <a:lstStyle>
            <a:lvl1pPr algn="ctr">
              <a:defRPr/>
            </a:lvl1pPr>
          </a:lstStyle>
          <a:p>
            <a:pPr>
              <a:defRPr/>
            </a:pPr>
            <a:fld id="{7AA8D50B-3988-404E-87D1-A2E44F3FC3B5}"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fld id="{58FBEE77-718D-4986-BB4A-0AF511D91B85}" type="datetimeFigureOut">
              <a:rPr lang="ru-RU"/>
              <a:pPr>
                <a:defRPr/>
              </a:pPr>
              <a:t>23.08.2018</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4343400" y="1036638"/>
            <a:ext cx="457200" cy="441325"/>
          </a:xfrm>
        </p:spPr>
        <p:txBody>
          <a:bodyPr/>
          <a:lstStyle>
            <a:lvl1pPr>
              <a:defRPr/>
            </a:lvl1pPr>
          </a:lstStyle>
          <a:p>
            <a:pPr>
              <a:defRPr/>
            </a:pPr>
            <a:fld id="{701A173F-EFF9-4DB7-9C44-EDC9A984130B}"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Прямоугольник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Прямоугольник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Прямоугольник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Прямоугольник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Прямоугольник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Дата 1"/>
          <p:cNvSpPr>
            <a:spLocks noGrp="1"/>
          </p:cNvSpPr>
          <p:nvPr>
            <p:ph type="dt" sz="half" idx="10"/>
          </p:nvPr>
        </p:nvSpPr>
        <p:spPr/>
        <p:txBody>
          <a:bodyPr/>
          <a:lstStyle>
            <a:lvl1pPr>
              <a:defRPr/>
            </a:lvl1pPr>
          </a:lstStyle>
          <a:p>
            <a:pPr>
              <a:defRPr/>
            </a:pPr>
            <a:fld id="{66827A83-62E9-4FA2-B2DA-D1B493EB25C0}" type="datetimeFigureOut">
              <a:rPr lang="ru-RU"/>
              <a:pPr>
                <a:defRPr/>
              </a:pPr>
              <a:t>23.08.2018</a:t>
            </a:fld>
            <a:endParaRPr lang="ru-RU"/>
          </a:p>
        </p:txBody>
      </p:sp>
      <p:sp>
        <p:nvSpPr>
          <p:cNvPr id="9" name="Нижний колонтитул 2"/>
          <p:cNvSpPr>
            <a:spLocks noGrp="1"/>
          </p:cNvSpPr>
          <p:nvPr>
            <p:ph type="ftr" sz="quarter" idx="11"/>
          </p:nvPr>
        </p:nvSpPr>
        <p:spPr/>
        <p:txBody>
          <a:bodyPr/>
          <a:lstStyle>
            <a:lvl1pPr>
              <a:defRPr/>
            </a:lvl1pPr>
          </a:lstStyle>
          <a:p>
            <a:pPr>
              <a:defRPr/>
            </a:pPr>
            <a:endParaRPr lang="ru-RU"/>
          </a:p>
        </p:txBody>
      </p:sp>
      <p:sp>
        <p:nvSpPr>
          <p:cNvPr id="10" name="Номер слайда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BB7F9ACF-7981-4223-9A2E-B304491303C8}"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Прямоугольник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Прямоугольник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Прямоугольник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Прямоугольник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Прямоугольник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Прямая соединительная линия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Овал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Овал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Прямоугольник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Заголовок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Содержимое 19"/>
          <p:cNvSpPr>
            <a:spLocks noGrp="1"/>
          </p:cNvSpPr>
          <p:nvPr>
            <p:ph sz="quarter" idx="1"/>
          </p:nvPr>
        </p:nvSpPr>
        <p:spPr>
          <a:xfrm>
            <a:off x="3124200" y="685800"/>
            <a:ext cx="56388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D97ED3FB-25D7-4FB4-8F07-EAA65C07BB28}" type="slidenum">
              <a:rPr lang="ru-RU"/>
              <a:pPr>
                <a:defRPr/>
              </a:pPr>
              <a:t>‹#›</a:t>
            </a:fld>
            <a:endParaRPr lang="ru-RU"/>
          </a:p>
        </p:txBody>
      </p:sp>
      <p:sp>
        <p:nvSpPr>
          <p:cNvPr id="17" name="Дата 4"/>
          <p:cNvSpPr>
            <a:spLocks noGrp="1"/>
          </p:cNvSpPr>
          <p:nvPr>
            <p:ph type="dt" sz="half" idx="11"/>
          </p:nvPr>
        </p:nvSpPr>
        <p:spPr/>
        <p:txBody>
          <a:bodyPr/>
          <a:lstStyle>
            <a:lvl1pPr>
              <a:defRPr/>
            </a:lvl1pPr>
          </a:lstStyle>
          <a:p>
            <a:pPr>
              <a:defRPr/>
            </a:pPr>
            <a:fld id="{C3AACC90-0A0D-415D-84AC-4F79690D0CCA}" type="datetimeFigureOut">
              <a:rPr lang="ru-RU"/>
              <a:pPr>
                <a:defRPr/>
              </a:pPr>
              <a:t>23.08.2018</a:t>
            </a:fld>
            <a:endParaRPr lang="ru-RU"/>
          </a:p>
        </p:txBody>
      </p:sp>
      <p:sp>
        <p:nvSpPr>
          <p:cNvPr id="18" name="Нижний колонтитул 5"/>
          <p:cNvSpPr>
            <a:spLocks noGrp="1"/>
          </p:cNvSpPr>
          <p:nvPr>
            <p:ph type="ftr" sz="quarter" idx="12"/>
          </p:nvPr>
        </p:nvSpPr>
        <p:spPr>
          <a:xfrm>
            <a:off x="301625" y="6410325"/>
            <a:ext cx="3382963" cy="366713"/>
          </a:xfrm>
        </p:spPr>
        <p:txBody>
          <a:bodyPr/>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Прямоугольник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Прямоугольник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Прямоугольник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Прямоугольник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Прямоугольник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Прямоугольник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Овал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Овал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Прямоугольник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371600" y="312738"/>
            <a:ext cx="457200" cy="441325"/>
          </a:xfrm>
        </p:spPr>
        <p:txBody>
          <a:bodyPr/>
          <a:lstStyle>
            <a:lvl1pPr>
              <a:defRPr/>
            </a:lvl1pPr>
          </a:lstStyle>
          <a:p>
            <a:pPr>
              <a:defRPr/>
            </a:pPr>
            <a:fld id="{E7DCF8D7-4EB7-4B23-8BB1-6D1EDAE19173}" type="slidenum">
              <a:rPr lang="ru-RU"/>
              <a:pPr>
                <a:defRPr/>
              </a:pPr>
              <a:t>‹#›</a:t>
            </a:fld>
            <a:endParaRPr lang="ru-RU"/>
          </a:p>
        </p:txBody>
      </p:sp>
      <p:sp>
        <p:nvSpPr>
          <p:cNvPr id="17" name="Дата 4"/>
          <p:cNvSpPr>
            <a:spLocks noGrp="1"/>
          </p:cNvSpPr>
          <p:nvPr>
            <p:ph type="dt" sz="half" idx="11"/>
          </p:nvPr>
        </p:nvSpPr>
        <p:spPr>
          <a:xfrm>
            <a:off x="5788025" y="6405563"/>
            <a:ext cx="3044825" cy="365125"/>
          </a:xfrm>
        </p:spPr>
        <p:txBody>
          <a:bodyPr/>
          <a:lstStyle>
            <a:lvl1pPr>
              <a:defRPr/>
            </a:lvl1pPr>
          </a:lstStyle>
          <a:p>
            <a:pPr>
              <a:defRPr/>
            </a:pPr>
            <a:fld id="{BD667215-F6F0-43A0-BE03-404B29B7140E}" type="datetimeFigureOut">
              <a:rPr lang="ru-RU"/>
              <a:pPr>
                <a:defRPr/>
              </a:pPr>
              <a:t>23.08.2018</a:t>
            </a:fld>
            <a:endParaRPr lang="ru-RU"/>
          </a:p>
        </p:txBody>
      </p:sp>
      <p:sp>
        <p:nvSpPr>
          <p:cNvPr id="18" name="Нижний колонтитул 5"/>
          <p:cNvSpPr>
            <a:spLocks noGrp="1"/>
          </p:cNvSpPr>
          <p:nvPr>
            <p:ph type="ftr" sz="quarter" idx="12"/>
          </p:nvPr>
        </p:nvSpPr>
        <p:spPr>
          <a:xfrm>
            <a:off x="301625" y="6410325"/>
            <a:ext cx="3584575" cy="366713"/>
          </a:xfrm>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Прямоугольник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Прямоугольник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Дата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charset="0"/>
              </a:defRPr>
            </a:lvl1pPr>
          </a:lstStyle>
          <a:p>
            <a:pPr>
              <a:defRPr/>
            </a:pPr>
            <a:fld id="{09F8400E-EE57-4D08-AAAF-DAB5D5FC97A9}" type="datetimeFigureOut">
              <a:rPr lang="ru-RU"/>
              <a:pPr>
                <a:defRPr/>
              </a:pPr>
              <a:t>23.08.2018</a:t>
            </a:fld>
            <a:endParaRPr lang="ru-RU"/>
          </a:p>
        </p:txBody>
      </p:sp>
      <p:sp>
        <p:nvSpPr>
          <p:cNvPr id="3" name="Нижний колонтитул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charset="0"/>
              </a:defRPr>
            </a:lvl1pPr>
          </a:lstStyle>
          <a:p>
            <a:pPr>
              <a:defRPr/>
            </a:pPr>
            <a:endParaRPr lang="ru-RU"/>
          </a:p>
        </p:txBody>
      </p:sp>
      <p:sp>
        <p:nvSpPr>
          <p:cNvPr id="8" name="Прямоугольник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Прямая соединительная линия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Овал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Овал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Номер слайда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latin typeface="Arial" charset="0"/>
              </a:defRPr>
            </a:lvl1pPr>
          </a:lstStyle>
          <a:p>
            <a:pPr>
              <a:defRPr/>
            </a:pPr>
            <a:fld id="{E901F5C4-43D2-4BE8-BC38-FB432A67718C}" type="slidenum">
              <a:rPr lang="ru-RU"/>
              <a:pPr>
                <a:defRPr/>
              </a:pPr>
              <a:t>‹#›</a:t>
            </a:fld>
            <a:endParaRPr lang="ru-RU"/>
          </a:p>
        </p:txBody>
      </p:sp>
      <p:sp>
        <p:nvSpPr>
          <p:cNvPr id="1038" name="Заголовок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39" name="Текст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audio" Target="file:///D:\AUDIO\TANBUR---NAVOSI--.mp3"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audio" Target="file:///D:\Tavakkal%20Qodirov\Tavakkal%20Qodirov%20-%20Tanovvor.mp3" TargetMode="External"/><Relationship Id="rId5" Type="http://schemas.openxmlformats.org/officeDocument/2006/relationships/image" Target="../media/image6.png"/><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642938" y="571500"/>
            <a:ext cx="7858125" cy="497957"/>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nSpc>
                <a:spcPct val="150000"/>
              </a:lnSpc>
              <a:defRPr/>
            </a:pPr>
            <a:endParaRPr lang="ru-RU" sz="2000" dirty="0"/>
          </a:p>
        </p:txBody>
      </p:sp>
      <p:pic>
        <p:nvPicPr>
          <p:cNvPr id="13315" name="Рисунок 3" descr="EN00242_.WMF"/>
          <p:cNvPicPr>
            <a:picLocks noChangeAspect="1"/>
          </p:cNvPicPr>
          <p:nvPr/>
        </p:nvPicPr>
        <p:blipFill>
          <a:blip r:embed="rId3"/>
          <a:srcRect/>
          <a:stretch>
            <a:fillRect/>
          </a:stretch>
        </p:blipFill>
        <p:spPr bwMode="auto">
          <a:xfrm>
            <a:off x="0" y="0"/>
            <a:ext cx="3273425" cy="819150"/>
          </a:xfrm>
          <a:prstGeom prst="rect">
            <a:avLst/>
          </a:prstGeom>
          <a:noFill/>
          <a:ln w="9525">
            <a:noFill/>
            <a:miter lim="800000"/>
            <a:headEnd/>
            <a:tailEnd/>
          </a:ln>
        </p:spPr>
      </p:pic>
      <p:pic>
        <p:nvPicPr>
          <p:cNvPr id="4" name="TANBUR---NAVOSI--.mp3">
            <a:hlinkClick r:id="" action="ppaction://media"/>
          </p:cNvPr>
          <p:cNvPicPr>
            <a:picLocks noRot="1" noChangeAspect="1"/>
          </p:cNvPicPr>
          <p:nvPr>
            <a:audioFile r:link="rId1"/>
          </p:nvPr>
        </p:nvPicPr>
        <p:blipFill>
          <a:blip r:embed="rId4"/>
          <a:srcRect/>
          <a:stretch>
            <a:fillRect/>
          </a:stretch>
        </p:blipFill>
        <p:spPr bwMode="auto">
          <a:xfrm>
            <a:off x="8643938" y="6553200"/>
            <a:ext cx="304800" cy="304800"/>
          </a:xfrm>
          <a:prstGeom prst="rect">
            <a:avLst/>
          </a:prstGeom>
          <a:noFill/>
          <a:ln w="9525">
            <a:noFill/>
            <a:miter lim="800000"/>
            <a:headEnd/>
            <a:tailEnd/>
          </a:ln>
        </p:spPr>
      </p:pic>
      <p:sp>
        <p:nvSpPr>
          <p:cNvPr id="2" name="Прямоугольник 1"/>
          <p:cNvSpPr/>
          <p:nvPr/>
        </p:nvSpPr>
        <p:spPr>
          <a:xfrm>
            <a:off x="1636712" y="2708920"/>
            <a:ext cx="5167536" cy="1754326"/>
          </a:xfrm>
          <a:prstGeom prst="rect">
            <a:avLst/>
          </a:prstGeom>
        </p:spPr>
        <p:txBody>
          <a:bodyPr wrap="square">
            <a:spAutoFit/>
          </a:bodyPr>
          <a:lstStyle/>
          <a:p>
            <a:r>
              <a:rPr lang="en-US" sz="5400" b="1" dirty="0" smtClean="0"/>
              <a:t>       O’ZBEK               FOLKLORI</a:t>
            </a:r>
            <a:endParaRPr lang="en-US" sz="5400" b="1" dirty="0"/>
          </a:p>
        </p:txBody>
      </p:sp>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9">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2"/>
          <p:cNvSpPr>
            <a:spLocks noChangeArrowheads="1"/>
          </p:cNvSpPr>
          <p:nvPr/>
        </p:nvSpPr>
        <p:spPr bwMode="auto">
          <a:xfrm>
            <a:off x="357188" y="285750"/>
            <a:ext cx="6143625" cy="5786438"/>
          </a:xfrm>
          <a:prstGeom prst="rect">
            <a:avLst/>
          </a:prstGeom>
          <a:noFill/>
          <a:ln w="9525">
            <a:noFill/>
            <a:miter lim="800000"/>
            <a:headEnd/>
            <a:tailEnd/>
          </a:ln>
        </p:spPr>
        <p:txBody>
          <a:bodyPr>
            <a:spAutoFit/>
          </a:bodyPr>
          <a:lstStyle/>
          <a:p>
            <a:r>
              <a:rPr lang="en-US" sz="1400">
                <a:latin typeface="Times New Roman" pitchFamily="18" charset="0"/>
                <a:cs typeface="Times New Roman" pitchFamily="18" charset="0"/>
              </a:rPr>
              <a:t>O’zbek saxnasining gultoj bo’lib qolgan “tanovar” raqs bevosita Mukarrama Turg’unboyva nomi bilamn bog’liq. “tanovar” – mashhur raqqosa hayotining katta bir bo’lagi: ishq, sog’inch, umid, hijron – hamma-hammasi yo’g’irilib, evirilib, uyg’unlashib tanovar bo’lgan g’oya.</a:t>
            </a:r>
            <a:br>
              <a:rPr lang="en-US" sz="1400">
                <a:latin typeface="Times New Roman" pitchFamily="18" charset="0"/>
                <a:cs typeface="Times New Roman" pitchFamily="18" charset="0"/>
              </a:rPr>
            </a:br>
            <a:r>
              <a:rPr lang="en-US" sz="1400">
                <a:latin typeface="Times New Roman" pitchFamily="18" charset="0"/>
                <a:cs typeface="Times New Roman" pitchFamily="18" charset="0"/>
              </a:rPr>
              <a:t/>
            </a:r>
            <a:br>
              <a:rPr lang="en-US" sz="1400">
                <a:latin typeface="Times New Roman" pitchFamily="18" charset="0"/>
                <a:cs typeface="Times New Roman" pitchFamily="18" charset="0"/>
              </a:rPr>
            </a:br>
            <a:r>
              <a:rPr lang="en-US" sz="1400">
                <a:latin typeface="Times New Roman" pitchFamily="18" charset="0"/>
                <a:cs typeface="Times New Roman" pitchFamily="18" charset="0"/>
              </a:rPr>
              <a:t>Bu raqs 1942 – yili Mukarrama Turg’unboyva baletmester Yevgeniy Nikolayevich Baranovskiy bilan birgalikda sahnalashtirilgan.</a:t>
            </a:r>
            <a:br>
              <a:rPr lang="en-US" sz="1400">
                <a:latin typeface="Times New Roman" pitchFamily="18" charset="0"/>
                <a:cs typeface="Times New Roman" pitchFamily="18" charset="0"/>
              </a:rPr>
            </a:br>
            <a:r>
              <a:rPr lang="en-US" sz="1400">
                <a:latin typeface="Times New Roman" pitchFamily="18" charset="0"/>
                <a:cs typeface="Times New Roman" pitchFamily="18" charset="0"/>
              </a:rPr>
              <a:t>Raqs mazmuni harakati, holatlar orqali ochib beradi.</a:t>
            </a:r>
            <a:br>
              <a:rPr lang="en-US" sz="1400">
                <a:latin typeface="Times New Roman" pitchFamily="18" charset="0"/>
                <a:cs typeface="Times New Roman" pitchFamily="18" charset="0"/>
              </a:rPr>
            </a:br>
            <a:r>
              <a:rPr lang="en-US" sz="1400">
                <a:latin typeface="Times New Roman" pitchFamily="18" charset="0"/>
                <a:cs typeface="Times New Roman" pitchFamily="18" charset="0"/>
              </a:rPr>
              <a:t/>
            </a:r>
            <a:br>
              <a:rPr lang="en-US" sz="1400">
                <a:latin typeface="Times New Roman" pitchFamily="18" charset="0"/>
                <a:cs typeface="Times New Roman" pitchFamily="18" charset="0"/>
              </a:rPr>
            </a:br>
            <a:r>
              <a:rPr lang="en-US" sz="1400">
                <a:latin typeface="Times New Roman" pitchFamily="18" charset="0"/>
                <a:cs typeface="Times New Roman" pitchFamily="18" charset="0"/>
              </a:rPr>
              <a:t>Shulardan biri ikki sevishgan – yegit va qiz ishq dardi,hijron azobi va sog’inch intizorliklarini izhor qilish niyatida bog’da uchurashishga va’dalashadilar . qizning harakatlaridan yigitni ham bog’da deb his qilasiz.</a:t>
            </a:r>
            <a:br>
              <a:rPr lang="en-US" sz="1400">
                <a:latin typeface="Times New Roman" pitchFamily="18" charset="0"/>
                <a:cs typeface="Times New Roman" pitchFamily="18" charset="0"/>
              </a:rPr>
            </a:br>
            <a:r>
              <a:rPr lang="en-US" sz="1400">
                <a:latin typeface="Times New Roman" pitchFamily="18" charset="0"/>
                <a:cs typeface="Times New Roman" pitchFamily="18" charset="0"/>
              </a:rPr>
              <a:t/>
            </a:r>
            <a:br>
              <a:rPr lang="en-US" sz="1400">
                <a:latin typeface="Times New Roman" pitchFamily="18" charset="0"/>
                <a:cs typeface="Times New Roman" pitchFamily="18" charset="0"/>
              </a:rPr>
            </a:br>
            <a:r>
              <a:rPr lang="en-US" sz="1400">
                <a:latin typeface="Times New Roman" pitchFamily="18" charset="0"/>
                <a:cs typeface="Times New Roman" pitchFamily="18" charset="0"/>
              </a:rPr>
              <a:t>Musiqa o’lchovi: 4/4. o’zbek halq cholg’u ansambili jo’r bo’ladi.</a:t>
            </a:r>
            <a:br>
              <a:rPr lang="en-US" sz="1400">
                <a:latin typeface="Times New Roman" pitchFamily="18" charset="0"/>
                <a:cs typeface="Times New Roman" pitchFamily="18" charset="0"/>
              </a:rPr>
            </a:br>
            <a:r>
              <a:rPr lang="en-US" sz="1400">
                <a:latin typeface="Times New Roman" pitchFamily="18" charset="0"/>
                <a:cs typeface="Times New Roman" pitchFamily="18" charset="0"/>
              </a:rPr>
              <a:t/>
            </a:r>
            <a:br>
              <a:rPr lang="en-US" sz="1400">
                <a:latin typeface="Times New Roman" pitchFamily="18" charset="0"/>
                <a:cs typeface="Times New Roman" pitchFamily="18" charset="0"/>
              </a:rPr>
            </a:br>
            <a:r>
              <a:rPr lang="en-US" sz="1400">
                <a:latin typeface="Times New Roman" pitchFamily="18" charset="0"/>
                <a:cs typeface="Times New Roman" pitchFamily="18" charset="0"/>
              </a:rPr>
              <a:t>Liboslar</a:t>
            </a:r>
            <a:br>
              <a:rPr lang="en-US" sz="1400">
                <a:latin typeface="Times New Roman" pitchFamily="18" charset="0"/>
                <a:cs typeface="Times New Roman" pitchFamily="18" charset="0"/>
              </a:rPr>
            </a:br>
            <a:r>
              <a:rPr lang="en-US" sz="1400">
                <a:latin typeface="Times New Roman" pitchFamily="18" charset="0"/>
                <a:cs typeface="Times New Roman" pitchFamily="18" charset="0"/>
              </a:rPr>
              <a:t/>
            </a:r>
            <a:br>
              <a:rPr lang="en-US" sz="1400">
                <a:latin typeface="Times New Roman" pitchFamily="18" charset="0"/>
                <a:cs typeface="Times New Roman" pitchFamily="18" charset="0"/>
              </a:rPr>
            </a:br>
            <a:r>
              <a:rPr lang="en-US" sz="1400">
                <a:latin typeface="Times New Roman" pitchFamily="18" charset="0"/>
                <a:cs typeface="Times New Roman" pitchFamily="18" charset="0"/>
              </a:rPr>
              <a:t>Raqqosaning boshida 70 x 70 kattaligida parang rumol; hohlagan rangda, qora va oqdan tashqari , durra qilibo’ralgan. Yingidaoq krepdeshindan ko’krakburma, yoqali, yengiuzun ko’ylak, ustida beshbel qilib tikilgan, etagi kengroq, yengil, uzun, beqasam kamzul. Kamzulning oldi tiugmasiz, uzun yengi uchudan bir oz ko’ylakning yengi ko’rinib turadi. Atlas lozimga iyak tutulgan. Oyog’ida o’rtacha poshnali tufliy. Sochi mayday o’rilgan.</a:t>
            </a:r>
            <a:br>
              <a:rPr lang="en-US" sz="1400">
                <a:latin typeface="Times New Roman" pitchFamily="18" charset="0"/>
                <a:cs typeface="Times New Roman" pitchFamily="18" charset="0"/>
              </a:rPr>
            </a:br>
            <a:r>
              <a:rPr lang="en-US" sz="1400">
                <a:latin typeface="Times New Roman" pitchFamily="18" charset="0"/>
                <a:cs typeface="Times New Roman" pitchFamily="18" charset="0"/>
              </a:rPr>
              <a:t>Taqinchoqlari: sirg’a, zibigardon, bilaguzuk va uzuk. </a:t>
            </a:r>
            <a:br>
              <a:rPr lang="en-US" sz="1400">
                <a:latin typeface="Times New Roman" pitchFamily="18" charset="0"/>
                <a:cs typeface="Times New Roman" pitchFamily="18" charset="0"/>
              </a:rPr>
            </a:br>
            <a:r>
              <a:rPr lang="en-US" sz="1400">
                <a:latin typeface="Times New Roman" pitchFamily="18" charset="0"/>
                <a:cs typeface="Times New Roman" pitchFamily="18" charset="0"/>
              </a:rPr>
              <a:t/>
            </a:r>
            <a:br>
              <a:rPr lang="en-US" sz="1400">
                <a:latin typeface="Times New Roman" pitchFamily="18" charset="0"/>
                <a:cs typeface="Times New Roman" pitchFamily="18" charset="0"/>
              </a:rPr>
            </a:br>
            <a:endParaRPr lang="en-US" sz="2000">
              <a:latin typeface="Times New Roman" pitchFamily="18" charset="0"/>
              <a:cs typeface="Times New Roman" pitchFamily="18" charset="0"/>
            </a:endParaRPr>
          </a:p>
        </p:txBody>
      </p:sp>
      <p:pic>
        <p:nvPicPr>
          <p:cNvPr id="22531" name="Picture 2" descr="http://uzarts.info/uploads/500x500/930317.jpg"/>
          <p:cNvPicPr>
            <a:picLocks noChangeAspect="1" noChangeArrowheads="1"/>
          </p:cNvPicPr>
          <p:nvPr/>
        </p:nvPicPr>
        <p:blipFill>
          <a:blip r:embed="rId2"/>
          <a:srcRect/>
          <a:stretch>
            <a:fillRect/>
          </a:stretch>
        </p:blipFill>
        <p:spPr bwMode="auto">
          <a:xfrm>
            <a:off x="6786563" y="857250"/>
            <a:ext cx="2071687" cy="42148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uzas.uz/images/2009.21.5-1.jpg"/>
          <p:cNvPicPr>
            <a:picLocks noChangeAspect="1" noChangeArrowheads="1"/>
          </p:cNvPicPr>
          <p:nvPr/>
        </p:nvPicPr>
        <p:blipFill>
          <a:blip r:embed="rId2"/>
          <a:srcRect/>
          <a:stretch>
            <a:fillRect/>
          </a:stretch>
        </p:blipFill>
        <p:spPr bwMode="auto">
          <a:xfrm>
            <a:off x="357188" y="357188"/>
            <a:ext cx="2857500" cy="5715000"/>
          </a:xfrm>
          <a:prstGeom prst="rect">
            <a:avLst/>
          </a:prstGeom>
          <a:noFill/>
          <a:ln w="9525">
            <a:noFill/>
            <a:miter lim="800000"/>
            <a:headEnd/>
            <a:tailEnd/>
          </a:ln>
        </p:spPr>
      </p:pic>
      <p:sp>
        <p:nvSpPr>
          <p:cNvPr id="23555" name="Rectangle 1"/>
          <p:cNvSpPr>
            <a:spLocks noChangeArrowheads="1"/>
          </p:cNvSpPr>
          <p:nvPr/>
        </p:nvSpPr>
        <p:spPr bwMode="auto">
          <a:xfrm>
            <a:off x="3500438" y="714375"/>
            <a:ext cx="5429250" cy="4400550"/>
          </a:xfrm>
          <a:prstGeom prst="rect">
            <a:avLst/>
          </a:prstGeom>
          <a:noFill/>
          <a:ln w="9525">
            <a:noFill/>
            <a:miter lim="800000"/>
            <a:headEnd/>
            <a:tailEnd/>
          </a:ln>
        </p:spPr>
        <p:txBody>
          <a:bodyPr anchor="ctr">
            <a:spAutoFit/>
          </a:bodyPr>
          <a:lstStyle/>
          <a:p>
            <a:pPr eaLnBrk="0" hangingPunct="0"/>
            <a:r>
              <a:rPr lang="en-US" sz="1600" b="1">
                <a:latin typeface="Times New Roman" pitchFamily="18" charset="0"/>
                <a:cs typeface="Times New Roman" pitchFamily="18" charset="0"/>
              </a:rPr>
              <a:t>O'ZBEK XALQ LAPARLARI</a:t>
            </a:r>
          </a:p>
          <a:p>
            <a:pPr eaLnBrk="0" hangingPunct="0"/>
            <a:endParaRPr lang="ru-RU" sz="1400">
              <a:latin typeface="Times New Roman" pitchFamily="18" charset="0"/>
              <a:cs typeface="Times New Roman" pitchFamily="18" charset="0"/>
            </a:endParaRPr>
          </a:p>
          <a:p>
            <a:pPr eaLnBrk="0" hangingPunct="0"/>
            <a:r>
              <a:rPr lang="en-US" sz="1600" b="1">
                <a:latin typeface="Times New Roman" pitchFamily="18" charset="0"/>
                <a:cs typeface="Times New Roman" pitchFamily="18" charset="0"/>
              </a:rPr>
              <a:t>Erta bilan turaman</a:t>
            </a:r>
          </a:p>
          <a:p>
            <a:pPr eaLnBrk="0" hangingPunct="0"/>
            <a:endParaRPr lang="en-US"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Erta bilan turaman, nahori nashta-yo, nahori nashta,</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O'ng qo'limda ignayu, tizzamda kashta-yo, tizzamda kashta.</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Borib ayting o'sha qalami qoshga-yo, qalami qoshga,</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Ho, boraveradi-kelaveradi, va'dasi boshqa-yo, va'dasi boshqa.</a:t>
            </a:r>
          </a:p>
          <a:p>
            <a:pPr eaLnBrk="0" hangingPunct="0"/>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Ey nozli yorim, ko'zi xumorim,</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Mehr bilan menga qarang, vafoli yorim-o, vafoli yorim.</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O'yinga tushgan ukamning nozi chiroyli-ga, nozi chiroyli,</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O'ng yuziga yarashgan holi chiroyli-ga, holi chiroyli.</a:t>
            </a:r>
          </a:p>
          <a:p>
            <a:pPr eaLnBrk="0" hangingPunct="0"/>
            <a:endParaRPr lang="en-US"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O'ng yuziga yarashgan holi bo'lsachi-yo, holi bo'lsachi,</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Ho, savlatiga yarashgan yori bo'lsachi-yo, yori bo'lsachi.</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Ey nozli yorim, ko'zi xumorim,</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Mehr bilan menga qarang, vafoli yorim-o, vafoli yorim.</a:t>
            </a:r>
            <a:endParaRPr lang="en-US" sz="240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5000625" y="500063"/>
            <a:ext cx="3714750" cy="5262562"/>
          </a:xfrm>
          <a:prstGeom prst="rect">
            <a:avLst/>
          </a:prstGeom>
          <a:noFill/>
          <a:ln w="9525">
            <a:noFill/>
            <a:miter lim="800000"/>
            <a:headEnd/>
            <a:tailEnd/>
          </a:ln>
        </p:spPr>
        <p:txBody>
          <a:bodyPr anchor="ctr">
            <a:spAutoFit/>
          </a:bodyPr>
          <a:lstStyle/>
          <a:p>
            <a:pPr eaLnBrk="0" hangingPunct="0"/>
            <a:r>
              <a:rPr lang="en-US" sz="1600" b="1">
                <a:latin typeface="Times New Roman" pitchFamily="18" charset="0"/>
                <a:cs typeface="Times New Roman" pitchFamily="18" charset="0"/>
              </a:rPr>
              <a:t>Bilakuzuk</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Qiz:</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Soy bo'yida-yo yurgan yigit,</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Qoshu ko'zini suzgan yigit,</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Bilaguzugim olgan yigit-o,</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Qaytarib bergin bilaguzugim.</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Yigit:</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Soy bo'yida-yo turganim yo'q,</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Qoshu ko'zimni suzganim yo'q,</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Bilaguzugingni olganim yo'g'a,</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Olganlar bersin bilaguzuging.</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Qiz:</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Oq otingga-yo yol bo'layin,</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Oq yuzingga-yo hol bo'layin,</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Yoring yo'qdir, yor bo'layin-o,</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Endi bergin-o bilaguzugim.</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Yigit:</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Oq otimga-yo yol bo'lgin sen,</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Oq yuzimga-yo hol bo'lgin sen,</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Yorim yo'qdir, yor bo'lgin sen-o,</a:t>
            </a:r>
            <a:endParaRPr lang="ru-RU" sz="1400">
              <a:latin typeface="Times New Roman" pitchFamily="18" charset="0"/>
              <a:cs typeface="Times New Roman" pitchFamily="18" charset="0"/>
            </a:endParaRPr>
          </a:p>
          <a:p>
            <a:pPr eaLnBrk="0" hangingPunct="0"/>
            <a:r>
              <a:rPr lang="en-US" sz="1600">
                <a:latin typeface="Times New Roman" pitchFamily="18" charset="0"/>
                <a:cs typeface="Times New Roman" pitchFamily="18" charset="0"/>
              </a:rPr>
              <a:t>Mana olgin-o bilaguzuging.</a:t>
            </a:r>
            <a:endParaRPr lang="en-US" sz="2400">
              <a:latin typeface="Times New Roman" pitchFamily="18" charset="0"/>
              <a:cs typeface="Times New Roman" pitchFamily="18" charset="0"/>
            </a:endParaRPr>
          </a:p>
        </p:txBody>
      </p:sp>
      <p:pic>
        <p:nvPicPr>
          <p:cNvPr id="24579" name="Picture 4" descr="http://ensiklopediya.uz/img/xotin1.gif"/>
          <p:cNvPicPr>
            <a:picLocks noChangeAspect="1" noChangeArrowheads="1"/>
          </p:cNvPicPr>
          <p:nvPr/>
        </p:nvPicPr>
        <p:blipFill>
          <a:blip r:embed="rId2"/>
          <a:srcRect l="11261" t="44611"/>
          <a:stretch>
            <a:fillRect/>
          </a:stretch>
        </p:blipFill>
        <p:spPr bwMode="auto">
          <a:xfrm>
            <a:off x="714375" y="428625"/>
            <a:ext cx="3243263" cy="55721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4071938" y="785813"/>
            <a:ext cx="4500562" cy="4862512"/>
          </a:xfrm>
          <a:prstGeom prst="rect">
            <a:avLst/>
          </a:prstGeom>
          <a:noFill/>
          <a:ln w="9525">
            <a:noFill/>
            <a:miter lim="800000"/>
            <a:headEnd/>
            <a:tailEnd/>
          </a:ln>
        </p:spPr>
        <p:txBody>
          <a:bodyPr anchor="ctr">
            <a:spAutoFit/>
          </a:bodyPr>
          <a:lstStyle/>
          <a:p>
            <a:pPr eaLnBrk="0" hangingPunct="0"/>
            <a:r>
              <a:rPr lang="en-US" b="1">
                <a:latin typeface="Times New Roman" pitchFamily="18" charset="0"/>
                <a:cs typeface="Times New Roman" pitchFamily="18" charset="0"/>
              </a:rPr>
              <a:t>Doira dum-dum</a:t>
            </a:r>
          </a:p>
          <a:p>
            <a:pPr eaLnBrk="0" hangingPunct="0"/>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Doira dum-duma, bahori mavsum-a,</a:t>
            </a:r>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Kelsa bahor gulg'unchalar qilar tabassum-a.</a:t>
            </a:r>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Yurak duk-duk urodi yor oldiga borgani,</a:t>
            </a:r>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So'zi uchun boraman-o, dardga davo olgani</a:t>
            </a:r>
          </a:p>
          <a:p>
            <a:pPr eaLnBrk="0" hangingPunct="0"/>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Doira dum-duma, bahori mavsum-a,</a:t>
            </a:r>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Kelsa bahor gulg'unchalar qilar tabassum-a.</a:t>
            </a:r>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Ko'ring yuqori tog'da kecha-kunduz yog'ar qor,</a:t>
            </a:r>
          </a:p>
          <a:p>
            <a:pPr eaLnBrk="0" hangingPunct="0"/>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Ayrilib ketay desam-o kichiklikdan sevgan yor.</a:t>
            </a:r>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Doira dum-duma, bahori mavsum-a,</a:t>
            </a:r>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Kelsa bahor gulg'unchalar qilar tabassum-a.</a:t>
            </a:r>
            <a:endParaRPr lang="ru-RU" sz="1600">
              <a:latin typeface="Times New Roman" pitchFamily="18" charset="0"/>
              <a:cs typeface="Times New Roman" pitchFamily="18" charset="0"/>
            </a:endParaRPr>
          </a:p>
          <a:p>
            <a:pPr eaLnBrk="0" hangingPunct="0"/>
            <a:endParaRPr lang="ru-RU" sz="2800">
              <a:latin typeface="Times New Roman" pitchFamily="18" charset="0"/>
              <a:cs typeface="Times New Roman" pitchFamily="18" charset="0"/>
            </a:endParaRPr>
          </a:p>
        </p:txBody>
      </p:sp>
      <p:pic>
        <p:nvPicPr>
          <p:cNvPr id="25603" name="Рисунок 3" descr="86732735.jpg"/>
          <p:cNvPicPr>
            <a:picLocks noChangeAspect="1"/>
          </p:cNvPicPr>
          <p:nvPr/>
        </p:nvPicPr>
        <p:blipFill>
          <a:blip r:embed="rId2"/>
          <a:srcRect/>
          <a:stretch>
            <a:fillRect/>
          </a:stretch>
        </p:blipFill>
        <p:spPr bwMode="auto">
          <a:xfrm>
            <a:off x="357188" y="428625"/>
            <a:ext cx="3175000" cy="3786188"/>
          </a:xfrm>
          <a:prstGeom prst="rect">
            <a:avLst/>
          </a:prstGeom>
          <a:noFill/>
          <a:ln w="9525">
            <a:noFill/>
            <a:miter lim="800000"/>
            <a:headEnd/>
            <a:tailEnd/>
          </a:ln>
        </p:spPr>
      </p:pic>
      <p:pic>
        <p:nvPicPr>
          <p:cNvPr id="6" name="Рисунок 5" descr="zoloto_small_10.jpg"/>
          <p:cNvPicPr>
            <a:picLocks noChangeAspect="1"/>
          </p:cNvPicPr>
          <p:nvPr/>
        </p:nvPicPr>
        <p:blipFill>
          <a:blip r:embed="rId3"/>
          <a:stretch>
            <a:fillRect/>
          </a:stretch>
        </p:blipFill>
        <p:spPr>
          <a:xfrm>
            <a:off x="7524771" y="5357826"/>
            <a:ext cx="1619229" cy="12144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5605" name="Рисунок 6" descr="odejda_small_6.jpg"/>
          <p:cNvPicPr>
            <a:picLocks noChangeAspect="1"/>
          </p:cNvPicPr>
          <p:nvPr/>
        </p:nvPicPr>
        <p:blipFill>
          <a:blip r:embed="rId4"/>
          <a:srcRect/>
          <a:stretch>
            <a:fillRect/>
          </a:stretch>
        </p:blipFill>
        <p:spPr bwMode="auto">
          <a:xfrm>
            <a:off x="214313" y="4714875"/>
            <a:ext cx="1076325" cy="1428750"/>
          </a:xfrm>
          <a:prstGeom prst="rect">
            <a:avLst/>
          </a:prstGeom>
          <a:noFill/>
          <a:ln w="9525">
            <a:noFill/>
            <a:miter lim="800000"/>
            <a:headEnd/>
            <a:tailEnd/>
          </a:ln>
        </p:spPr>
      </p:pic>
      <p:pic>
        <p:nvPicPr>
          <p:cNvPr id="25606" name="Рисунок 7" descr="musika_small_8.jpg"/>
          <p:cNvPicPr>
            <a:picLocks noChangeAspect="1"/>
          </p:cNvPicPr>
          <p:nvPr/>
        </p:nvPicPr>
        <p:blipFill>
          <a:blip r:embed="rId5"/>
          <a:srcRect/>
          <a:stretch>
            <a:fillRect/>
          </a:stretch>
        </p:blipFill>
        <p:spPr bwMode="auto">
          <a:xfrm>
            <a:off x="7929563" y="142875"/>
            <a:ext cx="1076325" cy="14287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571500" y="857250"/>
            <a:ext cx="3429000" cy="4154488"/>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spAutoFit/>
          </a:bodyPr>
          <a:lstStyle/>
          <a:p>
            <a:pPr eaLnBrk="0" hangingPunct="0">
              <a:defRPr/>
            </a:pPr>
            <a:endParaRPr lang="ru-RU" sz="2400" dirty="0">
              <a:solidFill>
                <a:schemeClr val="tx1"/>
              </a:solidFill>
              <a:latin typeface="Times New Roman" pitchFamily="18" charset="0"/>
              <a:cs typeface="Times New Roman" pitchFamily="18" charset="0"/>
            </a:endParaRPr>
          </a:p>
          <a:p>
            <a:pPr eaLnBrk="0" hangingPunct="0">
              <a:defRPr/>
            </a:pPr>
            <a:r>
              <a:rPr lang="en-US" sz="2000" dirty="0" err="1">
                <a:solidFill>
                  <a:schemeClr val="tx1"/>
                </a:solidFill>
                <a:latin typeface="Times New Roman" pitchFamily="18" charset="0"/>
                <a:ea typeface="Times New Roman" pitchFamily="18" charset="0"/>
                <a:cs typeface="Times New Roman" pitchFamily="18" charset="0"/>
              </a:rPr>
              <a:t>Sust</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xotin</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suzma</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xotin</a:t>
            </a:r>
            <a:r>
              <a:rPr lang="en-US" sz="2000" dirty="0">
                <a:solidFill>
                  <a:schemeClr val="tx1"/>
                </a:solidFill>
                <a:latin typeface="Times New Roman" pitchFamily="18" charset="0"/>
                <a:ea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a:p>
            <a:pPr eaLnBrk="0" hangingPunct="0">
              <a:defRPr/>
            </a:pPr>
            <a:r>
              <a:rPr lang="en-US" sz="2000" dirty="0" err="1">
                <a:solidFill>
                  <a:schemeClr val="tx1"/>
                </a:solidFill>
                <a:latin typeface="Times New Roman" pitchFamily="18" charset="0"/>
                <a:ea typeface="Times New Roman" pitchFamily="18" charset="0"/>
                <a:cs typeface="Times New Roman" pitchFamily="18" charset="0"/>
              </a:rPr>
              <a:t>Ko’lankasi</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maydon</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hotin</a:t>
            </a:r>
            <a:r>
              <a:rPr lang="en-US" sz="2000" dirty="0">
                <a:solidFill>
                  <a:schemeClr val="tx1"/>
                </a:solidFill>
                <a:latin typeface="Times New Roman" pitchFamily="18" charset="0"/>
                <a:ea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a:p>
            <a:pPr eaLnBrk="0" hangingPunct="0">
              <a:defRPr/>
            </a:pPr>
            <a:r>
              <a:rPr lang="en-US" sz="2000" dirty="0" err="1">
                <a:solidFill>
                  <a:schemeClr val="tx1"/>
                </a:solidFill>
                <a:latin typeface="Times New Roman" pitchFamily="18" charset="0"/>
                <a:ea typeface="Times New Roman" pitchFamily="18" charset="0"/>
                <a:cs typeface="Times New Roman" pitchFamily="18" charset="0"/>
              </a:rPr>
              <a:t>Yomg’ir</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yog’dir</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ho’l</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bulsin</a:t>
            </a:r>
            <a:r>
              <a:rPr lang="en-US" sz="2000" dirty="0">
                <a:solidFill>
                  <a:schemeClr val="tx1"/>
                </a:solidFill>
                <a:latin typeface="Times New Roman" pitchFamily="18" charset="0"/>
                <a:ea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a:p>
            <a:pPr eaLnBrk="0" hangingPunct="0">
              <a:defRPr/>
            </a:pPr>
            <a:r>
              <a:rPr lang="en-US" sz="2000" dirty="0" err="1">
                <a:solidFill>
                  <a:schemeClr val="tx1"/>
                </a:solidFill>
                <a:latin typeface="Times New Roman" pitchFamily="18" charset="0"/>
                <a:ea typeface="Times New Roman" pitchFamily="18" charset="0"/>
                <a:cs typeface="Times New Roman" pitchFamily="18" charset="0"/>
              </a:rPr>
              <a:t>Yeri</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jahon</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ko’l</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bo'lsin</a:t>
            </a:r>
            <a:r>
              <a:rPr lang="en-US" sz="2000" dirty="0">
                <a:solidFill>
                  <a:schemeClr val="tx1"/>
                </a:solidFill>
                <a:latin typeface="Times New Roman" pitchFamily="18" charset="0"/>
                <a:ea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a:p>
            <a:pPr eaLnBrk="0" hangingPunct="0">
              <a:defRPr/>
            </a:pPr>
            <a:r>
              <a:rPr lang="en-US" sz="2000" dirty="0" err="1">
                <a:solidFill>
                  <a:schemeClr val="tx1"/>
                </a:solidFill>
                <a:latin typeface="Times New Roman" pitchFamily="18" charset="0"/>
                <a:ea typeface="Times New Roman" pitchFamily="18" charset="0"/>
                <a:cs typeface="Times New Roman" pitchFamily="18" charset="0"/>
              </a:rPr>
              <a:t>Maysalar</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quloq</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yozsin</a:t>
            </a:r>
            <a:r>
              <a:rPr lang="en-US" sz="2000" dirty="0">
                <a:solidFill>
                  <a:schemeClr val="tx1"/>
                </a:solidFill>
                <a:latin typeface="Times New Roman" pitchFamily="18" charset="0"/>
                <a:ea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a:p>
            <a:pPr eaLnBrk="0" hangingPunct="0">
              <a:defRPr/>
            </a:pPr>
            <a:r>
              <a:rPr lang="en-US" sz="2000" dirty="0">
                <a:solidFill>
                  <a:schemeClr val="tx1"/>
                </a:solidFill>
                <a:latin typeface="Times New Roman" pitchFamily="18" charset="0"/>
                <a:ea typeface="Times New Roman" pitchFamily="18" charset="0"/>
                <a:cs typeface="Times New Roman" pitchFamily="18" charset="0"/>
              </a:rPr>
              <a:t>Sutu </a:t>
            </a:r>
            <a:r>
              <a:rPr lang="en-US" sz="2000" dirty="0" err="1">
                <a:solidFill>
                  <a:schemeClr val="tx1"/>
                </a:solidFill>
                <a:latin typeface="Times New Roman" pitchFamily="18" charset="0"/>
                <a:ea typeface="Times New Roman" pitchFamily="18" charset="0"/>
                <a:cs typeface="Times New Roman" pitchFamily="18" charset="0"/>
              </a:rPr>
              <a:t>qatiq</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mo’l</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bo'lsin</a:t>
            </a:r>
            <a:r>
              <a:rPr lang="en-US" sz="2000" dirty="0">
                <a:solidFill>
                  <a:schemeClr val="tx1"/>
                </a:solidFill>
                <a:latin typeface="Times New Roman" pitchFamily="18" charset="0"/>
                <a:ea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a:p>
            <a:pPr eaLnBrk="0" hangingPunct="0">
              <a:defRPr/>
            </a:pPr>
            <a:r>
              <a:rPr lang="en-US" sz="2000" dirty="0" err="1">
                <a:solidFill>
                  <a:schemeClr val="tx1"/>
                </a:solidFill>
                <a:latin typeface="Times New Roman" pitchFamily="18" charset="0"/>
                <a:ea typeface="Times New Roman" pitchFamily="18" charset="0"/>
                <a:cs typeface="Times New Roman" pitchFamily="18" charset="0"/>
              </a:rPr>
              <a:t>Sust</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xotin</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suzma</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xotin</a:t>
            </a:r>
            <a:r>
              <a:rPr lang="en-US" sz="2000" dirty="0">
                <a:solidFill>
                  <a:schemeClr val="tx1"/>
                </a:solidFill>
                <a:latin typeface="Times New Roman" pitchFamily="18" charset="0"/>
                <a:ea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a:p>
            <a:pPr eaLnBrk="0" hangingPunct="0">
              <a:defRPr/>
            </a:pPr>
            <a:r>
              <a:rPr lang="en-US" sz="2000" dirty="0" err="1">
                <a:solidFill>
                  <a:schemeClr val="tx1"/>
                </a:solidFill>
                <a:latin typeface="Times New Roman" pitchFamily="18" charset="0"/>
                <a:ea typeface="Times New Roman" pitchFamily="18" charset="0"/>
                <a:cs typeface="Times New Roman" pitchFamily="18" charset="0"/>
              </a:rPr>
              <a:t>Ko’lankasi</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maydon</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hotin</a:t>
            </a:r>
            <a:r>
              <a:rPr lang="en-US" sz="2000" dirty="0">
                <a:solidFill>
                  <a:schemeClr val="tx1"/>
                </a:solidFill>
                <a:latin typeface="Times New Roman" pitchFamily="18" charset="0"/>
                <a:ea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a:p>
            <a:pPr eaLnBrk="0" hangingPunct="0">
              <a:defRPr/>
            </a:pPr>
            <a:r>
              <a:rPr lang="en-US" sz="2000" dirty="0" err="1">
                <a:solidFill>
                  <a:schemeClr val="tx1"/>
                </a:solidFill>
                <a:latin typeface="Times New Roman" pitchFamily="18" charset="0"/>
                <a:ea typeface="Times New Roman" pitchFamily="18" charset="0"/>
                <a:cs typeface="Times New Roman" pitchFamily="18" charset="0"/>
              </a:rPr>
              <a:t>Yomg’ir</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yog’dir</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ko’k</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bo'lsin</a:t>
            </a:r>
            <a:r>
              <a:rPr lang="en-US" sz="2000" dirty="0">
                <a:solidFill>
                  <a:schemeClr val="tx1"/>
                </a:solidFill>
                <a:latin typeface="Times New Roman" pitchFamily="18" charset="0"/>
                <a:ea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a:p>
            <a:pPr eaLnBrk="0" hangingPunct="0">
              <a:defRPr/>
            </a:pPr>
            <a:r>
              <a:rPr lang="en-US" sz="2000" dirty="0" err="1">
                <a:solidFill>
                  <a:schemeClr val="tx1"/>
                </a:solidFill>
                <a:latin typeface="Times New Roman" pitchFamily="18" charset="0"/>
                <a:ea typeface="Times New Roman" pitchFamily="18" charset="0"/>
                <a:cs typeface="Times New Roman" pitchFamily="18" charset="0"/>
              </a:rPr>
              <a:t>Qurgoqchilik</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yo’q</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bo'lsin</a:t>
            </a:r>
            <a:r>
              <a:rPr lang="en-US" sz="2000" dirty="0">
                <a:solidFill>
                  <a:schemeClr val="tx1"/>
                </a:solidFill>
                <a:latin typeface="Times New Roman" pitchFamily="18" charset="0"/>
                <a:ea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a:p>
            <a:pPr eaLnBrk="0" hangingPunct="0">
              <a:defRPr/>
            </a:pPr>
            <a:r>
              <a:rPr lang="en-US" sz="2000" dirty="0" err="1">
                <a:solidFill>
                  <a:schemeClr val="tx1"/>
                </a:solidFill>
                <a:latin typeface="Times New Roman" pitchFamily="18" charset="0"/>
                <a:ea typeface="Times New Roman" pitchFamily="18" charset="0"/>
                <a:cs typeface="Times New Roman" pitchFamily="18" charset="0"/>
              </a:rPr>
              <a:t>Arpa</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bug’doy</a:t>
            </a:r>
            <a:r>
              <a:rPr lang="en-US" sz="2000" dirty="0">
                <a:solidFill>
                  <a:schemeClr val="tx1"/>
                </a:solidFill>
                <a:latin typeface="Times New Roman" pitchFamily="18" charset="0"/>
                <a:ea typeface="Times New Roman" pitchFamily="18" charset="0"/>
                <a:cs typeface="Times New Roman" pitchFamily="18" charset="0"/>
              </a:rPr>
              <a:t> bosh </a:t>
            </a:r>
            <a:r>
              <a:rPr lang="en-US" sz="2000" dirty="0" err="1">
                <a:solidFill>
                  <a:schemeClr val="tx1"/>
                </a:solidFill>
                <a:latin typeface="Times New Roman" pitchFamily="18" charset="0"/>
                <a:ea typeface="Times New Roman" pitchFamily="18" charset="0"/>
                <a:cs typeface="Times New Roman" pitchFamily="18" charset="0"/>
              </a:rPr>
              <a:t>tortsin</a:t>
            </a:r>
            <a:r>
              <a:rPr lang="en-US" sz="2000" dirty="0">
                <a:solidFill>
                  <a:schemeClr val="tx1"/>
                </a:solidFill>
                <a:latin typeface="Times New Roman" pitchFamily="18" charset="0"/>
                <a:ea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a:p>
            <a:pPr eaLnBrk="0" hangingPunct="0">
              <a:defRPr/>
            </a:pPr>
            <a:r>
              <a:rPr lang="en-US" sz="2000" dirty="0" err="1">
                <a:solidFill>
                  <a:schemeClr val="tx1"/>
                </a:solidFill>
                <a:latin typeface="Times New Roman" pitchFamily="18" charset="0"/>
                <a:ea typeface="Times New Roman" pitchFamily="18" charset="0"/>
                <a:cs typeface="Times New Roman" pitchFamily="18" charset="0"/>
              </a:rPr>
              <a:t>Kayvonilar</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osh</a:t>
            </a:r>
            <a:r>
              <a:rPr lang="en-US" sz="2000" dirty="0">
                <a:solidFill>
                  <a:schemeClr val="tx1"/>
                </a:solidFill>
                <a:latin typeface="Times New Roman" pitchFamily="18" charset="0"/>
                <a:ea typeface="Times New Roman" pitchFamily="18" charset="0"/>
                <a:cs typeface="Times New Roman" pitchFamily="18" charset="0"/>
              </a:rPr>
              <a:t> </a:t>
            </a:r>
            <a:r>
              <a:rPr lang="en-US" sz="2000" dirty="0" err="1">
                <a:solidFill>
                  <a:schemeClr val="tx1"/>
                </a:solidFill>
                <a:latin typeface="Times New Roman" pitchFamily="18" charset="0"/>
                <a:ea typeface="Times New Roman" pitchFamily="18" charset="0"/>
                <a:cs typeface="Times New Roman" pitchFamily="18" charset="0"/>
              </a:rPr>
              <a:t>tortsin</a:t>
            </a:r>
            <a:r>
              <a:rPr lang="en-US" sz="2000" dirty="0">
                <a:solidFill>
                  <a:schemeClr val="tx1"/>
                </a:solidFill>
                <a:latin typeface="Times New Roman" pitchFamily="18" charset="0"/>
                <a:ea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p:txBody>
      </p:sp>
      <p:sp>
        <p:nvSpPr>
          <p:cNvPr id="3" name="Прямоугольник 2"/>
          <p:cNvSpPr/>
          <p:nvPr/>
        </p:nvSpPr>
        <p:spPr>
          <a:xfrm>
            <a:off x="5500688" y="1000125"/>
            <a:ext cx="3143250" cy="3970338"/>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dirty="0" err="1">
                <a:solidFill>
                  <a:schemeClr val="tx1"/>
                </a:solidFill>
                <a:latin typeface="Times New Roman" pitchFamily="18" charset="0"/>
                <a:ea typeface="Times New Roman" pitchFamily="18" charset="0"/>
                <a:cs typeface="Times New Roman" pitchFamily="18" charset="0"/>
              </a:rPr>
              <a:t>Sust</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xotin</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suzma</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xotin</a:t>
            </a:r>
            <a:r>
              <a:rPr lang="en-US" dirty="0">
                <a:solidFill>
                  <a:schemeClr val="tx1"/>
                </a:solidFill>
                <a:latin typeface="Times New Roman" pitchFamily="18" charset="0"/>
                <a:ea typeface="Times New Roman" pitchFamily="18" charset="0"/>
                <a:cs typeface="Times New Roman" pitchFamily="18" charset="0"/>
              </a:rPr>
              <a:t>,</a:t>
            </a:r>
            <a:endParaRPr lang="ru-RU" sz="1600" dirty="0">
              <a:solidFill>
                <a:schemeClr val="tx1"/>
              </a:solidFill>
              <a:latin typeface="Times New Roman" pitchFamily="18" charset="0"/>
              <a:cs typeface="Times New Roman" pitchFamily="18" charset="0"/>
            </a:endParaRPr>
          </a:p>
          <a:p>
            <a:pPr eaLnBrk="0" hangingPunct="0">
              <a:defRPr/>
            </a:pPr>
            <a:r>
              <a:rPr lang="en-US" dirty="0" err="1">
                <a:solidFill>
                  <a:schemeClr val="tx1"/>
                </a:solidFill>
                <a:latin typeface="Times New Roman" pitchFamily="18" charset="0"/>
                <a:ea typeface="Times New Roman" pitchFamily="18" charset="0"/>
                <a:cs typeface="Times New Roman" pitchFamily="18" charset="0"/>
              </a:rPr>
              <a:t>Ko’lankasi</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maydon</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hotin</a:t>
            </a:r>
            <a:r>
              <a:rPr lang="en-US" dirty="0">
                <a:solidFill>
                  <a:schemeClr val="tx1"/>
                </a:solidFill>
                <a:latin typeface="Times New Roman" pitchFamily="18" charset="0"/>
                <a:ea typeface="Times New Roman" pitchFamily="18" charset="0"/>
                <a:cs typeface="Times New Roman" pitchFamily="18" charset="0"/>
              </a:rPr>
              <a:t>!</a:t>
            </a:r>
            <a:endParaRPr lang="ru-RU" sz="1600" dirty="0">
              <a:solidFill>
                <a:schemeClr val="tx1"/>
              </a:solidFill>
              <a:latin typeface="Times New Roman" pitchFamily="18" charset="0"/>
              <a:cs typeface="Times New Roman" pitchFamily="18" charset="0"/>
            </a:endParaRPr>
          </a:p>
          <a:p>
            <a:pPr eaLnBrk="0" hangingPunct="0">
              <a:defRPr/>
            </a:pPr>
            <a:r>
              <a:rPr lang="en-US" dirty="0" err="1">
                <a:solidFill>
                  <a:schemeClr val="tx1"/>
                </a:solidFill>
                <a:latin typeface="Times New Roman" pitchFamily="18" charset="0"/>
                <a:ea typeface="Times New Roman" pitchFamily="18" charset="0"/>
                <a:cs typeface="Times New Roman" pitchFamily="18" charset="0"/>
              </a:rPr>
              <a:t>Yomg’ir</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yog’dir</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ho’l</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bo’laylik</a:t>
            </a:r>
            <a:r>
              <a:rPr lang="en-US" dirty="0">
                <a:solidFill>
                  <a:schemeClr val="tx1"/>
                </a:solidFill>
                <a:latin typeface="Times New Roman" pitchFamily="18" charset="0"/>
                <a:ea typeface="Times New Roman" pitchFamily="18" charset="0"/>
                <a:cs typeface="Times New Roman" pitchFamily="18" charset="0"/>
              </a:rPr>
              <a:t>, </a:t>
            </a:r>
            <a:endParaRPr lang="ru-RU" sz="1600" dirty="0">
              <a:solidFill>
                <a:schemeClr val="tx1"/>
              </a:solidFill>
              <a:latin typeface="Times New Roman" pitchFamily="18" charset="0"/>
              <a:cs typeface="Times New Roman" pitchFamily="18" charset="0"/>
            </a:endParaRPr>
          </a:p>
          <a:p>
            <a:pPr eaLnBrk="0" hangingPunct="0">
              <a:defRPr/>
            </a:pPr>
            <a:r>
              <a:rPr lang="en-US" dirty="0">
                <a:solidFill>
                  <a:schemeClr val="tx1"/>
                </a:solidFill>
                <a:latin typeface="Times New Roman" pitchFamily="18" charset="0"/>
                <a:ea typeface="Times New Roman" pitchFamily="18" charset="0"/>
                <a:cs typeface="Times New Roman" pitchFamily="18" charset="0"/>
              </a:rPr>
              <a:t>Biz ham </a:t>
            </a:r>
            <a:r>
              <a:rPr lang="en-US" dirty="0" err="1">
                <a:solidFill>
                  <a:schemeClr val="tx1"/>
                </a:solidFill>
                <a:latin typeface="Times New Roman" pitchFamily="18" charset="0"/>
                <a:ea typeface="Times New Roman" pitchFamily="18" charset="0"/>
                <a:cs typeface="Times New Roman" pitchFamily="18" charset="0"/>
              </a:rPr>
              <a:t>senga</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jo’r</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bo'laylik</a:t>
            </a:r>
            <a:r>
              <a:rPr lang="en-US" dirty="0">
                <a:solidFill>
                  <a:schemeClr val="tx1"/>
                </a:solidFill>
                <a:latin typeface="Times New Roman" pitchFamily="18" charset="0"/>
                <a:ea typeface="Times New Roman" pitchFamily="18" charset="0"/>
                <a:cs typeface="Times New Roman" pitchFamily="18" charset="0"/>
              </a:rPr>
              <a:t>.</a:t>
            </a:r>
            <a:endParaRPr lang="ru-RU" sz="1600" dirty="0">
              <a:solidFill>
                <a:schemeClr val="tx1"/>
              </a:solidFill>
              <a:latin typeface="Times New Roman" pitchFamily="18" charset="0"/>
              <a:cs typeface="Times New Roman" pitchFamily="18" charset="0"/>
            </a:endParaRPr>
          </a:p>
          <a:p>
            <a:pPr eaLnBrk="0" hangingPunct="0">
              <a:defRPr/>
            </a:pPr>
            <a:r>
              <a:rPr lang="en-US" dirty="0" err="1">
                <a:solidFill>
                  <a:schemeClr val="tx1"/>
                </a:solidFill>
                <a:latin typeface="Times New Roman" pitchFamily="18" charset="0"/>
                <a:ea typeface="Times New Roman" pitchFamily="18" charset="0"/>
                <a:cs typeface="Times New Roman" pitchFamily="18" charset="0"/>
              </a:rPr>
              <a:t>Ko’klamda</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o’ynab–kulib</a:t>
            </a:r>
            <a:r>
              <a:rPr lang="en-US" dirty="0">
                <a:solidFill>
                  <a:schemeClr val="tx1"/>
                </a:solidFill>
                <a:latin typeface="Times New Roman" pitchFamily="18" charset="0"/>
                <a:ea typeface="Times New Roman" pitchFamily="18" charset="0"/>
                <a:cs typeface="Times New Roman" pitchFamily="18" charset="0"/>
              </a:rPr>
              <a:t>,</a:t>
            </a:r>
            <a:endParaRPr lang="ru-RU" sz="1600" dirty="0">
              <a:solidFill>
                <a:schemeClr val="tx1"/>
              </a:solidFill>
              <a:latin typeface="Times New Roman" pitchFamily="18" charset="0"/>
              <a:cs typeface="Times New Roman" pitchFamily="18" charset="0"/>
            </a:endParaRPr>
          </a:p>
          <a:p>
            <a:pPr eaLnBrk="0" hangingPunct="0">
              <a:defRPr/>
            </a:pPr>
            <a:r>
              <a:rPr lang="en-US" dirty="0">
                <a:solidFill>
                  <a:schemeClr val="tx1"/>
                </a:solidFill>
                <a:latin typeface="Times New Roman" pitchFamily="18" charset="0"/>
                <a:ea typeface="Times New Roman" pitchFamily="18" charset="0"/>
                <a:cs typeface="Times New Roman" pitchFamily="18" charset="0"/>
              </a:rPr>
              <a:t>Ham </a:t>
            </a:r>
            <a:r>
              <a:rPr lang="en-US" dirty="0" err="1">
                <a:solidFill>
                  <a:schemeClr val="tx1"/>
                </a:solidFill>
                <a:latin typeface="Times New Roman" pitchFamily="18" charset="0"/>
                <a:ea typeface="Times New Roman" pitchFamily="18" charset="0"/>
                <a:cs typeface="Times New Roman" pitchFamily="18" charset="0"/>
              </a:rPr>
              <a:t>sho’xu</a:t>
            </a:r>
            <a:r>
              <a:rPr lang="en-US" dirty="0">
                <a:solidFill>
                  <a:schemeClr val="tx1"/>
                </a:solidFill>
                <a:latin typeface="Times New Roman" pitchFamily="18" charset="0"/>
                <a:ea typeface="Times New Roman" pitchFamily="18" charset="0"/>
                <a:cs typeface="Times New Roman" pitchFamily="18" charset="0"/>
              </a:rPr>
              <a:t> ham </a:t>
            </a:r>
            <a:r>
              <a:rPr lang="en-US" dirty="0" err="1">
                <a:solidFill>
                  <a:schemeClr val="tx1"/>
                </a:solidFill>
                <a:latin typeface="Times New Roman" pitchFamily="18" charset="0"/>
                <a:ea typeface="Times New Roman" pitchFamily="18" charset="0"/>
                <a:cs typeface="Times New Roman" pitchFamily="18" charset="0"/>
              </a:rPr>
              <a:t>zo’r</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bo'laylik</a:t>
            </a:r>
            <a:r>
              <a:rPr lang="en-US" dirty="0">
                <a:solidFill>
                  <a:schemeClr val="tx1"/>
                </a:solidFill>
                <a:latin typeface="Times New Roman" pitchFamily="18" charset="0"/>
                <a:ea typeface="Times New Roman" pitchFamily="18" charset="0"/>
                <a:cs typeface="Times New Roman" pitchFamily="18" charset="0"/>
              </a:rPr>
              <a:t>.</a:t>
            </a:r>
            <a:endParaRPr lang="ru-RU" sz="1600" dirty="0">
              <a:solidFill>
                <a:schemeClr val="tx1"/>
              </a:solidFill>
              <a:latin typeface="Times New Roman" pitchFamily="18" charset="0"/>
              <a:cs typeface="Times New Roman" pitchFamily="18" charset="0"/>
            </a:endParaRPr>
          </a:p>
          <a:p>
            <a:pPr eaLnBrk="0" hangingPunct="0">
              <a:defRPr/>
            </a:pPr>
            <a:r>
              <a:rPr lang="en-US" dirty="0" err="1">
                <a:solidFill>
                  <a:schemeClr val="tx1"/>
                </a:solidFill>
                <a:latin typeface="Times New Roman" pitchFamily="18" charset="0"/>
                <a:ea typeface="Times New Roman" pitchFamily="18" charset="0"/>
                <a:cs typeface="Times New Roman" pitchFamily="18" charset="0"/>
              </a:rPr>
              <a:t>Sust</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xotin</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suzma</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xotin</a:t>
            </a:r>
            <a:r>
              <a:rPr lang="en-US" dirty="0">
                <a:solidFill>
                  <a:schemeClr val="tx1"/>
                </a:solidFill>
                <a:latin typeface="Times New Roman" pitchFamily="18" charset="0"/>
                <a:ea typeface="Times New Roman" pitchFamily="18" charset="0"/>
                <a:cs typeface="Times New Roman" pitchFamily="18" charset="0"/>
              </a:rPr>
              <a:t>,</a:t>
            </a:r>
            <a:endParaRPr lang="ru-RU" sz="1600" dirty="0">
              <a:solidFill>
                <a:schemeClr val="tx1"/>
              </a:solidFill>
              <a:latin typeface="Times New Roman" pitchFamily="18" charset="0"/>
              <a:cs typeface="Times New Roman" pitchFamily="18" charset="0"/>
            </a:endParaRPr>
          </a:p>
          <a:p>
            <a:pPr eaLnBrk="0" hangingPunct="0">
              <a:defRPr/>
            </a:pPr>
            <a:r>
              <a:rPr lang="en-US" dirty="0" err="1">
                <a:solidFill>
                  <a:schemeClr val="tx1"/>
                </a:solidFill>
                <a:latin typeface="Times New Roman" pitchFamily="18" charset="0"/>
                <a:ea typeface="Times New Roman" pitchFamily="18" charset="0"/>
                <a:cs typeface="Times New Roman" pitchFamily="18" charset="0"/>
              </a:rPr>
              <a:t>Ko’lankasi</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maydon</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hotin</a:t>
            </a:r>
            <a:r>
              <a:rPr lang="en-US" dirty="0">
                <a:solidFill>
                  <a:schemeClr val="tx1"/>
                </a:solidFill>
                <a:latin typeface="Times New Roman" pitchFamily="18" charset="0"/>
                <a:ea typeface="Times New Roman" pitchFamily="18" charset="0"/>
                <a:cs typeface="Times New Roman" pitchFamily="18" charset="0"/>
              </a:rPr>
              <a:t>!</a:t>
            </a:r>
            <a:endParaRPr lang="ru-RU" sz="1600" dirty="0">
              <a:solidFill>
                <a:schemeClr val="tx1"/>
              </a:solidFill>
              <a:latin typeface="Times New Roman" pitchFamily="18" charset="0"/>
              <a:cs typeface="Times New Roman" pitchFamily="18" charset="0"/>
            </a:endParaRPr>
          </a:p>
          <a:p>
            <a:pPr eaLnBrk="0" hangingPunct="0">
              <a:defRPr/>
            </a:pPr>
            <a:r>
              <a:rPr lang="en-US" dirty="0" err="1">
                <a:solidFill>
                  <a:schemeClr val="tx1"/>
                </a:solidFill>
                <a:latin typeface="Times New Roman" pitchFamily="18" charset="0"/>
                <a:ea typeface="Times New Roman" pitchFamily="18" charset="0"/>
                <a:cs typeface="Times New Roman" pitchFamily="18" charset="0"/>
              </a:rPr>
              <a:t>Yomg’ir</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yog’di</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do’l</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bo'ldi</a:t>
            </a:r>
            <a:r>
              <a:rPr lang="en-US" dirty="0">
                <a:solidFill>
                  <a:schemeClr val="tx1"/>
                </a:solidFill>
                <a:latin typeface="Times New Roman" pitchFamily="18" charset="0"/>
                <a:ea typeface="Times New Roman" pitchFamily="18" charset="0"/>
                <a:cs typeface="Times New Roman" pitchFamily="18" charset="0"/>
              </a:rPr>
              <a:t>,</a:t>
            </a:r>
            <a:endParaRPr lang="ru-RU" sz="1600" dirty="0">
              <a:solidFill>
                <a:schemeClr val="tx1"/>
              </a:solidFill>
              <a:latin typeface="Times New Roman" pitchFamily="18" charset="0"/>
              <a:cs typeface="Times New Roman" pitchFamily="18" charset="0"/>
            </a:endParaRPr>
          </a:p>
          <a:p>
            <a:pPr eaLnBrk="0" hangingPunct="0">
              <a:defRPr/>
            </a:pPr>
            <a:r>
              <a:rPr lang="en-US" dirty="0" err="1">
                <a:solidFill>
                  <a:schemeClr val="tx1"/>
                </a:solidFill>
                <a:latin typeface="Times New Roman" pitchFamily="18" charset="0"/>
                <a:ea typeface="Times New Roman" pitchFamily="18" charset="0"/>
                <a:cs typeface="Times New Roman" pitchFamily="18" charset="0"/>
              </a:rPr>
              <a:t>Yeri</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jahon</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ho’l</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bo'ldi</a:t>
            </a:r>
            <a:r>
              <a:rPr lang="en-US" dirty="0">
                <a:solidFill>
                  <a:schemeClr val="tx1"/>
                </a:solidFill>
                <a:latin typeface="Times New Roman" pitchFamily="18" charset="0"/>
                <a:ea typeface="Times New Roman" pitchFamily="18" charset="0"/>
                <a:cs typeface="Times New Roman" pitchFamily="18" charset="0"/>
              </a:rPr>
              <a:t>.</a:t>
            </a:r>
            <a:endParaRPr lang="ru-RU" sz="1600" dirty="0">
              <a:solidFill>
                <a:schemeClr val="tx1"/>
              </a:solidFill>
              <a:latin typeface="Times New Roman" pitchFamily="18" charset="0"/>
              <a:cs typeface="Times New Roman" pitchFamily="18" charset="0"/>
            </a:endParaRPr>
          </a:p>
          <a:p>
            <a:pPr eaLnBrk="0" hangingPunct="0">
              <a:defRPr/>
            </a:pPr>
            <a:r>
              <a:rPr lang="en-US" dirty="0" err="1">
                <a:solidFill>
                  <a:schemeClr val="tx1"/>
                </a:solidFill>
                <a:latin typeface="Times New Roman" pitchFamily="18" charset="0"/>
                <a:ea typeface="Times New Roman" pitchFamily="18" charset="0"/>
                <a:cs typeface="Times New Roman" pitchFamily="18" charset="0"/>
              </a:rPr>
              <a:t>Shaftolilar</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barg</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yozdi</a:t>
            </a:r>
            <a:r>
              <a:rPr lang="en-US" dirty="0">
                <a:solidFill>
                  <a:schemeClr val="tx1"/>
                </a:solidFill>
                <a:latin typeface="Times New Roman" pitchFamily="18" charset="0"/>
                <a:ea typeface="Times New Roman" pitchFamily="18" charset="0"/>
                <a:cs typeface="Times New Roman" pitchFamily="18" charset="0"/>
              </a:rPr>
              <a:t>,</a:t>
            </a:r>
            <a:endParaRPr lang="ru-RU" sz="1600" dirty="0">
              <a:solidFill>
                <a:schemeClr val="tx1"/>
              </a:solidFill>
              <a:latin typeface="Times New Roman" pitchFamily="18" charset="0"/>
              <a:cs typeface="Times New Roman" pitchFamily="18" charset="0"/>
            </a:endParaRPr>
          </a:p>
          <a:p>
            <a:pPr eaLnBrk="0" hangingPunct="0">
              <a:defRPr/>
            </a:pPr>
            <a:r>
              <a:rPr lang="en-US" dirty="0" err="1">
                <a:solidFill>
                  <a:schemeClr val="tx1"/>
                </a:solidFill>
                <a:latin typeface="Times New Roman" pitchFamily="18" charset="0"/>
                <a:ea typeface="Times New Roman" pitchFamily="18" charset="0"/>
                <a:cs typeface="Times New Roman" pitchFamily="18" charset="0"/>
              </a:rPr>
              <a:t>Dunyo</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to’la</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gul</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bo'ldi</a:t>
            </a:r>
            <a:r>
              <a:rPr lang="en-US" dirty="0">
                <a:solidFill>
                  <a:schemeClr val="tx1"/>
                </a:solidFill>
                <a:latin typeface="Times New Roman" pitchFamily="18" charset="0"/>
                <a:ea typeface="Times New Roman" pitchFamily="18" charset="0"/>
                <a:cs typeface="Times New Roman" pitchFamily="18" charset="0"/>
              </a:rPr>
              <a:t>.</a:t>
            </a:r>
            <a:endParaRPr lang="ru-RU" sz="1600" dirty="0">
              <a:solidFill>
                <a:schemeClr val="tx1"/>
              </a:solidFill>
              <a:latin typeface="Times New Roman" pitchFamily="18" charset="0"/>
              <a:cs typeface="Times New Roman" pitchFamily="18" charset="0"/>
            </a:endParaRPr>
          </a:p>
          <a:p>
            <a:pPr eaLnBrk="0" hangingPunct="0">
              <a:defRPr/>
            </a:pPr>
            <a:r>
              <a:rPr lang="en-US" dirty="0" err="1">
                <a:solidFill>
                  <a:schemeClr val="tx1"/>
                </a:solidFill>
                <a:latin typeface="Times New Roman" pitchFamily="18" charset="0"/>
                <a:ea typeface="Times New Roman" pitchFamily="18" charset="0"/>
                <a:cs typeface="Times New Roman" pitchFamily="18" charset="0"/>
              </a:rPr>
              <a:t>Sust</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xotin</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suzma</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xotin</a:t>
            </a:r>
            <a:r>
              <a:rPr lang="en-US" dirty="0">
                <a:solidFill>
                  <a:schemeClr val="tx1"/>
                </a:solidFill>
                <a:latin typeface="Times New Roman" pitchFamily="18" charset="0"/>
                <a:ea typeface="Times New Roman" pitchFamily="18" charset="0"/>
                <a:cs typeface="Times New Roman" pitchFamily="18" charset="0"/>
              </a:rPr>
              <a:t>,</a:t>
            </a:r>
          </a:p>
          <a:p>
            <a:pPr eaLnBrk="0" hangingPunct="0">
              <a:defRPr/>
            </a:pPr>
            <a:r>
              <a:rPr lang="en-US" dirty="0" err="1">
                <a:solidFill>
                  <a:schemeClr val="tx1"/>
                </a:solidFill>
                <a:latin typeface="Times New Roman" pitchFamily="18" charset="0"/>
                <a:ea typeface="Times New Roman" pitchFamily="18" charset="0"/>
                <a:cs typeface="Times New Roman" pitchFamily="18" charset="0"/>
              </a:rPr>
              <a:t>Ko’lankasi</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maydon</a:t>
            </a:r>
            <a:r>
              <a:rPr lang="en-US" dirty="0">
                <a:solidFill>
                  <a:schemeClr val="tx1"/>
                </a:solidFill>
                <a:latin typeface="Times New Roman" pitchFamily="18" charset="0"/>
                <a:ea typeface="Times New Roman" pitchFamily="18" charset="0"/>
                <a:cs typeface="Times New Roman" pitchFamily="18" charset="0"/>
              </a:rPr>
              <a:t> </a:t>
            </a:r>
            <a:r>
              <a:rPr lang="en-US" dirty="0" err="1">
                <a:solidFill>
                  <a:schemeClr val="tx1"/>
                </a:solidFill>
                <a:latin typeface="Times New Roman" pitchFamily="18" charset="0"/>
                <a:ea typeface="Times New Roman" pitchFamily="18" charset="0"/>
                <a:cs typeface="Times New Roman" pitchFamily="18" charset="0"/>
              </a:rPr>
              <a:t>hotin</a:t>
            </a:r>
            <a:r>
              <a:rPr lang="ru-RU" sz="1600" dirty="0">
                <a:solidFill>
                  <a:schemeClr val="tx1"/>
                </a:solidFill>
                <a:latin typeface="Times New Roman" pitchFamily="18" charset="0"/>
                <a:cs typeface="Times New Roman" pitchFamily="18" charset="0"/>
              </a:rPr>
              <a:t> </a:t>
            </a:r>
            <a:endParaRPr lang="ru-RU" sz="2800" dirty="0">
              <a:solidFill>
                <a:schemeClr val="tx1"/>
              </a:solidFill>
              <a:latin typeface="Times New Roman" pitchFamily="18" charset="0"/>
              <a:cs typeface="Times New Roman" pitchFamily="18" charset="0"/>
            </a:endParaRPr>
          </a:p>
        </p:txBody>
      </p:sp>
      <p:sp>
        <p:nvSpPr>
          <p:cNvPr id="26628" name="Прямоугольник 3"/>
          <p:cNvSpPr>
            <a:spLocks noChangeArrowheads="1"/>
          </p:cNvSpPr>
          <p:nvPr/>
        </p:nvSpPr>
        <p:spPr bwMode="auto">
          <a:xfrm>
            <a:off x="3857625" y="285750"/>
            <a:ext cx="1927225" cy="584200"/>
          </a:xfrm>
          <a:prstGeom prst="rect">
            <a:avLst/>
          </a:prstGeom>
          <a:noFill/>
          <a:ln w="9525">
            <a:noFill/>
            <a:miter lim="800000"/>
            <a:headEnd/>
            <a:tailEnd/>
          </a:ln>
        </p:spPr>
        <p:txBody>
          <a:bodyPr wrap="none">
            <a:spAutoFit/>
          </a:bodyPr>
          <a:lstStyle/>
          <a:p>
            <a:pPr eaLnBrk="0" hangingPunct="0"/>
            <a:r>
              <a:rPr lang="en-US" sz="3200" b="1">
                <a:latin typeface="Times New Roman" pitchFamily="18" charset="0"/>
                <a:cs typeface="Times New Roman" pitchFamily="18" charset="0"/>
              </a:rPr>
              <a:t>Sust xotin</a:t>
            </a:r>
          </a:p>
        </p:txBody>
      </p:sp>
      <p:pic>
        <p:nvPicPr>
          <p:cNvPr id="26629" name="Рисунок 4" descr="7.jpg"/>
          <p:cNvPicPr>
            <a:picLocks noChangeAspect="1"/>
          </p:cNvPicPr>
          <p:nvPr/>
        </p:nvPicPr>
        <p:blipFill>
          <a:blip r:embed="rId2"/>
          <a:srcRect l="9634" b="18750"/>
          <a:stretch>
            <a:fillRect/>
          </a:stretch>
        </p:blipFill>
        <p:spPr bwMode="auto">
          <a:xfrm>
            <a:off x="3786188" y="4500563"/>
            <a:ext cx="1662112" cy="18669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428625" y="642938"/>
            <a:ext cx="3857625" cy="4862512"/>
          </a:xfrm>
          <a:prstGeom prst="rect">
            <a:avLst/>
          </a:prstGeom>
          <a:noFill/>
          <a:ln w="9525">
            <a:noFill/>
            <a:miter lim="800000"/>
            <a:headEnd/>
            <a:tailEnd/>
          </a:ln>
        </p:spPr>
        <p:txBody>
          <a:bodyPr anchor="ctr">
            <a:spAutoFit/>
          </a:bodyPr>
          <a:lstStyle/>
          <a:p>
            <a:pPr eaLnBrk="0" hangingPunct="0"/>
            <a:r>
              <a:rPr lang="en-US" b="1">
                <a:latin typeface="Times New Roman" pitchFamily="18" charset="0"/>
                <a:cs typeface="Times New Roman" pitchFamily="18" charset="0"/>
              </a:rPr>
              <a:t>Omon yor</a:t>
            </a:r>
          </a:p>
          <a:p>
            <a:pPr eaLnBrk="0" hangingPunct="0"/>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Omon yor o'ynasangchi, omon yor</a:t>
            </a:r>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Belingni bog'lasangchi, omon yor.</a:t>
            </a:r>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Shunday go'zal zamonda, omon yor,</a:t>
            </a:r>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Ochilib o'ynasangchi, omon yor. </a:t>
            </a:r>
          </a:p>
          <a:p>
            <a:pPr eaLnBrk="0" hangingPunct="0"/>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Ha doda, voy doda, omon yor, </a:t>
            </a:r>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Ochilib o'ynasangchi, omon yor.</a:t>
            </a:r>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O'zbegimning qizlari, omon yor,</a:t>
            </a:r>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Shahlo ekan ko'zlari, omon yor.</a:t>
            </a:r>
          </a:p>
          <a:p>
            <a:pPr eaLnBrk="0" hangingPunct="0"/>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Nozlanib so'zlaganda, omon yor,</a:t>
            </a:r>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Shaydo etar so'zlari, omon yor. </a:t>
            </a:r>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Ha doda, voy doda, omon yor</a:t>
            </a:r>
            <a:endParaRPr lang="ru-RU" sz="1600">
              <a:latin typeface="Times New Roman" pitchFamily="18" charset="0"/>
              <a:cs typeface="Times New Roman" pitchFamily="18" charset="0"/>
            </a:endParaRPr>
          </a:p>
          <a:p>
            <a:pPr eaLnBrk="0" hangingPunct="0"/>
            <a:r>
              <a:rPr lang="en-US">
                <a:latin typeface="Times New Roman" pitchFamily="18" charset="0"/>
                <a:cs typeface="Times New Roman" pitchFamily="18" charset="0"/>
              </a:rPr>
              <a:t>Sochilib o'ynasangchi, omon yor.</a:t>
            </a:r>
            <a:endParaRPr lang="ru-RU" sz="1600">
              <a:latin typeface="Times New Roman" pitchFamily="18" charset="0"/>
              <a:cs typeface="Times New Roman" pitchFamily="18" charset="0"/>
            </a:endParaRPr>
          </a:p>
          <a:p>
            <a:pPr eaLnBrk="0" hangingPunct="0"/>
            <a:endParaRPr lang="ru-RU" sz="2800">
              <a:latin typeface="Times New Roman" pitchFamily="18" charset="0"/>
              <a:cs typeface="Times New Roman" pitchFamily="18" charset="0"/>
            </a:endParaRPr>
          </a:p>
        </p:txBody>
      </p:sp>
      <p:pic>
        <p:nvPicPr>
          <p:cNvPr id="3" name="Picture 9" descr="Фото037"/>
          <p:cNvPicPr>
            <a:picLocks noChangeAspect="1" noChangeArrowheads="1"/>
          </p:cNvPicPr>
          <p:nvPr/>
        </p:nvPicPr>
        <p:blipFill>
          <a:blip r:embed="rId2">
            <a:lum contrast="30000"/>
          </a:blip>
          <a:srcRect/>
          <a:stretch>
            <a:fillRect/>
          </a:stretch>
        </p:blipFill>
        <p:spPr bwMode="auto">
          <a:xfrm>
            <a:off x="4714875" y="857250"/>
            <a:ext cx="3589338" cy="4786313"/>
          </a:xfrm>
          <a:prstGeom prst="rect">
            <a:avLst/>
          </a:prstGeom>
          <a:noFill/>
          <a:ln w="76200">
            <a:solidFill>
              <a:srgbClr val="000000"/>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357188" y="642938"/>
            <a:ext cx="5857875" cy="5416550"/>
          </a:xfrm>
          <a:prstGeom prst="rect">
            <a:avLst/>
          </a:prstGeom>
          <a:noFill/>
          <a:ln w="9525">
            <a:noFill/>
            <a:miter lim="800000"/>
            <a:headEnd/>
            <a:tailEnd/>
          </a:ln>
        </p:spPr>
        <p:txBody>
          <a:bodyPr anchor="ctr">
            <a:spAutoFit/>
          </a:bodyPr>
          <a:lstStyle/>
          <a:p>
            <a:pPr eaLnBrk="0" hangingPunct="0"/>
            <a:r>
              <a:rPr lang="en-US" sz="2000" b="1">
                <a:latin typeface="Times New Roman" pitchFamily="18" charset="0"/>
                <a:cs typeface="Times New Roman" pitchFamily="18" charset="0"/>
              </a:rPr>
              <a:t>Navro'z qo'shig'I</a:t>
            </a:r>
          </a:p>
          <a:p>
            <a:pPr eaLnBrk="0" hangingPunct="0"/>
            <a:endParaRPr lang="ru-RU">
              <a:latin typeface="Times New Roman" pitchFamily="18" charset="0"/>
              <a:cs typeface="Times New Roman" pitchFamily="18" charset="0"/>
            </a:endParaRPr>
          </a:p>
          <a:p>
            <a:pPr eaLnBrk="0" hangingPunct="0"/>
            <a:r>
              <a:rPr lang="en-US" sz="2000">
                <a:latin typeface="Times New Roman" pitchFamily="18" charset="0"/>
                <a:cs typeface="Times New Roman" pitchFamily="18" charset="0"/>
              </a:rPr>
              <a:t>Boychechak chiqibdi, bugun navro’z ekan!</a:t>
            </a:r>
            <a:endParaRPr lang="ru-RU">
              <a:latin typeface="Times New Roman" pitchFamily="18" charset="0"/>
              <a:cs typeface="Times New Roman" pitchFamily="18" charset="0"/>
            </a:endParaRPr>
          </a:p>
          <a:p>
            <a:pPr eaLnBrk="0" hangingPunct="0"/>
            <a:r>
              <a:rPr lang="en-US" sz="2000">
                <a:latin typeface="Times New Roman" pitchFamily="18" charset="0"/>
                <a:cs typeface="Times New Roman" pitchFamily="18" charset="0"/>
              </a:rPr>
              <a:t>Hamma bir-biriga jigar so’z ekan.</a:t>
            </a:r>
            <a:endParaRPr lang="ru-RU">
              <a:latin typeface="Times New Roman" pitchFamily="18" charset="0"/>
              <a:cs typeface="Times New Roman" pitchFamily="18" charset="0"/>
            </a:endParaRPr>
          </a:p>
          <a:p>
            <a:pPr eaLnBrk="0" hangingPunct="0"/>
            <a:r>
              <a:rPr lang="en-US" sz="2000">
                <a:latin typeface="Times New Roman" pitchFamily="18" charset="0"/>
                <a:cs typeface="Times New Roman" pitchFamily="18" charset="0"/>
              </a:rPr>
              <a:t>Olam ham barobar kecha-kunduz ekan,</a:t>
            </a:r>
            <a:endParaRPr lang="ru-RU">
              <a:latin typeface="Times New Roman" pitchFamily="18" charset="0"/>
              <a:cs typeface="Times New Roman" pitchFamily="18" charset="0"/>
            </a:endParaRPr>
          </a:p>
          <a:p>
            <a:pPr eaLnBrk="0" hangingPunct="0"/>
            <a:r>
              <a:rPr lang="en-US" sz="2000">
                <a:latin typeface="Times New Roman" pitchFamily="18" charset="0"/>
                <a:cs typeface="Times New Roman" pitchFamily="18" charset="0"/>
              </a:rPr>
              <a:t>Boychechak chiqibdi, bugun navro’z ekan!</a:t>
            </a:r>
          </a:p>
          <a:p>
            <a:pPr eaLnBrk="0" hangingPunct="0"/>
            <a:endParaRPr lang="ru-RU">
              <a:latin typeface="Times New Roman" pitchFamily="18" charset="0"/>
              <a:cs typeface="Times New Roman" pitchFamily="18" charset="0"/>
            </a:endParaRPr>
          </a:p>
          <a:p>
            <a:pPr eaLnBrk="0" hangingPunct="0"/>
            <a:r>
              <a:rPr lang="en-US" sz="2000">
                <a:latin typeface="Times New Roman" pitchFamily="18" charset="0"/>
                <a:cs typeface="Times New Roman" pitchFamily="18" charset="0"/>
              </a:rPr>
              <a:t>Yangi yilingiz muborak bo'lsin, hoy bobo!</a:t>
            </a:r>
            <a:endParaRPr lang="ru-RU">
              <a:latin typeface="Times New Roman" pitchFamily="18" charset="0"/>
              <a:cs typeface="Times New Roman" pitchFamily="18" charset="0"/>
            </a:endParaRPr>
          </a:p>
          <a:p>
            <a:pPr eaLnBrk="0" hangingPunct="0"/>
            <a:r>
              <a:rPr lang="en-US" sz="2000">
                <a:latin typeface="Times New Roman" pitchFamily="18" charset="0"/>
                <a:cs typeface="Times New Roman" pitchFamily="18" charset="0"/>
              </a:rPr>
              <a:t>Yangi yilingiz muborak bo'lsin, hoy momo!</a:t>
            </a:r>
            <a:endParaRPr lang="ru-RU">
              <a:latin typeface="Times New Roman" pitchFamily="18" charset="0"/>
              <a:cs typeface="Times New Roman" pitchFamily="18" charset="0"/>
            </a:endParaRPr>
          </a:p>
          <a:p>
            <a:pPr eaLnBrk="0" hangingPunct="0"/>
            <a:r>
              <a:rPr lang="en-US" sz="2000">
                <a:latin typeface="Times New Roman" pitchFamily="18" charset="0"/>
                <a:cs typeface="Times New Roman" pitchFamily="18" charset="0"/>
              </a:rPr>
              <a:t>Yangi yilingiz muborak bo'lsin, hoy Ona!</a:t>
            </a:r>
            <a:endParaRPr lang="ru-RU">
              <a:latin typeface="Times New Roman" pitchFamily="18" charset="0"/>
              <a:cs typeface="Times New Roman" pitchFamily="18" charset="0"/>
            </a:endParaRPr>
          </a:p>
          <a:p>
            <a:pPr eaLnBrk="0" hangingPunct="0"/>
            <a:r>
              <a:rPr lang="en-US" sz="2000">
                <a:latin typeface="Times New Roman" pitchFamily="18" charset="0"/>
                <a:cs typeface="Times New Roman" pitchFamily="18" charset="0"/>
              </a:rPr>
              <a:t>Boychechak chiqibdi bugun navro’z ekan!</a:t>
            </a:r>
          </a:p>
          <a:p>
            <a:pPr eaLnBrk="0" hangingPunct="0"/>
            <a:endParaRPr lang="ru-RU">
              <a:latin typeface="Times New Roman" pitchFamily="18" charset="0"/>
              <a:cs typeface="Times New Roman" pitchFamily="18" charset="0"/>
            </a:endParaRPr>
          </a:p>
          <a:p>
            <a:pPr eaLnBrk="0" hangingPunct="0"/>
            <a:r>
              <a:rPr lang="en-US" sz="2000">
                <a:latin typeface="Times New Roman" pitchFamily="18" charset="0"/>
                <a:cs typeface="Times New Roman" pitchFamily="18" charset="0"/>
              </a:rPr>
              <a:t>Hoy, bog’bon bobo, niholga bersin baraka!</a:t>
            </a:r>
            <a:endParaRPr lang="ru-RU">
              <a:latin typeface="Times New Roman" pitchFamily="18" charset="0"/>
              <a:cs typeface="Times New Roman" pitchFamily="18" charset="0"/>
            </a:endParaRPr>
          </a:p>
          <a:p>
            <a:pPr eaLnBrk="0" hangingPunct="0"/>
            <a:r>
              <a:rPr lang="en-US" sz="2000">
                <a:latin typeface="Times New Roman" pitchFamily="18" charset="0"/>
                <a:cs typeface="Times New Roman" pitchFamily="18" charset="0"/>
              </a:rPr>
              <a:t>Hoy, dehqon bobo, dalangga bersin baraka!</a:t>
            </a:r>
            <a:endParaRPr lang="ru-RU">
              <a:latin typeface="Times New Roman" pitchFamily="18" charset="0"/>
              <a:cs typeface="Times New Roman" pitchFamily="18" charset="0"/>
            </a:endParaRPr>
          </a:p>
          <a:p>
            <a:pPr eaLnBrk="0" hangingPunct="0"/>
            <a:r>
              <a:rPr lang="en-US" sz="2000">
                <a:latin typeface="Times New Roman" pitchFamily="18" charset="0"/>
                <a:cs typeface="Times New Roman" pitchFamily="18" charset="0"/>
              </a:rPr>
              <a:t>Hoy, cho’pon bobo, qo’rangga bersin baraka!</a:t>
            </a:r>
            <a:endParaRPr lang="ru-RU">
              <a:latin typeface="Times New Roman" pitchFamily="18" charset="0"/>
              <a:cs typeface="Times New Roman" pitchFamily="18" charset="0"/>
            </a:endParaRPr>
          </a:p>
          <a:p>
            <a:pPr eaLnBrk="0" hangingPunct="0"/>
            <a:r>
              <a:rPr lang="en-US" sz="2000">
                <a:latin typeface="Times New Roman" pitchFamily="18" charset="0"/>
                <a:cs typeface="Times New Roman" pitchFamily="18" charset="0"/>
              </a:rPr>
              <a:t>Boychechak chiqibdi, bugun navro’z ekan!</a:t>
            </a:r>
            <a:endParaRPr lang="ru-RU">
              <a:latin typeface="Times New Roman" pitchFamily="18" charset="0"/>
              <a:cs typeface="Times New Roman" pitchFamily="18" charset="0"/>
            </a:endParaRPr>
          </a:p>
          <a:p>
            <a:pPr eaLnBrk="0" hangingPunct="0"/>
            <a:endParaRPr lang="ru-RU" sz="3200">
              <a:latin typeface="Times New Roman" pitchFamily="18" charset="0"/>
              <a:cs typeface="Times New Roman" pitchFamily="18" charset="0"/>
            </a:endParaRPr>
          </a:p>
        </p:txBody>
      </p:sp>
      <p:pic>
        <p:nvPicPr>
          <p:cNvPr id="3" name="Picture 4"/>
          <p:cNvPicPr>
            <a:picLocks noChangeAspect="1" noChangeArrowheads="1"/>
          </p:cNvPicPr>
          <p:nvPr/>
        </p:nvPicPr>
        <p:blipFill>
          <a:blip r:embed="rId2">
            <a:lum contrast="18000"/>
          </a:blip>
          <a:srcRect/>
          <a:stretch>
            <a:fillRect/>
          </a:stretch>
        </p:blipFill>
        <p:spPr bwMode="auto">
          <a:xfrm>
            <a:off x="5643563" y="428625"/>
            <a:ext cx="3214687" cy="3357563"/>
          </a:xfrm>
          <a:prstGeom prst="rect">
            <a:avLst/>
          </a:prstGeom>
          <a:noFill/>
          <a:ln w="139700">
            <a:solidFill>
              <a:srgbClr val="008000"/>
            </a:solidFill>
            <a:miter lim="800000"/>
            <a:headEnd/>
            <a:tailEnd/>
          </a:ln>
        </p:spPr>
      </p:pic>
      <p:pic>
        <p:nvPicPr>
          <p:cNvPr id="4" name="Picture 5"/>
          <p:cNvPicPr>
            <a:picLocks noChangeAspect="1" noChangeArrowheads="1"/>
          </p:cNvPicPr>
          <p:nvPr/>
        </p:nvPicPr>
        <p:blipFill>
          <a:blip r:embed="rId3">
            <a:lum contrast="-6000"/>
          </a:blip>
          <a:srcRect/>
          <a:stretch>
            <a:fillRect/>
          </a:stretch>
        </p:blipFill>
        <p:spPr bwMode="auto">
          <a:xfrm>
            <a:off x="5715000" y="3929063"/>
            <a:ext cx="3143250" cy="2286000"/>
          </a:xfrm>
          <a:prstGeom prst="rect">
            <a:avLst/>
          </a:prstGeom>
          <a:noFill/>
          <a:ln w="139700">
            <a:solidFill>
              <a:srgbClr val="008000"/>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04169.jpg"/>
          <p:cNvPicPr>
            <a:picLocks noChangeAspect="1"/>
          </p:cNvPicPr>
          <p:nvPr/>
        </p:nvPicPr>
        <p:blipFill>
          <a:blip r:embed="rId2"/>
          <a:srcRect/>
          <a:stretch>
            <a:fillRect/>
          </a:stretch>
        </p:blipFill>
        <p:spPr bwMode="auto">
          <a:xfrm>
            <a:off x="428625" y="571500"/>
            <a:ext cx="4714875" cy="3476625"/>
          </a:xfrm>
          <a:prstGeom prst="rect">
            <a:avLst/>
          </a:prstGeom>
          <a:noFill/>
          <a:ln w="9525">
            <a:noFill/>
            <a:miter lim="800000"/>
            <a:headEnd/>
            <a:tailEnd/>
          </a:ln>
        </p:spPr>
      </p:pic>
      <p:sp>
        <p:nvSpPr>
          <p:cNvPr id="3" name="TextBox 2"/>
          <p:cNvSpPr txBox="1">
            <a:spLocks noChangeArrowheads="1"/>
          </p:cNvSpPr>
          <p:nvPr/>
        </p:nvSpPr>
        <p:spPr bwMode="auto">
          <a:xfrm>
            <a:off x="3286125" y="4929188"/>
            <a:ext cx="5559425" cy="708025"/>
          </a:xfrm>
          <a:prstGeom prst="rect">
            <a:avLst/>
          </a:prstGeom>
          <a:noFill/>
          <a:ln w="9525">
            <a:noFill/>
            <a:miter lim="800000"/>
            <a:headEnd/>
            <a:tailEnd/>
          </a:ln>
        </p:spPr>
        <p:txBody>
          <a:bodyPr wrap="none">
            <a:spAutoFit/>
          </a:bodyPr>
          <a:lstStyle/>
          <a:p>
            <a:r>
              <a:rPr lang="en-US" sz="3600"/>
              <a:t>Etiboringiz uchun rahmat </a:t>
            </a:r>
            <a:r>
              <a:rPr lang="en-US" sz="4000"/>
              <a:t>!</a:t>
            </a:r>
            <a:endParaRPr lang="ru-RU" sz="4000"/>
          </a:p>
        </p:txBody>
      </p:sp>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357188" y="1500188"/>
            <a:ext cx="5072062" cy="2000250"/>
          </a:xfrm>
          <a:prstGeom prst="rect">
            <a:avLst/>
          </a:prstGeom>
          <a:noFill/>
          <a:ln w="9525">
            <a:noFill/>
            <a:miter lim="800000"/>
            <a:headEnd/>
            <a:tailEnd/>
          </a:ln>
        </p:spPr>
        <p:txBody>
          <a:bodyPr>
            <a:spAutoFit/>
          </a:bodyPr>
          <a:lstStyle/>
          <a:p>
            <a:pPr>
              <a:defRPr/>
            </a:pPr>
            <a:r>
              <a:rPr lang="en-US" sz="4400" b="1" dirty="0" err="1">
                <a:cs typeface="Gautami" pitchFamily="2"/>
              </a:rPr>
              <a:t>Mavzu</a:t>
            </a:r>
            <a:r>
              <a:rPr lang="en-US" sz="4400" b="1" dirty="0">
                <a:cs typeface="Gautami" pitchFamily="2"/>
              </a:rPr>
              <a:t> :</a:t>
            </a:r>
          </a:p>
          <a:p>
            <a:pPr>
              <a:defRPr/>
            </a:pPr>
            <a:r>
              <a:rPr lang="en-US" sz="4400" b="1" dirty="0">
                <a:cs typeface="Gautami" pitchFamily="2"/>
              </a:rPr>
              <a:t> </a:t>
            </a:r>
          </a:p>
          <a:p>
            <a:pPr algn="ctr">
              <a:defRPr/>
            </a:pPr>
            <a:r>
              <a:rPr lang="en-US" sz="3600" b="1" dirty="0">
                <a:effectLst>
                  <a:outerShdw blurRad="38100" dist="38100" dir="2700000" algn="tl">
                    <a:srgbClr val="000000">
                      <a:alpha val="43137"/>
                    </a:srgbClr>
                  </a:outerShdw>
                </a:effectLst>
                <a:cs typeface="Gautami" pitchFamily="2"/>
              </a:rPr>
              <a:t>O’ZBEK    FOLKLORI</a:t>
            </a:r>
            <a:endParaRPr lang="ru-RU" sz="3600" b="1" dirty="0">
              <a:effectLst>
                <a:outerShdw blurRad="38100" dist="38100" dir="2700000" algn="tl">
                  <a:srgbClr val="000000">
                    <a:alpha val="43137"/>
                  </a:srgbClr>
                </a:outerShdw>
              </a:effectLst>
              <a:cs typeface="Gautami" pitchFamily="2"/>
            </a:endParaRPr>
          </a:p>
        </p:txBody>
      </p:sp>
      <p:pic>
        <p:nvPicPr>
          <p:cNvPr id="3" name="Рисунок 2" descr="DSC00793.JPG"/>
          <p:cNvPicPr>
            <a:picLocks noChangeAspect="1"/>
          </p:cNvPicPr>
          <p:nvPr/>
        </p:nvPicPr>
        <p:blipFill>
          <a:blip r:embed="rId3" cstate="print"/>
          <a:srcRect l="8594" t="16666" r="8593" b="19792"/>
          <a:stretch>
            <a:fillRect/>
          </a:stretch>
        </p:blipFill>
        <p:spPr>
          <a:xfrm rot="5400000">
            <a:off x="4179367" y="1678493"/>
            <a:ext cx="5888365" cy="3388587"/>
          </a:xfrm>
          <a:prstGeom prst="rect">
            <a:avLst/>
          </a:prstGeom>
          <a:ln>
            <a:noFill/>
          </a:ln>
          <a:effectLst>
            <a:softEdge rad="112500"/>
          </a:effectLst>
        </p:spPr>
      </p:pic>
      <p:pic>
        <p:nvPicPr>
          <p:cNvPr id="14340" name="Рисунок 3" descr="EN00242_.WMF"/>
          <p:cNvPicPr>
            <a:picLocks noChangeAspect="1"/>
          </p:cNvPicPr>
          <p:nvPr/>
        </p:nvPicPr>
        <p:blipFill>
          <a:blip r:embed="rId4"/>
          <a:srcRect/>
          <a:stretch>
            <a:fillRect/>
          </a:stretch>
        </p:blipFill>
        <p:spPr bwMode="auto">
          <a:xfrm>
            <a:off x="785813" y="5429250"/>
            <a:ext cx="3273425" cy="819150"/>
          </a:xfrm>
          <a:prstGeom prst="rect">
            <a:avLst/>
          </a:prstGeom>
          <a:noFill/>
          <a:ln w="9525">
            <a:noFill/>
            <a:miter lim="800000"/>
            <a:headEnd/>
            <a:tailEnd/>
          </a:ln>
        </p:spPr>
      </p:pic>
      <p:pic>
        <p:nvPicPr>
          <p:cNvPr id="6" name="Tavakkal Qodirov - Tanovvor.mp3">
            <a:hlinkClick r:id="" action="ppaction://media"/>
          </p:cNvPr>
          <p:cNvPicPr>
            <a:picLocks noRot="1" noChangeAspect="1"/>
          </p:cNvPicPr>
          <p:nvPr>
            <a:audioFile r:link="rId1"/>
          </p:nvPr>
        </p:nvPicPr>
        <p:blipFill>
          <a:blip r:embed="rId5"/>
          <a:srcRect/>
          <a:stretch>
            <a:fillRect/>
          </a:stretch>
        </p:blipFill>
        <p:spPr bwMode="auto">
          <a:xfrm>
            <a:off x="8839200" y="6553200"/>
            <a:ext cx="304800" cy="304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7">
                <p:cTn id="7"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tybiteik_0.tmp"/>
          <p:cNvPicPr>
            <a:picLocks noChangeAspect="1"/>
          </p:cNvPicPr>
          <p:nvPr/>
        </p:nvPicPr>
        <p:blipFill>
          <a:blip r:embed="rId2"/>
          <a:stretch>
            <a:fillRect/>
          </a:stretch>
        </p:blipFill>
        <p:spPr>
          <a:xfrm>
            <a:off x="7286644" y="214290"/>
            <a:ext cx="1619261" cy="12144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363" name="Прямоугольник 4"/>
          <p:cNvSpPr>
            <a:spLocks noChangeArrowheads="1"/>
          </p:cNvSpPr>
          <p:nvPr/>
        </p:nvSpPr>
        <p:spPr bwMode="auto">
          <a:xfrm>
            <a:off x="285750" y="3786188"/>
            <a:ext cx="8572500" cy="2586037"/>
          </a:xfrm>
          <a:prstGeom prst="rect">
            <a:avLst/>
          </a:prstGeom>
          <a:noFill/>
          <a:ln w="9525">
            <a:noFill/>
            <a:miter lim="800000"/>
            <a:headEnd/>
            <a:tailEnd/>
          </a:ln>
        </p:spPr>
        <p:txBody>
          <a:bodyPr>
            <a:spAutoFit/>
          </a:bodyPr>
          <a:lstStyle/>
          <a:p>
            <a:pPr algn="just"/>
            <a:r>
              <a:rPr lang="en-US">
                <a:latin typeface="Times New Roman" pitchFamily="18" charset="0"/>
                <a:cs typeface="Times New Roman" pitchFamily="18" charset="0"/>
              </a:rPr>
              <a:t>       F</a:t>
            </a:r>
            <a:r>
              <a:rPr lang="ru-RU">
                <a:latin typeface="Times New Roman" pitchFamily="18" charset="0"/>
                <a:cs typeface="Times New Roman" pitchFamily="18" charset="0"/>
              </a:rPr>
              <a:t>olkyorni birinchi marta 1846-yilda Vilyam Toms ilmiy istiloh sifatida qo'llagan, Shundan boshlab bu istiloh xalqaro miqyosda ilmiy taomulda o'zlashib ketdi. Bu atama keng ma'noda xalq ijodining barcha sohalarini —xalq poeiiyasi, xalq nasri, musiqasi, raqsi, rassomlik, o'ymakorlik, diniy e'tiqodi va odatlarni ifodalasa, tor ma'noda faqat so'z san'atini — xalq og'zaki poetik ijodi tushunchasini ifoda etadi. Xalq musiqasi tushunchasini ifodalashda &amp;quot;musiqa folklori&amp;quot;, xalq san'atining boshqa turlarini, chunonchi, o'ymakorllk, zargarlik, zardo'zlik, kashtachilik (patdo'zlik) singarilar xalq amaliy san'ati mafhumi ostida tushuniladi, Xalq raqsi tushunchasi xalq xoreografiyasi deb yuritiladi. O'zbek folklorshunosligi tarixida</a:t>
            </a:r>
            <a:r>
              <a:rPr lang="en-US">
                <a:latin typeface="Times New Roman" pitchFamily="18" charset="0"/>
                <a:cs typeface="Times New Roman" pitchFamily="18" charset="0"/>
              </a:rPr>
              <a:t> “</a:t>
            </a:r>
            <a:r>
              <a:rPr lang="ru-RU">
                <a:latin typeface="Times New Roman" pitchFamily="18" charset="0"/>
                <a:cs typeface="Times New Roman" pitchFamily="18" charset="0"/>
              </a:rPr>
              <a:t>folklor</a:t>
            </a:r>
            <a:r>
              <a:rPr lang="en-US">
                <a:latin typeface="Times New Roman" pitchFamily="18" charset="0"/>
                <a:cs typeface="Times New Roman" pitchFamily="18" charset="0"/>
              </a:rPr>
              <a:t>”</a:t>
            </a:r>
            <a:r>
              <a:rPr lang="ru-RU">
                <a:latin typeface="Times New Roman" pitchFamily="18" charset="0"/>
                <a:cs typeface="Times New Roman" pitchFamily="18" charset="0"/>
              </a:rPr>
              <a:t> istilohi nisbatan keyinroq ilmiy iste'molga kirdi. </a:t>
            </a:r>
            <a:endParaRPr lang="ru-RU">
              <a:latin typeface="Calibri" pitchFamily="34" charset="0"/>
            </a:endParaRPr>
          </a:p>
        </p:txBody>
      </p:sp>
      <p:pic>
        <p:nvPicPr>
          <p:cNvPr id="15364" name="Рисунок 5" descr="604169.jpg"/>
          <p:cNvPicPr>
            <a:picLocks noChangeAspect="1"/>
          </p:cNvPicPr>
          <p:nvPr/>
        </p:nvPicPr>
        <p:blipFill>
          <a:blip r:embed="rId3"/>
          <a:srcRect/>
          <a:stretch>
            <a:fillRect/>
          </a:stretch>
        </p:blipFill>
        <p:spPr bwMode="auto">
          <a:xfrm>
            <a:off x="2000250" y="500063"/>
            <a:ext cx="4762500" cy="29289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214313" y="4357688"/>
            <a:ext cx="8643937" cy="1938337"/>
          </a:xfrm>
          <a:prstGeom prst="rect">
            <a:avLst/>
          </a:prstGeom>
          <a:noFill/>
          <a:ln w="9525">
            <a:noFill/>
            <a:miter lim="800000"/>
            <a:headEnd/>
            <a:tailEnd/>
          </a:ln>
        </p:spPr>
        <p:txBody>
          <a:bodyPr>
            <a:spAutoFit/>
          </a:bodyPr>
          <a:lstStyle/>
          <a:p>
            <a:pPr algn="just"/>
            <a:r>
              <a:rPr lang="ru-RU" sz="2400">
                <a:latin typeface="Times New Roman" pitchFamily="18" charset="0"/>
                <a:cs typeface="Times New Roman" pitchFamily="18" charset="0"/>
              </a:rPr>
              <a:t>1935-yilda X.Zarif va Y.Rajabiylarning </a:t>
            </a:r>
            <a:r>
              <a:rPr lang="en-US" sz="2400">
                <a:latin typeface="Times New Roman" pitchFamily="18" charset="0"/>
                <a:cs typeface="Times New Roman" pitchFamily="18" charset="0"/>
              </a:rPr>
              <a:t>“</a:t>
            </a:r>
            <a:r>
              <a:rPr lang="ru-RU" sz="2400">
                <a:latin typeface="Times New Roman" pitchFamily="18" charset="0"/>
                <a:cs typeface="Times New Roman" pitchFamily="18" charset="0"/>
              </a:rPr>
              <a:t>O'zbek sovet folkloridan namunala</a:t>
            </a:r>
            <a:r>
              <a:rPr lang="en-US" sz="2400">
                <a:latin typeface="Times New Roman" pitchFamily="18" charset="0"/>
                <a:cs typeface="Times New Roman" pitchFamily="18" charset="0"/>
              </a:rPr>
              <a:t>”</a:t>
            </a:r>
            <a:r>
              <a:rPr lang="ru-RU" sz="2400">
                <a:latin typeface="Times New Roman" pitchFamily="18" charset="0"/>
                <a:cs typeface="Times New Roman" pitchFamily="18" charset="0"/>
              </a:rPr>
              <a:t> kitobi bosilib chiqqan-dan keyin mazkur istilohni qo'llash taomilga kira boshladi va asta-sekin o'zbek folklori tushunchasi zamirida o'zbek xalq og'zaki poetik ijodi tushuniladigan bo'ldi.</a:t>
            </a:r>
            <a:br>
              <a:rPr lang="ru-RU" sz="2400">
                <a:latin typeface="Times New Roman" pitchFamily="18" charset="0"/>
                <a:cs typeface="Times New Roman" pitchFamily="18" charset="0"/>
              </a:rPr>
            </a:br>
            <a:endParaRPr lang="ru-RU" sz="2400">
              <a:latin typeface="Times New Roman" pitchFamily="18" charset="0"/>
              <a:cs typeface="Times New Roman" pitchFamily="18" charset="0"/>
            </a:endParaRPr>
          </a:p>
        </p:txBody>
      </p:sp>
      <p:pic>
        <p:nvPicPr>
          <p:cNvPr id="6" name="Picture 2" descr="http://uzarts.info/uploads/500x500/336773.gif"/>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3286116" y="357166"/>
            <a:ext cx="2786082" cy="3929090"/>
          </a:xfrm>
          <a:prstGeom prst="roundRect">
            <a:avLst>
              <a:gd name="adj" fmla="val 2717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1"/>
          <p:cNvSpPr>
            <a:spLocks noChangeArrowheads="1"/>
          </p:cNvSpPr>
          <p:nvPr/>
        </p:nvSpPr>
        <p:spPr bwMode="auto">
          <a:xfrm>
            <a:off x="285750" y="3441700"/>
            <a:ext cx="8572500" cy="2862263"/>
          </a:xfrm>
          <a:prstGeom prst="rect">
            <a:avLst/>
          </a:prstGeom>
          <a:noFill/>
          <a:ln w="9525">
            <a:noFill/>
            <a:miter lim="800000"/>
            <a:headEnd/>
            <a:tailEnd/>
          </a:ln>
        </p:spPr>
        <p:txBody>
          <a:bodyPr>
            <a:spAutoFit/>
          </a:bodyPr>
          <a:lstStyle/>
          <a:p>
            <a:pPr algn="just"/>
            <a:r>
              <a:rPr lang="ru-RU">
                <a:latin typeface="Times New Roman" pitchFamily="18" charset="0"/>
                <a:cs typeface="Times New Roman" pitchFamily="18" charset="0"/>
              </a:rPr>
              <a:t>O'zbek folklori xilma-xil janrlardan tarkib topgan behad qadimiy so'z san'ati bo'lib, unda o'tmishda yashagan ajdodlarimizning turish-turmushi, dunyoqarashi va e'tiqodi, kurash va mag'lubiyatlari ifodalangan. V.M.Miller xalq ijodiyotiga </a:t>
            </a:r>
            <a:r>
              <a:rPr lang="en-US">
                <a:latin typeface="Times New Roman" pitchFamily="18" charset="0"/>
                <a:cs typeface="Times New Roman" pitchFamily="18" charset="0"/>
              </a:rPr>
              <a:t>“</a:t>
            </a:r>
            <a:r>
              <a:rPr lang="ru-RU">
                <a:latin typeface="Times New Roman" pitchFamily="18" charset="0"/>
                <a:cs typeface="Times New Roman" pitchFamily="18" charset="0"/>
              </a:rPr>
              <a:t>xalqshunoslikning tarkibiy qismi</a:t>
            </a:r>
            <a:r>
              <a:rPr lang="en-US">
                <a:latin typeface="Times New Roman" pitchFamily="18" charset="0"/>
                <a:cs typeface="Times New Roman" pitchFamily="18" charset="0"/>
              </a:rPr>
              <a:t>”</a:t>
            </a:r>
            <a:r>
              <a:rPr lang="ru-RU">
                <a:latin typeface="Times New Roman" pitchFamily="18" charset="0"/>
                <a:cs typeface="Times New Roman" pitchFamily="18" charset="0"/>
              </a:rPr>
              <a:t> sifatida qarab, uning xalq rasm-rusumlarini ifodalagan etnografik mohiyatini ta'kidlaydi. Folklorning betakror so'z san'ati sifatidagi mohiyati xalq turmushini ifodalaganligi tufayli etnografiya bilan, xalq ruhiyati va e'tiqodiy qarashlarini aks ettirib ruhshunoslik va din tarixi bilan, xalq axloqiy qarashlarini ifodalab tarbiyashunoslik bilan, musiqa, raqs va harakatlarga omixtaligi bois san'atshunoslik bilan va nihoyat jonli so'zlashuv tilida yaratilganligi sababli tilshunoslik fanlari bilan singishganligida namoyon bo'ladi.</a:t>
            </a:r>
          </a:p>
        </p:txBody>
      </p:sp>
      <p:pic>
        <p:nvPicPr>
          <p:cNvPr id="17411" name="Picture 2" descr="http://www.uzas.uz/images/2009.19.5-2.jpg"/>
          <p:cNvPicPr>
            <a:picLocks noChangeAspect="1" noChangeArrowheads="1"/>
          </p:cNvPicPr>
          <p:nvPr/>
        </p:nvPicPr>
        <p:blipFill>
          <a:blip r:embed="rId2"/>
          <a:srcRect/>
          <a:stretch>
            <a:fillRect/>
          </a:stretch>
        </p:blipFill>
        <p:spPr bwMode="auto">
          <a:xfrm>
            <a:off x="571500" y="357188"/>
            <a:ext cx="3214688" cy="2786062"/>
          </a:xfrm>
          <a:prstGeom prst="rect">
            <a:avLst/>
          </a:prstGeom>
          <a:noFill/>
          <a:ln w="9525">
            <a:noFill/>
            <a:miter lim="800000"/>
            <a:headEnd/>
            <a:tailEnd/>
          </a:ln>
        </p:spPr>
      </p:pic>
      <p:pic>
        <p:nvPicPr>
          <p:cNvPr id="17412" name="Рисунок 3" descr="Фото087.jpg"/>
          <p:cNvPicPr>
            <a:picLocks noChangeAspect="1"/>
          </p:cNvPicPr>
          <p:nvPr/>
        </p:nvPicPr>
        <p:blipFill>
          <a:blip r:embed="rId3">
            <a:lum contrast="40000"/>
          </a:blip>
          <a:srcRect/>
          <a:stretch>
            <a:fillRect/>
          </a:stretch>
        </p:blipFill>
        <p:spPr bwMode="auto">
          <a:xfrm>
            <a:off x="5572125" y="428625"/>
            <a:ext cx="2914650" cy="28575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1"/>
          <p:cNvSpPr>
            <a:spLocks noChangeArrowheads="1"/>
          </p:cNvSpPr>
          <p:nvPr/>
        </p:nvSpPr>
        <p:spPr bwMode="auto">
          <a:xfrm>
            <a:off x="214313" y="4572000"/>
            <a:ext cx="8643937" cy="1754188"/>
          </a:xfrm>
          <a:prstGeom prst="rect">
            <a:avLst/>
          </a:prstGeom>
          <a:noFill/>
          <a:ln w="9525">
            <a:noFill/>
            <a:miter lim="800000"/>
            <a:headEnd/>
            <a:tailEnd/>
          </a:ln>
        </p:spPr>
        <p:txBody>
          <a:bodyPr>
            <a:spAutoFit/>
          </a:bodyPr>
          <a:lstStyle/>
          <a:p>
            <a:pPr algn="just"/>
            <a:r>
              <a:rPr lang="ru-RU">
                <a:latin typeface="Times New Roman" pitchFamily="18" charset="0"/>
                <a:cs typeface="Times New Roman" pitchFamily="18" charset="0"/>
              </a:rPr>
              <a:t>Folklorda an'anaviylik o'ziga xos xususiyatlardan bo'lib, uning g'oyaviy - estetik mohiyatini belgilaydi. An'anaviylik xalq ijodida u yoki bu asar matnining og'izdan-og'izga o'tishi jarayonida nisbatan barqarorliknigina anglatib qolmay, balki o'sha asarning avloddan-avlodga o'tish jarayonida dastlabki ijrosiga xos xususiyatlarni, kuyi va shaklini, ifodaviy vositalari va qahramonlarini nisbatan o'zgarmagan holda saqlab qolganligini ham anglatadi.</a:t>
            </a:r>
            <a:br>
              <a:rPr lang="ru-RU">
                <a:latin typeface="Times New Roman" pitchFamily="18" charset="0"/>
                <a:cs typeface="Times New Roman" pitchFamily="18" charset="0"/>
              </a:rPr>
            </a:br>
            <a:endParaRPr lang="ru-RU">
              <a:latin typeface="Times New Roman" pitchFamily="18" charset="0"/>
              <a:cs typeface="Times New Roman" pitchFamily="18" charset="0"/>
            </a:endParaRPr>
          </a:p>
        </p:txBody>
      </p:sp>
      <p:pic>
        <p:nvPicPr>
          <p:cNvPr id="18435" name="Рисунок 3" descr="DSC00673.JPG"/>
          <p:cNvPicPr>
            <a:picLocks noChangeAspect="1"/>
          </p:cNvPicPr>
          <p:nvPr/>
        </p:nvPicPr>
        <p:blipFill>
          <a:blip r:embed="rId2"/>
          <a:srcRect l="3906" t="3125" r="55469" b="20833"/>
          <a:stretch>
            <a:fillRect/>
          </a:stretch>
        </p:blipFill>
        <p:spPr bwMode="auto">
          <a:xfrm>
            <a:off x="214313" y="428625"/>
            <a:ext cx="1571625" cy="2206625"/>
          </a:xfrm>
          <a:prstGeom prst="rect">
            <a:avLst/>
          </a:prstGeom>
          <a:noFill/>
          <a:ln w="9525">
            <a:noFill/>
            <a:miter lim="800000"/>
            <a:headEnd/>
            <a:tailEnd/>
          </a:ln>
        </p:spPr>
      </p:pic>
      <p:pic>
        <p:nvPicPr>
          <p:cNvPr id="18436" name="Picture 4"/>
          <p:cNvPicPr>
            <a:picLocks noChangeAspect="1" noChangeArrowheads="1"/>
          </p:cNvPicPr>
          <p:nvPr/>
        </p:nvPicPr>
        <p:blipFill>
          <a:blip r:embed="rId3">
            <a:lum contrast="6000"/>
          </a:blip>
          <a:srcRect/>
          <a:stretch>
            <a:fillRect/>
          </a:stretch>
        </p:blipFill>
        <p:spPr bwMode="auto">
          <a:xfrm>
            <a:off x="3429000" y="642938"/>
            <a:ext cx="5072063" cy="3803650"/>
          </a:xfrm>
          <a:prstGeom prst="rect">
            <a:avLst/>
          </a:prstGeom>
          <a:noFill/>
          <a:ln w="139700">
            <a:solidFill>
              <a:srgbClr val="008000"/>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p:cNvPicPr>
            <a:picLocks noChangeAspect="1" noChangeArrowheads="1"/>
          </p:cNvPicPr>
          <p:nvPr/>
        </p:nvPicPr>
        <p:blipFill>
          <a:blip r:embed="rId2"/>
          <a:srcRect/>
          <a:stretch>
            <a:fillRect/>
          </a:stretch>
        </p:blipFill>
        <p:spPr bwMode="auto">
          <a:xfrm>
            <a:off x="642938" y="428625"/>
            <a:ext cx="3143250" cy="3602038"/>
          </a:xfrm>
          <a:prstGeom prst="rect">
            <a:avLst/>
          </a:prstGeom>
          <a:ln>
            <a:noFill/>
          </a:ln>
          <a:effectLst>
            <a:outerShdw blurRad="292100" dist="139700" dir="2700000" algn="tl" rotWithShape="0">
              <a:srgbClr val="333333">
                <a:alpha val="65000"/>
              </a:srgbClr>
            </a:outerShdw>
          </a:effectLst>
        </p:spPr>
      </p:pic>
      <p:sp>
        <p:nvSpPr>
          <p:cNvPr id="19459" name="Прямоугольник 1"/>
          <p:cNvSpPr>
            <a:spLocks noChangeArrowheads="1"/>
          </p:cNvSpPr>
          <p:nvPr/>
        </p:nvSpPr>
        <p:spPr bwMode="auto">
          <a:xfrm>
            <a:off x="214313" y="4286250"/>
            <a:ext cx="8643937" cy="2032000"/>
          </a:xfrm>
          <a:prstGeom prst="rect">
            <a:avLst/>
          </a:prstGeom>
          <a:noFill/>
          <a:ln w="9525">
            <a:noFill/>
            <a:miter lim="800000"/>
            <a:headEnd/>
            <a:tailEnd/>
          </a:ln>
        </p:spPr>
        <p:txBody>
          <a:bodyPr>
            <a:spAutoFit/>
          </a:bodyPr>
          <a:lstStyle/>
          <a:p>
            <a:pPr algn="just"/>
            <a:r>
              <a:rPr lang="ru-RU">
                <a:latin typeface="Times New Roman" pitchFamily="18" charset="0"/>
                <a:cs typeface="Times New Roman" pitchFamily="18" charset="0"/>
              </a:rPr>
              <a:t>Xalq ijodiyotida an'anaviylik g'oyaviy - badiiy mazmunda keng ko'lamga ega. Zero, mavzu mohiyatiga ko'ra uning barcha tur va janrlaridagi namunalarida Vatan, xalq va mehnatni ulug'lash, adolatsizlikka nafrat bilan qarash, do'stlik va birodarlikni qadrlash, chin insoniy muhabbatni sharaflash mushtarak an'anaviy motivlardir. </a:t>
            </a:r>
            <a:r>
              <a:rPr lang="en-US">
                <a:latin typeface="Times New Roman" pitchFamily="18" charset="0"/>
                <a:cs typeface="Times New Roman" pitchFamily="18" charset="0"/>
              </a:rPr>
              <a:t>Shuningdek, an'anaviylik folklorning bar bir turi va janrining kompozitsion tarkibiga xos unsurlar umumiyligini ham namoyon etadi. Aytaylik, qo'shiq janri tabiatiga daxldor an'anaviy unsurlarning hammasi ham doston janri tabiatiga to'g'ri kelavermaydi.</a:t>
            </a:r>
            <a:endParaRPr lang="ru-RU">
              <a:latin typeface="Times New Roman" pitchFamily="18" charset="0"/>
              <a:cs typeface="Times New Roman" pitchFamily="18" charset="0"/>
            </a:endParaRPr>
          </a:p>
        </p:txBody>
      </p:sp>
      <p:pic>
        <p:nvPicPr>
          <p:cNvPr id="5" name="Рисунок 4" descr="6.jpg"/>
          <p:cNvPicPr>
            <a:picLocks noChangeAspect="1"/>
          </p:cNvPicPr>
          <p:nvPr/>
        </p:nvPicPr>
        <p:blipFill>
          <a:blip r:embed="rId3">
            <a:lum contrast="20000"/>
          </a:blip>
          <a:srcRect t="7317" b="4878"/>
          <a:stretch>
            <a:fillRect/>
          </a:stretch>
        </p:blipFill>
        <p:spPr bwMode="auto">
          <a:xfrm>
            <a:off x="5000625" y="357188"/>
            <a:ext cx="3660775" cy="3571875"/>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214313" y="3786188"/>
            <a:ext cx="8715375" cy="2800350"/>
          </a:xfrm>
          <a:prstGeom prst="rect">
            <a:avLst/>
          </a:prstGeom>
          <a:noFill/>
          <a:ln w="9525">
            <a:noFill/>
            <a:miter lim="800000"/>
            <a:headEnd/>
            <a:tailEnd/>
          </a:ln>
        </p:spPr>
        <p:txBody>
          <a:bodyPr anchor="ctr">
            <a:spAutoFit/>
          </a:bodyPr>
          <a:lstStyle/>
          <a:p>
            <a:pPr algn="just"/>
            <a:r>
              <a:rPr lang="en-US" sz="1600">
                <a:solidFill>
                  <a:srgbClr val="313326"/>
                </a:solidFill>
                <a:latin typeface="Times New Roman" pitchFamily="18" charset="0"/>
                <a:ea typeface="Calibri" pitchFamily="34" charset="0"/>
                <a:cs typeface="Times New Roman" pitchFamily="18" charset="0"/>
              </a:rPr>
              <a:t>Dostonlargagina xos an'anaviy epik ko'lamdorlik, epik qoliplar, umumiy tipik o'rinlar va boshqalar qo'shiqlarda uchramaydi. Lekin bular xalq eposi uchun an'anaviy unsurlar sanaladi. Yoki xalq eposini an'anaviy boshlama va tugallanma, otni egarlash va ta'riflash, otda bahodirona chopish, janglar tasviri, safarga otlangan qahramonga nasihat qilish, jangga kirish oldidan o'zini maqtashi, sevishganlar uchrashadigan chorbog'lar tavsifi, malikalar, kanizaklar, ko'sa va maston kampirlar tasvirisiz tasavvur qilib bo'lmaydi. Bularsiz dostonlarda an'anaviy sujet qurilmasini tasavvur qilish qiyin.</a:t>
            </a:r>
            <a:br>
              <a:rPr lang="en-US" sz="1600">
                <a:solidFill>
                  <a:srgbClr val="313326"/>
                </a:solidFill>
                <a:latin typeface="Times New Roman" pitchFamily="18" charset="0"/>
                <a:ea typeface="Calibri" pitchFamily="34" charset="0"/>
                <a:cs typeface="Times New Roman" pitchFamily="18" charset="0"/>
              </a:rPr>
            </a:br>
            <a:r>
              <a:rPr lang="en-US" sz="1600">
                <a:solidFill>
                  <a:srgbClr val="313326"/>
                </a:solidFill>
                <a:latin typeface="Times New Roman" pitchFamily="18" charset="0"/>
                <a:ea typeface="Calibri" pitchFamily="34" charset="0"/>
                <a:cs typeface="Times New Roman" pitchFamily="18" charset="0"/>
              </a:rPr>
              <a:t>An'anaviylik folklorninggina emas, balki xalq musiqasi, raqsi va amaliy san'atining ham xos belgisi sanaladi.</a:t>
            </a:r>
            <a:br>
              <a:rPr lang="en-US" sz="1600">
                <a:solidFill>
                  <a:srgbClr val="313326"/>
                </a:solidFill>
                <a:latin typeface="Times New Roman" pitchFamily="18" charset="0"/>
                <a:ea typeface="Calibri" pitchFamily="34" charset="0"/>
                <a:cs typeface="Times New Roman" pitchFamily="18" charset="0"/>
              </a:rPr>
            </a:br>
            <a:r>
              <a:rPr lang="en-US" sz="1600">
                <a:solidFill>
                  <a:srgbClr val="313326"/>
                </a:solidFill>
                <a:latin typeface="Times New Roman" pitchFamily="18" charset="0"/>
                <a:ea typeface="Calibri" pitchFamily="34" charset="0"/>
                <a:cs typeface="Times New Roman" pitchFamily="18" charset="0"/>
              </a:rPr>
              <a:t>An'anaviylik o'zining ijtimoiy - tarixiy manbalariga ega. Chunonchi, folklorning ilk namunalari ibtidoiy jamiyatda yaratilgan, ularda o'sha zamon kishilarining nisbatan qaror topgan urf-odatlari va hayotga oid qarashlari aks etgan. Bu hoi folklor asarlari shakli, obrazlari va motivlari muayyan barqarorlik kasb</a:t>
            </a:r>
            <a:endParaRPr lang="en-US" sz="1600">
              <a:latin typeface="Times New Roman" pitchFamily="18" charset="0"/>
              <a:ea typeface="Calibri" pitchFamily="34" charset="0"/>
              <a:cs typeface="Times New Roman" pitchFamily="18" charset="0"/>
            </a:endParaRPr>
          </a:p>
        </p:txBody>
      </p:sp>
      <p:pic>
        <p:nvPicPr>
          <p:cNvPr id="3" name="Picture 4" descr="Фото044"/>
          <p:cNvPicPr>
            <a:picLocks noChangeAspect="1" noChangeArrowheads="1"/>
          </p:cNvPicPr>
          <p:nvPr/>
        </p:nvPicPr>
        <p:blipFill>
          <a:blip r:embed="rId2">
            <a:lum bright="6000"/>
          </a:blip>
          <a:srcRect/>
          <a:stretch>
            <a:fillRect/>
          </a:stretch>
        </p:blipFill>
        <p:spPr bwMode="auto">
          <a:xfrm>
            <a:off x="2428875" y="500063"/>
            <a:ext cx="4286250" cy="3214687"/>
          </a:xfrm>
          <a:prstGeom prst="rect">
            <a:avLst/>
          </a:prstGeom>
          <a:noFill/>
          <a:ln w="139700">
            <a:solidFill>
              <a:srgbClr val="008000"/>
            </a:solidFill>
            <a:miter lim="800000"/>
            <a:headEnd/>
            <a:tailEnd/>
          </a:ln>
        </p:spPr>
      </p:pic>
      <p:pic>
        <p:nvPicPr>
          <p:cNvPr id="5" name="Рисунок 4" descr="tybiteik_0.tmp"/>
          <p:cNvPicPr>
            <a:picLocks noChangeAspect="1"/>
          </p:cNvPicPr>
          <p:nvPr/>
        </p:nvPicPr>
        <p:blipFill>
          <a:blip r:embed="rId3"/>
          <a:srcRect/>
          <a:stretch>
            <a:fillRect/>
          </a:stretch>
        </p:blipFill>
        <p:spPr bwMode="auto">
          <a:xfrm>
            <a:off x="7358082" y="214290"/>
            <a:ext cx="1524011" cy="1143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485" name="Рисунок 5" descr="odejda_s_0.tmp"/>
          <p:cNvPicPr>
            <a:picLocks noChangeAspect="1"/>
          </p:cNvPicPr>
          <p:nvPr/>
        </p:nvPicPr>
        <p:blipFill>
          <a:blip r:embed="rId4"/>
          <a:srcRect/>
          <a:stretch>
            <a:fillRect/>
          </a:stretch>
        </p:blipFill>
        <p:spPr bwMode="auto">
          <a:xfrm>
            <a:off x="428625" y="2000250"/>
            <a:ext cx="1076325" cy="14287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ppt_x</p:attrName>
                                        </p:attrNameLst>
                                      </p:cBhvr>
                                      <p:tavLst>
                                        <p:tav tm="0">
                                          <p:val>
                                            <p:fltVal val="0.5"/>
                                          </p:val>
                                        </p:tav>
                                        <p:tav tm="100000">
                                          <p:val>
                                            <p:strVal val="#ppt_x"/>
                                          </p:val>
                                        </p:tav>
                                      </p:tavLst>
                                    </p:anim>
                                    <p:anim calcmode="lin" valueType="num">
                                      <p:cBhvr>
                                        <p:cTn id="10" dur="3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ttp://uzarts.info/uploads/500x500/618398.jpg"/>
          <p:cNvPicPr>
            <a:picLocks noChangeAspect="1" noChangeArrowheads="1"/>
          </p:cNvPicPr>
          <p:nvPr/>
        </p:nvPicPr>
        <p:blipFill>
          <a:blip r:embed="rId2"/>
          <a:srcRect/>
          <a:stretch>
            <a:fillRect/>
          </a:stretch>
        </p:blipFill>
        <p:spPr bwMode="auto">
          <a:xfrm>
            <a:off x="2571750" y="428625"/>
            <a:ext cx="4762500" cy="31337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380</TotalTime>
  <Words>1114</Words>
  <Application>Microsoft Office PowerPoint</Application>
  <PresentationFormat>Экран (4:3)</PresentationFormat>
  <Paragraphs>125</Paragraphs>
  <Slides>17</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Официальная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ACS</cp:lastModifiedBy>
  <cp:revision>55</cp:revision>
  <dcterms:modified xsi:type="dcterms:W3CDTF">2018-08-23T18:21:01Z</dcterms:modified>
</cp:coreProperties>
</file>