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8" r:id="rId2"/>
    <p:sldId id="259" r:id="rId3"/>
    <p:sldId id="260" r:id="rId4"/>
    <p:sldId id="262"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0" r:id="rId23"/>
    <p:sldId id="279" r:id="rId24"/>
    <p:sldId id="281"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18.04.2016</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18.04.2016</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18.04.2016</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18.04.2016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18.04.2016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18.04.2016</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18.04.2016</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18.04.2016</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18.04.2016</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hyperlink" Target="http://www.ziyonet.com/" TargetMode="External"/><Relationship Id="rId1" Type="http://schemas.openxmlformats.org/officeDocument/2006/relationships/slideLayout" Target="../slideLayouts/slideLayout6.xml"/><Relationship Id="rId5" Type="http://schemas.openxmlformats.org/officeDocument/2006/relationships/hyperlink" Target="http://www.tfi.uz/" TargetMode="External"/><Relationship Id="rId4" Type="http://schemas.openxmlformats.org/officeDocument/2006/relationships/hyperlink" Target="http://www.wikipedia.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1772816"/>
            <a:ext cx="7488832" cy="1800200"/>
          </a:xfrm>
        </p:spPr>
        <p:txBody>
          <a:bodyPr>
            <a:noAutofit/>
          </a:bodyPr>
          <a:lstStyle/>
          <a:p>
            <a:pPr algn="ctr"/>
            <a:r>
              <a:rPr lang="en-US" sz="3200" dirty="0" err="1" smtClean="0">
                <a:solidFill>
                  <a:schemeClr val="accent6">
                    <a:lumMod val="50000"/>
                  </a:schemeClr>
                </a:solidFill>
              </a:rPr>
              <a:t>O’zbekiston</a:t>
            </a:r>
            <a:r>
              <a:rPr lang="en-US" sz="3200" dirty="0" smtClean="0">
                <a:solidFill>
                  <a:schemeClr val="accent6">
                    <a:lumMod val="50000"/>
                  </a:schemeClr>
                </a:solidFill>
              </a:rPr>
              <a:t> </a:t>
            </a:r>
            <a:r>
              <a:rPr lang="en-US" sz="3200" dirty="0" err="1" smtClean="0">
                <a:solidFill>
                  <a:schemeClr val="accent6">
                    <a:lumMod val="50000"/>
                  </a:schemeClr>
                </a:solidFill>
              </a:rPr>
              <a:t>Respublikasi</a:t>
            </a:r>
            <a:r>
              <a:rPr lang="en-US" sz="3200" dirty="0" smtClean="0">
                <a:solidFill>
                  <a:schemeClr val="accent6">
                    <a:lumMod val="50000"/>
                  </a:schemeClr>
                </a:solidFill>
              </a:rPr>
              <a:t/>
            </a:r>
            <a:br>
              <a:rPr lang="en-US" sz="3200" dirty="0" smtClean="0">
                <a:solidFill>
                  <a:schemeClr val="accent6">
                    <a:lumMod val="50000"/>
                  </a:schemeClr>
                </a:solidFill>
              </a:rPr>
            </a:br>
            <a:r>
              <a:rPr lang="en-US" sz="3200" dirty="0" err="1" smtClean="0">
                <a:solidFill>
                  <a:schemeClr val="accent6">
                    <a:lumMod val="50000"/>
                  </a:schemeClr>
                </a:solidFill>
              </a:rPr>
              <a:t>Oliy</a:t>
            </a:r>
            <a:r>
              <a:rPr lang="en-US" sz="3200" dirty="0" smtClean="0">
                <a:solidFill>
                  <a:schemeClr val="accent6">
                    <a:lumMod val="50000"/>
                  </a:schemeClr>
                </a:solidFill>
              </a:rPr>
              <a:t> </a:t>
            </a:r>
            <a:r>
              <a:rPr lang="en-US" sz="3200" dirty="0" err="1" smtClean="0">
                <a:solidFill>
                  <a:schemeClr val="accent6">
                    <a:lumMod val="50000"/>
                  </a:schemeClr>
                </a:solidFill>
              </a:rPr>
              <a:t>va</a:t>
            </a:r>
            <a:r>
              <a:rPr lang="en-US" sz="3200" dirty="0" smtClean="0">
                <a:solidFill>
                  <a:schemeClr val="accent6">
                    <a:lumMod val="50000"/>
                  </a:schemeClr>
                </a:solidFill>
              </a:rPr>
              <a:t> </a:t>
            </a:r>
            <a:r>
              <a:rPr lang="en-US" sz="3200" dirty="0" err="1" smtClean="0">
                <a:solidFill>
                  <a:schemeClr val="accent6">
                    <a:lumMod val="50000"/>
                  </a:schemeClr>
                </a:solidFill>
              </a:rPr>
              <a:t>o’rta-maxsus</a:t>
            </a:r>
            <a:r>
              <a:rPr lang="en-US" sz="3200" dirty="0" smtClean="0">
                <a:solidFill>
                  <a:schemeClr val="accent6">
                    <a:lumMod val="50000"/>
                  </a:schemeClr>
                </a:solidFill>
              </a:rPr>
              <a:t> </a:t>
            </a:r>
            <a:r>
              <a:rPr lang="en-US" sz="3200" dirty="0" err="1" smtClean="0">
                <a:solidFill>
                  <a:schemeClr val="accent6">
                    <a:lumMod val="50000"/>
                  </a:schemeClr>
                </a:solidFill>
              </a:rPr>
              <a:t>ta’lim</a:t>
            </a:r>
            <a:r>
              <a:rPr lang="en-US" sz="3200" dirty="0" smtClean="0">
                <a:solidFill>
                  <a:schemeClr val="accent6">
                    <a:lumMod val="50000"/>
                  </a:schemeClr>
                </a:solidFill>
              </a:rPr>
              <a:t> </a:t>
            </a:r>
            <a:r>
              <a:rPr lang="en-US" sz="3200" dirty="0" err="1" smtClean="0">
                <a:solidFill>
                  <a:schemeClr val="accent6">
                    <a:lumMod val="50000"/>
                  </a:schemeClr>
                </a:solidFill>
              </a:rPr>
              <a:t>vazirligi</a:t>
            </a:r>
            <a:r>
              <a:rPr lang="en-US" sz="3200" dirty="0" smtClean="0">
                <a:solidFill>
                  <a:schemeClr val="accent6">
                    <a:lumMod val="50000"/>
                  </a:schemeClr>
                </a:solidFill>
              </a:rPr>
              <a:t/>
            </a:r>
            <a:br>
              <a:rPr lang="en-US" sz="3200" dirty="0" smtClean="0">
                <a:solidFill>
                  <a:schemeClr val="accent6">
                    <a:lumMod val="50000"/>
                  </a:schemeClr>
                </a:solidFill>
              </a:rPr>
            </a:br>
            <a:r>
              <a:rPr lang="en-US" sz="3200" dirty="0" smtClean="0">
                <a:solidFill>
                  <a:schemeClr val="accent6">
                    <a:lumMod val="50000"/>
                  </a:schemeClr>
                </a:solidFill>
              </a:rPr>
              <a:t>Toshkent </a:t>
            </a:r>
            <a:r>
              <a:rPr lang="en-US" sz="3200" dirty="0" err="1" smtClean="0">
                <a:solidFill>
                  <a:schemeClr val="accent6">
                    <a:lumMod val="50000"/>
                  </a:schemeClr>
                </a:solidFill>
              </a:rPr>
              <a:t>Moliya</a:t>
            </a:r>
            <a:r>
              <a:rPr lang="en-US" sz="3200" dirty="0" smtClean="0">
                <a:solidFill>
                  <a:schemeClr val="accent6">
                    <a:lumMod val="50000"/>
                  </a:schemeClr>
                </a:solidFill>
              </a:rPr>
              <a:t> </a:t>
            </a:r>
            <a:r>
              <a:rPr lang="en-US" sz="3200" dirty="0" err="1" smtClean="0">
                <a:solidFill>
                  <a:schemeClr val="accent6">
                    <a:lumMod val="50000"/>
                  </a:schemeClr>
                </a:solidFill>
              </a:rPr>
              <a:t>Instituti</a:t>
            </a:r>
            <a:r>
              <a:rPr lang="en-US" sz="3200" dirty="0" smtClean="0">
                <a:solidFill>
                  <a:schemeClr val="accent6">
                    <a:lumMod val="50000"/>
                  </a:schemeClr>
                </a:solidFill>
              </a:rPr>
              <a:t/>
            </a:r>
            <a:br>
              <a:rPr lang="en-US" sz="3200" dirty="0" smtClean="0">
                <a:solidFill>
                  <a:schemeClr val="accent6">
                    <a:lumMod val="50000"/>
                  </a:schemeClr>
                </a:solidFill>
              </a:rPr>
            </a:br>
            <a:r>
              <a:rPr lang="en-US" sz="3200" dirty="0" smtClean="0">
                <a:solidFill>
                  <a:schemeClr val="accent6">
                    <a:lumMod val="50000"/>
                  </a:schemeClr>
                </a:solidFill>
              </a:rPr>
              <a:t>“</a:t>
            </a:r>
            <a:r>
              <a:rPr lang="en-US" sz="3200" dirty="0" err="1" smtClean="0">
                <a:solidFill>
                  <a:schemeClr val="accent6">
                    <a:lumMod val="50000"/>
                  </a:schemeClr>
                </a:solidFill>
              </a:rPr>
              <a:t>Informatsion-kommunikatsion</a:t>
            </a:r>
            <a:r>
              <a:rPr lang="en-US" sz="3200" dirty="0" smtClean="0">
                <a:solidFill>
                  <a:schemeClr val="accent6">
                    <a:lumMod val="50000"/>
                  </a:schemeClr>
                </a:solidFill>
              </a:rPr>
              <a:t> </a:t>
            </a:r>
            <a:r>
              <a:rPr lang="en-US" sz="3200" dirty="0" err="1" smtClean="0">
                <a:solidFill>
                  <a:schemeClr val="accent6">
                    <a:lumMod val="50000"/>
                  </a:schemeClr>
                </a:solidFill>
              </a:rPr>
              <a:t>texnologiyalari</a:t>
            </a:r>
            <a:r>
              <a:rPr lang="en-US" sz="3200" dirty="0" smtClean="0">
                <a:solidFill>
                  <a:schemeClr val="accent6">
                    <a:lumMod val="50000"/>
                  </a:schemeClr>
                </a:solidFill>
              </a:rPr>
              <a:t> </a:t>
            </a:r>
            <a:r>
              <a:rPr lang="en-US" sz="3200" dirty="0" err="1" smtClean="0">
                <a:solidFill>
                  <a:schemeClr val="accent6">
                    <a:lumMod val="50000"/>
                  </a:schemeClr>
                </a:solidFill>
              </a:rPr>
              <a:t>kafedrasi</a:t>
            </a:r>
            <a:r>
              <a:rPr lang="en-US" sz="2400" dirty="0" smtClean="0">
                <a:solidFill>
                  <a:schemeClr val="accent6">
                    <a:lumMod val="50000"/>
                  </a:schemeClr>
                </a:solidFill>
              </a:rPr>
              <a:t>”</a:t>
            </a:r>
            <a:r>
              <a:rPr lang="en-US" sz="2400" dirty="0" smtClean="0">
                <a:solidFill>
                  <a:srgbClr val="FF0000"/>
                </a:solidFill>
              </a:rPr>
              <a:t/>
            </a:r>
            <a:br>
              <a:rPr lang="en-US" sz="2400" dirty="0" smtClean="0">
                <a:solidFill>
                  <a:srgbClr val="FF0000"/>
                </a:solidFill>
              </a:rPr>
            </a:br>
            <a:endParaRPr lang="ru-RU" sz="2400" dirty="0">
              <a:solidFill>
                <a:srgbClr val="FF0000"/>
              </a:solidFill>
            </a:endParaRPr>
          </a:p>
        </p:txBody>
      </p:sp>
      <p:sp>
        <p:nvSpPr>
          <p:cNvPr id="3" name="Подзаголовок 2"/>
          <p:cNvSpPr>
            <a:spLocks noGrp="1"/>
          </p:cNvSpPr>
          <p:nvPr>
            <p:ph type="subTitle" idx="1"/>
          </p:nvPr>
        </p:nvSpPr>
        <p:spPr>
          <a:xfrm>
            <a:off x="2483768" y="3501008"/>
            <a:ext cx="6408712" cy="2880320"/>
          </a:xfrm>
        </p:spPr>
        <p:txBody>
          <a:bodyPr>
            <a:normAutofit fontScale="92500" lnSpcReduction="10000"/>
          </a:bodyPr>
          <a:lstStyle/>
          <a:p>
            <a:pPr algn="just"/>
            <a:r>
              <a:rPr lang="en-US" dirty="0" err="1" smtClean="0"/>
              <a:t>Mavzu</a:t>
            </a:r>
            <a:r>
              <a:rPr lang="en-US" dirty="0" smtClean="0"/>
              <a:t> :  </a:t>
            </a:r>
            <a:r>
              <a:rPr lang="en-US" dirty="0" err="1" smtClean="0"/>
              <a:t>Fayllarni</a:t>
            </a:r>
            <a:r>
              <a:rPr lang="en-US" dirty="0" smtClean="0"/>
              <a:t> </a:t>
            </a:r>
            <a:r>
              <a:rPr lang="en-US" dirty="0" err="1" smtClean="0"/>
              <a:t>arxivlash</a:t>
            </a:r>
            <a:r>
              <a:rPr lang="en-US" dirty="0" smtClean="0"/>
              <a:t> </a:t>
            </a:r>
            <a:r>
              <a:rPr lang="en-US" dirty="0" err="1" smtClean="0"/>
              <a:t>va</a:t>
            </a:r>
            <a:r>
              <a:rPr lang="en-US" dirty="0" smtClean="0"/>
              <a:t> </a:t>
            </a:r>
            <a:r>
              <a:rPr lang="sv-FI" dirty="0" smtClean="0"/>
              <a:t>arxivlash </a:t>
            </a:r>
            <a:r>
              <a:rPr lang="sv-FI" dirty="0" smtClean="0"/>
              <a:t>turlari</a:t>
            </a:r>
            <a:r>
              <a:rPr lang="en-US" dirty="0" smtClean="0"/>
              <a:t>.</a:t>
            </a:r>
            <a:endParaRPr lang="en-US" dirty="0" smtClean="0"/>
          </a:p>
          <a:p>
            <a:pPr algn="just"/>
            <a:endParaRPr lang="en-US" dirty="0" smtClean="0"/>
          </a:p>
          <a:p>
            <a:pPr algn="just"/>
            <a:r>
              <a:rPr lang="en-US" dirty="0" smtClean="0"/>
              <a:t>MM-87 </a:t>
            </a:r>
            <a:r>
              <a:rPr lang="en-US" dirty="0" err="1" smtClean="0"/>
              <a:t>guruh</a:t>
            </a:r>
            <a:r>
              <a:rPr lang="en-US" dirty="0" smtClean="0"/>
              <a:t> </a:t>
            </a:r>
            <a:r>
              <a:rPr lang="en-US" dirty="0" err="1" smtClean="0"/>
              <a:t>talabasi</a:t>
            </a:r>
            <a:endParaRPr lang="en-US" dirty="0" smtClean="0"/>
          </a:p>
          <a:p>
            <a:pPr algn="just"/>
            <a:endParaRPr lang="en-US" dirty="0" smtClean="0"/>
          </a:p>
          <a:p>
            <a:pPr algn="just"/>
            <a:r>
              <a:rPr lang="en-US" dirty="0" err="1" smtClean="0"/>
              <a:t>Bajardi</a:t>
            </a:r>
            <a:r>
              <a:rPr lang="en-US" dirty="0" smtClean="0"/>
              <a:t>:        </a:t>
            </a:r>
            <a:r>
              <a:rPr lang="en-US" dirty="0" smtClean="0"/>
              <a:t> </a:t>
            </a:r>
            <a:r>
              <a:rPr lang="en-US" dirty="0" err="1" smtClean="0"/>
              <a:t>G’ulomov</a:t>
            </a:r>
            <a:r>
              <a:rPr lang="en-US" dirty="0" smtClean="0"/>
              <a:t> </a:t>
            </a:r>
            <a:r>
              <a:rPr lang="en-US" dirty="0" err="1" smtClean="0"/>
              <a:t>Iqbol</a:t>
            </a:r>
            <a:r>
              <a:rPr lang="en-US" dirty="0" smtClean="0"/>
              <a:t> </a:t>
            </a:r>
          </a:p>
          <a:p>
            <a:pPr algn="just"/>
            <a:r>
              <a:rPr lang="en-US" dirty="0" err="1" smtClean="0"/>
              <a:t>Tekshirdi</a:t>
            </a:r>
            <a:r>
              <a:rPr lang="en-US" dirty="0" smtClean="0"/>
              <a:t> </a:t>
            </a:r>
            <a:r>
              <a:rPr lang="en-US" dirty="0" smtClean="0"/>
              <a:t>:    </a:t>
            </a:r>
            <a:r>
              <a:rPr lang="en-US" dirty="0" err="1" smtClean="0"/>
              <a:t>Nasriddinov</a:t>
            </a:r>
            <a:r>
              <a:rPr lang="en-US" dirty="0" smtClean="0"/>
              <a:t> </a:t>
            </a:r>
            <a:r>
              <a:rPr lang="en-US" dirty="0" err="1" smtClean="0"/>
              <a:t>Husniddin</a:t>
            </a:r>
            <a:endParaRPr lang="en-US" dirty="0" smtClean="0"/>
          </a:p>
          <a:p>
            <a:pPr algn="just"/>
            <a:endParaRPr lang="en-US" dirty="0" smtClean="0"/>
          </a:p>
          <a:p>
            <a:pPr algn="just"/>
            <a:endParaRPr lang="en-US" dirty="0" smtClean="0"/>
          </a:p>
          <a:p>
            <a:pPr algn="ctr"/>
            <a:r>
              <a:rPr lang="en-US" dirty="0" smtClean="0"/>
              <a:t>Toshkent - 2016</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b="1" dirty="0" err="1" smtClean="0">
                <a:solidFill>
                  <a:schemeClr val="accent4">
                    <a:lumMod val="50000"/>
                  </a:schemeClr>
                </a:solidFill>
              </a:rPr>
              <a:t>WinRAR</a:t>
            </a:r>
            <a:r>
              <a:rPr lang="en-US" sz="3200" dirty="0" smtClean="0">
                <a:solidFill>
                  <a:schemeClr val="accent4">
                    <a:lumMod val="50000"/>
                  </a:schemeClr>
                </a:solidFill>
              </a:rPr>
              <a:t> for Windows </a:t>
            </a:r>
            <a:r>
              <a:rPr lang="en-US" sz="3200" dirty="0" err="1" smtClean="0">
                <a:solidFill>
                  <a:schemeClr val="accent4">
                    <a:lumMod val="50000"/>
                  </a:schemeClr>
                </a:solidFill>
              </a:rPr>
              <a:t>dasturining</a:t>
            </a:r>
            <a:r>
              <a:rPr lang="en-US" sz="3200" dirty="0" smtClean="0">
                <a:solidFill>
                  <a:schemeClr val="accent4">
                    <a:lumMod val="50000"/>
                  </a:schemeClr>
                </a:solidFill>
              </a:rPr>
              <a:t> </a:t>
            </a:r>
            <a:r>
              <a:rPr lang="en-US" sz="3200" dirty="0" err="1" smtClean="0">
                <a:solidFill>
                  <a:schemeClr val="accent4">
                    <a:lumMod val="50000"/>
                  </a:schemeClr>
                </a:solidFill>
              </a:rPr>
              <a:t>oynasi</a:t>
            </a:r>
            <a:r>
              <a:rPr lang="en-US" sz="3200" dirty="0" smtClean="0">
                <a:solidFill>
                  <a:schemeClr val="accent4">
                    <a:lumMod val="50000"/>
                  </a:schemeClr>
                </a:solidFill>
              </a:rPr>
              <a:t>:</a:t>
            </a:r>
            <a:endParaRPr lang="ru-RU" sz="3200" dirty="0">
              <a:solidFill>
                <a:schemeClr val="accent4">
                  <a:lumMod val="50000"/>
                </a:schemeClr>
              </a:solidFill>
            </a:endParaRPr>
          </a:p>
        </p:txBody>
      </p:sp>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0481" name="Picture 1" descr="chernobeliy"/>
          <p:cNvPicPr>
            <a:picLocks noChangeAspect="1" noChangeArrowheads="1"/>
          </p:cNvPicPr>
          <p:nvPr/>
        </p:nvPicPr>
        <p:blipFill>
          <a:blip r:embed="rId2" cstate="print"/>
          <a:srcRect/>
          <a:stretch>
            <a:fillRect/>
          </a:stretch>
        </p:blipFill>
        <p:spPr bwMode="auto">
          <a:xfrm>
            <a:off x="539552" y="1556792"/>
            <a:ext cx="7920880" cy="482453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0688"/>
            <a:ext cx="7467600" cy="3226370"/>
          </a:xfrm>
        </p:spPr>
        <p:txBody>
          <a:bodyPr>
            <a:noAutofit/>
          </a:bodyPr>
          <a:lstStyle/>
          <a:p>
            <a:pPr algn="just"/>
            <a:r>
              <a:rPr lang="en-US" sz="2400" dirty="0" smtClean="0">
                <a:solidFill>
                  <a:schemeClr val="tx1"/>
                </a:solidFill>
              </a:rPr>
              <a:t>      Bu </a:t>
            </a:r>
            <a:r>
              <a:rPr lang="en-US" sz="2400" dirty="0" err="1" smtClean="0">
                <a:solidFill>
                  <a:schemeClr val="tx1"/>
                </a:solidFill>
              </a:rPr>
              <a:t>dasturga</a:t>
            </a:r>
            <a:r>
              <a:rPr lang="en-US" sz="2400" dirty="0" smtClean="0">
                <a:solidFill>
                  <a:schemeClr val="tx1"/>
                </a:solidFill>
              </a:rPr>
              <a:t> </a:t>
            </a:r>
            <a:r>
              <a:rPr lang="en-US" sz="2400" dirty="0" err="1" smtClean="0">
                <a:solidFill>
                  <a:schemeClr val="tx1"/>
                </a:solidFill>
              </a:rPr>
              <a:t>kirgandan</a:t>
            </a:r>
            <a:r>
              <a:rPr lang="en-US" sz="2400" dirty="0" smtClean="0">
                <a:solidFill>
                  <a:schemeClr val="tx1"/>
                </a:solidFill>
              </a:rPr>
              <a:t> </a:t>
            </a:r>
            <a:r>
              <a:rPr lang="en-US" sz="2400" dirty="0" err="1" smtClean="0">
                <a:solidFill>
                  <a:schemeClr val="tx1"/>
                </a:solidFill>
              </a:rPr>
              <a:t>keyin</a:t>
            </a:r>
            <a:r>
              <a:rPr lang="en-US" sz="2400" dirty="0" smtClean="0">
                <a:solidFill>
                  <a:schemeClr val="tx1"/>
                </a:solidFill>
              </a:rPr>
              <a:t> </a:t>
            </a:r>
            <a:r>
              <a:rPr lang="en-US" sz="2400" dirty="0" err="1" smtClean="0">
                <a:solidFill>
                  <a:schemeClr val="tx1"/>
                </a:solidFill>
              </a:rPr>
              <a:t>maxsus</a:t>
            </a:r>
            <a:r>
              <a:rPr lang="en-US" sz="2400" dirty="0" smtClean="0">
                <a:solidFill>
                  <a:schemeClr val="tx1"/>
                </a:solidFill>
              </a:rPr>
              <a:t> </a:t>
            </a:r>
            <a:r>
              <a:rPr lang="en-US" sz="2400" dirty="0" err="1" smtClean="0">
                <a:solidFill>
                  <a:schemeClr val="tx1"/>
                </a:solidFill>
              </a:rPr>
              <a:t>oynasi</a:t>
            </a:r>
            <a:r>
              <a:rPr lang="en-US" sz="2400" dirty="0" smtClean="0">
                <a:solidFill>
                  <a:schemeClr val="tx1"/>
                </a:solidFill>
              </a:rPr>
              <a:t> </a:t>
            </a:r>
            <a:r>
              <a:rPr lang="en-US" sz="2400" dirty="0" err="1" smtClean="0">
                <a:solidFill>
                  <a:schemeClr val="tx1"/>
                </a:solidFill>
              </a:rPr>
              <a:t>hosil</a:t>
            </a:r>
            <a:r>
              <a:rPr lang="en-US" sz="2400" dirty="0" smtClean="0">
                <a:solidFill>
                  <a:schemeClr val="tx1"/>
                </a:solidFill>
              </a:rPr>
              <a:t> </a:t>
            </a:r>
            <a:r>
              <a:rPr lang="en-US" sz="2400" dirty="0" err="1" smtClean="0">
                <a:solidFill>
                  <a:schemeClr val="tx1"/>
                </a:solidFill>
              </a:rPr>
              <a:t>bo'ladi</a:t>
            </a:r>
            <a:r>
              <a:rPr lang="en-US" sz="2400" dirty="0" smtClean="0">
                <a:solidFill>
                  <a:schemeClr val="tx1"/>
                </a:solidFill>
              </a:rPr>
              <a:t>. </a:t>
            </a:r>
            <a:r>
              <a:rPr lang="sv-FI" sz="2400" dirty="0" smtClean="0">
                <a:solidFill>
                  <a:schemeClr val="tx1"/>
                </a:solidFill>
              </a:rPr>
              <a:t>Bu oynada kataloglar va fayllar ro'yxati chiqadi. Biz bu ro'yxatdan kerakli katalog yoki fayllarni belgilab, sichqonning o'ng tugmasini bosish yoki </a:t>
            </a:r>
            <a:r>
              <a:rPr lang="sv-FI" sz="2400" b="1" dirty="0" smtClean="0">
                <a:solidFill>
                  <a:schemeClr val="tx1"/>
                </a:solidFill>
              </a:rPr>
              <a:t>Commands</a:t>
            </a:r>
            <a:r>
              <a:rPr lang="sv-FI" sz="2400" dirty="0" smtClean="0">
                <a:solidFill>
                  <a:schemeClr val="tx1"/>
                </a:solidFill>
              </a:rPr>
              <a:t> menyusi orqali ular ustida amallar bajarishimiz mumkin.</a:t>
            </a:r>
            <a:r>
              <a:rPr lang="ru-RU" sz="2400" dirty="0" smtClean="0">
                <a:solidFill>
                  <a:schemeClr val="tx1"/>
                </a:solidFill>
              </a:rPr>
              <a:t/>
            </a:r>
            <a:br>
              <a:rPr lang="ru-RU" sz="2400" dirty="0" smtClean="0">
                <a:solidFill>
                  <a:schemeClr val="tx1"/>
                </a:solidFill>
              </a:rPr>
            </a:br>
            <a:r>
              <a:rPr lang="en-US" sz="2400" b="1" dirty="0" err="1" smtClean="0">
                <a:solidFill>
                  <a:schemeClr val="tx1"/>
                </a:solidFill>
              </a:rPr>
              <a:t>Arxiv</a:t>
            </a:r>
            <a:r>
              <a:rPr lang="en-US" sz="2400" b="1" dirty="0" smtClean="0">
                <a:solidFill>
                  <a:schemeClr val="tx1"/>
                </a:solidFill>
              </a:rPr>
              <a:t> </a:t>
            </a:r>
            <a:r>
              <a:rPr lang="en-US" sz="2400" b="1" dirty="0" err="1" smtClean="0">
                <a:solidFill>
                  <a:schemeClr val="tx1"/>
                </a:solidFill>
              </a:rPr>
              <a:t>fayllari</a:t>
            </a:r>
            <a:r>
              <a:rPr lang="en-US" sz="2400" b="1" dirty="0" smtClean="0">
                <a:solidFill>
                  <a:schemeClr val="tx1"/>
                </a:solidFill>
              </a:rPr>
              <a:t>:</a:t>
            </a: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3553" name="Picture 1" descr="archive"/>
          <p:cNvPicPr>
            <a:picLocks noChangeAspect="1" noChangeArrowheads="1"/>
          </p:cNvPicPr>
          <p:nvPr/>
        </p:nvPicPr>
        <p:blipFill>
          <a:blip r:embed="rId2" cstate="print"/>
          <a:srcRect/>
          <a:stretch>
            <a:fillRect/>
          </a:stretch>
        </p:blipFill>
        <p:spPr bwMode="auto">
          <a:xfrm>
            <a:off x="539552" y="4005064"/>
            <a:ext cx="7488832" cy="223224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052736"/>
            <a:ext cx="8280920" cy="1935088"/>
          </a:xfrm>
        </p:spPr>
        <p:txBody>
          <a:bodyPr>
            <a:noAutofit/>
          </a:bodyPr>
          <a:lstStyle/>
          <a:p>
            <a:pPr algn="just"/>
            <a:r>
              <a:rPr lang="en-US" sz="2000" dirty="0" smtClean="0">
                <a:solidFill>
                  <a:schemeClr val="tx1"/>
                </a:solidFill>
              </a:rPr>
              <a:t>                                          </a:t>
            </a:r>
            <a:r>
              <a:rPr lang="en-US" sz="2000" dirty="0" err="1" smtClean="0">
                <a:solidFill>
                  <a:schemeClr val="tx1"/>
                </a:solidFill>
              </a:rPr>
              <a:t>Faylni</a:t>
            </a:r>
            <a:r>
              <a:rPr lang="en-US" sz="2000" dirty="0" smtClean="0">
                <a:solidFill>
                  <a:schemeClr val="tx1"/>
                </a:solidFill>
              </a:rPr>
              <a:t> </a:t>
            </a:r>
            <a:r>
              <a:rPr lang="en-US" sz="2000" dirty="0" err="1" smtClean="0">
                <a:solidFill>
                  <a:schemeClr val="tx1"/>
                </a:solidFill>
              </a:rPr>
              <a:t>arxivga</a:t>
            </a:r>
            <a:r>
              <a:rPr lang="en-US" sz="2000" dirty="0" smtClean="0">
                <a:solidFill>
                  <a:schemeClr val="tx1"/>
                </a:solidFill>
              </a:rPr>
              <a:t> </a:t>
            </a:r>
            <a:r>
              <a:rPr lang="en-US" sz="2000" dirty="0" err="1" smtClean="0">
                <a:solidFill>
                  <a:schemeClr val="tx1"/>
                </a:solidFill>
              </a:rPr>
              <a:t>joylashtirish</a:t>
            </a:r>
            <a:r>
              <a:rPr lang="en-US" sz="2000" dirty="0" smtClean="0">
                <a:solidFill>
                  <a:schemeClr val="tx1"/>
                </a:solidFill>
              </a:rPr>
              <a:t>:   </a:t>
            </a:r>
            <a:br>
              <a:rPr lang="en-US" sz="2000" dirty="0" smtClean="0">
                <a:solidFill>
                  <a:schemeClr val="tx1"/>
                </a:solidFill>
              </a:rPr>
            </a:br>
            <a:r>
              <a:rPr lang="ru-RU" sz="2000" dirty="0" smtClean="0">
                <a:solidFill>
                  <a:schemeClr val="tx1"/>
                </a:solidFill>
              </a:rPr>
              <a:t/>
            </a:r>
            <a:br>
              <a:rPr lang="ru-RU" sz="2000" dirty="0" smtClean="0">
                <a:solidFill>
                  <a:schemeClr val="tx1"/>
                </a:solidFill>
              </a:rPr>
            </a:br>
            <a:r>
              <a:rPr lang="en-US" sz="2000" dirty="0" smtClean="0">
                <a:solidFill>
                  <a:schemeClr val="tx1"/>
                </a:solidFill>
              </a:rPr>
              <a:t>        1</a:t>
            </a:r>
            <a:r>
              <a:rPr lang="en-US" sz="2000" dirty="0" smtClean="0">
                <a:solidFill>
                  <a:schemeClr val="tx1"/>
                </a:solidFill>
              </a:rPr>
              <a:t>) </a:t>
            </a:r>
            <a:r>
              <a:rPr lang="en-US" sz="2000" dirty="0" smtClean="0">
                <a:solidFill>
                  <a:schemeClr val="tx1"/>
                </a:solidFill>
              </a:rPr>
              <a:t>     </a:t>
            </a:r>
            <a:r>
              <a:rPr lang="en-US" sz="2000" dirty="0" err="1" smtClean="0">
                <a:solidFill>
                  <a:schemeClr val="tx1"/>
                </a:solidFill>
              </a:rPr>
              <a:t>Kerakli</a:t>
            </a:r>
            <a:r>
              <a:rPr lang="en-US" sz="2000" dirty="0" smtClean="0">
                <a:solidFill>
                  <a:schemeClr val="tx1"/>
                </a:solidFill>
              </a:rPr>
              <a:t> </a:t>
            </a:r>
            <a:r>
              <a:rPr lang="en-US" sz="2000" dirty="0" err="1" smtClean="0">
                <a:solidFill>
                  <a:schemeClr val="tx1"/>
                </a:solidFill>
              </a:rPr>
              <a:t>faylni</a:t>
            </a:r>
            <a:r>
              <a:rPr lang="en-US" sz="2000" dirty="0" smtClean="0">
                <a:solidFill>
                  <a:schemeClr val="tx1"/>
                </a:solidFill>
              </a:rPr>
              <a:t> </a:t>
            </a:r>
            <a:r>
              <a:rPr lang="en-US" sz="2000" dirty="0" err="1" smtClean="0">
                <a:solidFill>
                  <a:schemeClr val="tx1"/>
                </a:solidFill>
              </a:rPr>
              <a:t>topamiz</a:t>
            </a:r>
            <a:r>
              <a:rPr lang="en-US" sz="2000" dirty="0" smtClean="0">
                <a:solidFill>
                  <a:schemeClr val="tx1"/>
                </a:solidFill>
              </a:rPr>
              <a:t> </a:t>
            </a:r>
            <a:r>
              <a:rPr lang="en-US" sz="2000" dirty="0" err="1" smtClean="0">
                <a:solidFill>
                  <a:schemeClr val="tx1"/>
                </a:solidFill>
              </a:rPr>
              <a:t>va</a:t>
            </a:r>
            <a:r>
              <a:rPr lang="en-US" sz="2000" dirty="0" smtClean="0">
                <a:solidFill>
                  <a:schemeClr val="tx1"/>
                </a:solidFill>
              </a:rPr>
              <a:t> </a:t>
            </a:r>
            <a:r>
              <a:rPr lang="en-US" sz="2000" b="1" dirty="0" err="1" smtClean="0">
                <a:solidFill>
                  <a:schemeClr val="tx1"/>
                </a:solidFill>
              </a:rPr>
              <a:t>Farmoishlar</a:t>
            </a:r>
            <a:r>
              <a:rPr lang="en-US" sz="2000" dirty="0" smtClean="0">
                <a:solidFill>
                  <a:schemeClr val="tx1"/>
                </a:solidFill>
              </a:rPr>
              <a:t> (Commands) </a:t>
            </a:r>
            <a:r>
              <a:rPr lang="en-US" sz="2000" dirty="0" err="1" smtClean="0">
                <a:solidFill>
                  <a:schemeClr val="tx1"/>
                </a:solidFill>
              </a:rPr>
              <a:t>menyusidan</a:t>
            </a:r>
            <a:r>
              <a:rPr lang="en-US" sz="2000" dirty="0" smtClean="0">
                <a:solidFill>
                  <a:schemeClr val="tx1"/>
                </a:solidFill>
              </a:rPr>
              <a:t> </a:t>
            </a:r>
            <a:r>
              <a:rPr lang="en-US" sz="2000" dirty="0" err="1" smtClean="0">
                <a:solidFill>
                  <a:schemeClr val="tx1"/>
                </a:solidFill>
              </a:rPr>
              <a:t>fayllarni</a:t>
            </a:r>
            <a:r>
              <a:rPr lang="en-US" sz="2000" dirty="0" smtClean="0">
                <a:solidFill>
                  <a:schemeClr val="tx1"/>
                </a:solidFill>
              </a:rPr>
              <a:t> </a:t>
            </a:r>
            <a:r>
              <a:rPr lang="en-US" sz="2000" b="1" dirty="0" err="1" smtClean="0">
                <a:solidFill>
                  <a:schemeClr val="tx1"/>
                </a:solidFill>
              </a:rPr>
              <a:t>arxivga</a:t>
            </a:r>
            <a:r>
              <a:rPr lang="en-US" sz="2000" b="1" dirty="0" smtClean="0">
                <a:solidFill>
                  <a:schemeClr val="tx1"/>
                </a:solidFill>
              </a:rPr>
              <a:t> </a:t>
            </a:r>
            <a:r>
              <a:rPr lang="en-US" sz="2000" b="1" dirty="0" err="1" smtClean="0">
                <a:solidFill>
                  <a:schemeClr val="tx1"/>
                </a:solidFill>
              </a:rPr>
              <a:t>qo'shish</a:t>
            </a:r>
            <a:r>
              <a:rPr lang="en-US" sz="2000" dirty="0" smtClean="0">
                <a:solidFill>
                  <a:schemeClr val="tx1"/>
                </a:solidFill>
              </a:rPr>
              <a:t> (Add files to Archive) </a:t>
            </a:r>
            <a:r>
              <a:rPr lang="en-US" sz="2000" dirty="0" err="1" smtClean="0">
                <a:solidFill>
                  <a:schemeClr val="tx1"/>
                </a:solidFill>
              </a:rPr>
              <a:t>farmoishini</a:t>
            </a:r>
            <a:r>
              <a:rPr lang="en-US" sz="2000" dirty="0" smtClean="0">
                <a:solidFill>
                  <a:schemeClr val="tx1"/>
                </a:solidFill>
              </a:rPr>
              <a:t> </a:t>
            </a:r>
            <a:r>
              <a:rPr lang="en-US" sz="2000" dirty="0" err="1" smtClean="0">
                <a:solidFill>
                  <a:schemeClr val="tx1"/>
                </a:solidFill>
              </a:rPr>
              <a:t>tanlaymiz</a:t>
            </a:r>
            <a:r>
              <a:rPr lang="en-US" sz="2000" dirty="0" smtClean="0">
                <a:solidFill>
                  <a:schemeClr val="tx1"/>
                </a:solidFill>
              </a:rPr>
              <a:t>.</a:t>
            </a:r>
            <a:r>
              <a:rPr lang="ru-RU" sz="2000" dirty="0" smtClean="0">
                <a:solidFill>
                  <a:schemeClr val="tx1"/>
                </a:solidFill>
              </a:rPr>
              <a:t/>
            </a:r>
            <a:br>
              <a:rPr lang="ru-RU"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2</a:t>
            </a:r>
            <a:r>
              <a:rPr lang="en-US" sz="2000" dirty="0" smtClean="0">
                <a:solidFill>
                  <a:schemeClr val="tx1"/>
                </a:solidFill>
              </a:rPr>
              <a:t>) </a:t>
            </a:r>
            <a:r>
              <a:rPr lang="en-US" sz="2000" dirty="0" smtClean="0">
                <a:solidFill>
                  <a:schemeClr val="tx1"/>
                </a:solidFill>
              </a:rPr>
              <a:t>  </a:t>
            </a:r>
            <a:r>
              <a:rPr lang="en-US" sz="2000" dirty="0" err="1" smtClean="0">
                <a:solidFill>
                  <a:schemeClr val="tx1"/>
                </a:solidFill>
              </a:rPr>
              <a:t>Maxsus</a:t>
            </a:r>
            <a:r>
              <a:rPr lang="en-US" sz="2000" dirty="0" smtClean="0">
                <a:solidFill>
                  <a:schemeClr val="tx1"/>
                </a:solidFill>
              </a:rPr>
              <a:t> </a:t>
            </a:r>
            <a:r>
              <a:rPr lang="en-US" sz="2000" dirty="0" err="1" smtClean="0">
                <a:solidFill>
                  <a:schemeClr val="tx1"/>
                </a:solidFill>
              </a:rPr>
              <a:t>oyna</a:t>
            </a:r>
            <a:r>
              <a:rPr lang="en-US" sz="2000" dirty="0" smtClean="0">
                <a:solidFill>
                  <a:schemeClr val="tx1"/>
                </a:solidFill>
              </a:rPr>
              <a:t> </a:t>
            </a:r>
            <a:r>
              <a:rPr lang="en-US" sz="2000" dirty="0" err="1" smtClean="0">
                <a:solidFill>
                  <a:schemeClr val="tx1"/>
                </a:solidFill>
              </a:rPr>
              <a:t>hosil</a:t>
            </a:r>
            <a:r>
              <a:rPr lang="en-US" sz="2000" dirty="0" smtClean="0">
                <a:solidFill>
                  <a:schemeClr val="tx1"/>
                </a:solidFill>
              </a:rPr>
              <a:t> </a:t>
            </a:r>
            <a:r>
              <a:rPr lang="en-US" sz="2000" dirty="0" err="1" smtClean="0">
                <a:solidFill>
                  <a:schemeClr val="tx1"/>
                </a:solidFill>
              </a:rPr>
              <a:t>bo'lganidan</a:t>
            </a:r>
            <a:r>
              <a:rPr lang="en-US" sz="2000" dirty="0" smtClean="0">
                <a:solidFill>
                  <a:schemeClr val="tx1"/>
                </a:solidFill>
              </a:rPr>
              <a:t> </a:t>
            </a:r>
            <a:r>
              <a:rPr lang="en-US" sz="2000" dirty="0" err="1" smtClean="0">
                <a:solidFill>
                  <a:schemeClr val="tx1"/>
                </a:solidFill>
              </a:rPr>
              <a:t>keyin</a:t>
            </a:r>
            <a:r>
              <a:rPr lang="en-US" sz="2000" dirty="0" smtClean="0">
                <a:solidFill>
                  <a:schemeClr val="tx1"/>
                </a:solidFill>
              </a:rPr>
              <a:t>, u </a:t>
            </a:r>
            <a:r>
              <a:rPr lang="en-US" sz="2000" dirty="0" err="1" smtClean="0">
                <a:solidFill>
                  <a:schemeClr val="tx1"/>
                </a:solidFill>
              </a:rPr>
              <a:t>yerda</a:t>
            </a:r>
            <a:r>
              <a:rPr lang="en-US" sz="2000" dirty="0" smtClean="0">
                <a:solidFill>
                  <a:schemeClr val="tx1"/>
                </a:solidFill>
              </a:rPr>
              <a:t> </a:t>
            </a:r>
            <a:r>
              <a:rPr lang="en-US" sz="2000" dirty="0" err="1" smtClean="0">
                <a:solidFill>
                  <a:schemeClr val="tx1"/>
                </a:solidFill>
              </a:rPr>
              <a:t>yaratiladigan</a:t>
            </a:r>
            <a:r>
              <a:rPr lang="en-US" sz="2000" dirty="0" smtClean="0">
                <a:solidFill>
                  <a:schemeClr val="tx1"/>
                </a:solidFill>
              </a:rPr>
              <a:t> </a:t>
            </a:r>
            <a:r>
              <a:rPr lang="en-US" sz="2000" dirty="0" err="1" smtClean="0">
                <a:solidFill>
                  <a:schemeClr val="tx1"/>
                </a:solidFill>
              </a:rPr>
              <a:t>arxiv</a:t>
            </a:r>
            <a:r>
              <a:rPr lang="en-US" sz="2000" dirty="0" smtClean="0">
                <a:solidFill>
                  <a:schemeClr val="tx1"/>
                </a:solidFill>
              </a:rPr>
              <a:t> </a:t>
            </a:r>
            <a:r>
              <a:rPr lang="en-US" sz="2000" dirty="0" err="1" smtClean="0">
                <a:solidFill>
                  <a:schemeClr val="tx1"/>
                </a:solidFill>
              </a:rPr>
              <a:t>nomi</a:t>
            </a:r>
            <a:r>
              <a:rPr lang="en-US" sz="2000" dirty="0" smtClean="0">
                <a:solidFill>
                  <a:schemeClr val="tx1"/>
                </a:solidFill>
              </a:rPr>
              <a:t>, </a:t>
            </a:r>
            <a:r>
              <a:rPr lang="en-US" sz="2000" dirty="0" err="1" smtClean="0">
                <a:solidFill>
                  <a:schemeClr val="tx1"/>
                </a:solidFill>
              </a:rPr>
              <a:t>uning</a:t>
            </a:r>
            <a:r>
              <a:rPr lang="en-US" sz="2000" dirty="0" smtClean="0">
                <a:solidFill>
                  <a:schemeClr val="tx1"/>
                </a:solidFill>
              </a:rPr>
              <a:t> </a:t>
            </a:r>
            <a:r>
              <a:rPr lang="en-US" sz="2000" dirty="0" err="1" smtClean="0">
                <a:solidFill>
                  <a:schemeClr val="tx1"/>
                </a:solidFill>
              </a:rPr>
              <a:t>arxivlanish</a:t>
            </a:r>
            <a:r>
              <a:rPr lang="en-US" sz="2000" dirty="0" smtClean="0">
                <a:solidFill>
                  <a:schemeClr val="tx1"/>
                </a:solidFill>
              </a:rPr>
              <a:t> </a:t>
            </a:r>
            <a:r>
              <a:rPr lang="en-US" sz="2000" dirty="0" err="1" smtClean="0">
                <a:solidFill>
                  <a:schemeClr val="tx1"/>
                </a:solidFill>
              </a:rPr>
              <a:t>darajasi</a:t>
            </a:r>
            <a:r>
              <a:rPr lang="en-US" sz="2000" dirty="0" smtClean="0">
                <a:solidFill>
                  <a:schemeClr val="tx1"/>
                </a:solidFill>
              </a:rPr>
              <a:t>, </a:t>
            </a:r>
            <a:r>
              <a:rPr lang="en-US" sz="2000" dirty="0" err="1" smtClean="0">
                <a:solidFill>
                  <a:schemeClr val="tx1"/>
                </a:solidFill>
              </a:rPr>
              <a:t>qaysi</a:t>
            </a:r>
            <a:r>
              <a:rPr lang="en-US" sz="2000" dirty="0" smtClean="0">
                <a:solidFill>
                  <a:schemeClr val="tx1"/>
                </a:solidFill>
              </a:rPr>
              <a:t> </a:t>
            </a:r>
            <a:r>
              <a:rPr lang="en-US" sz="2000" dirty="0" err="1" smtClean="0">
                <a:solidFill>
                  <a:schemeClr val="tx1"/>
                </a:solidFill>
              </a:rPr>
              <a:t>katalog</a:t>
            </a:r>
            <a:r>
              <a:rPr lang="en-US" sz="2000" dirty="0" smtClean="0">
                <a:solidFill>
                  <a:schemeClr val="tx1"/>
                </a:solidFill>
              </a:rPr>
              <a:t> </a:t>
            </a:r>
            <a:r>
              <a:rPr lang="en-US" sz="2000" dirty="0" err="1" smtClean="0">
                <a:solidFill>
                  <a:schemeClr val="tx1"/>
                </a:solidFill>
              </a:rPr>
              <a:t>ichiga</a:t>
            </a:r>
            <a:r>
              <a:rPr lang="en-US" sz="2000" dirty="0" smtClean="0">
                <a:solidFill>
                  <a:schemeClr val="tx1"/>
                </a:solidFill>
              </a:rPr>
              <a:t> </a:t>
            </a:r>
            <a:r>
              <a:rPr lang="en-US" sz="2000" dirty="0" err="1" smtClean="0">
                <a:solidFill>
                  <a:schemeClr val="tx1"/>
                </a:solidFill>
              </a:rPr>
              <a:t>joylashishi</a:t>
            </a:r>
            <a:r>
              <a:rPr lang="en-US" sz="2000" dirty="0" smtClean="0">
                <a:solidFill>
                  <a:schemeClr val="tx1"/>
                </a:solidFill>
              </a:rPr>
              <a:t> </a:t>
            </a:r>
            <a:r>
              <a:rPr lang="en-US" sz="2000" dirty="0" err="1" smtClean="0">
                <a:solidFill>
                  <a:schemeClr val="tx1"/>
                </a:solidFill>
              </a:rPr>
              <a:t>va</a:t>
            </a:r>
            <a:r>
              <a:rPr lang="en-US" sz="2000" dirty="0" smtClean="0">
                <a:solidFill>
                  <a:schemeClr val="tx1"/>
                </a:solidFill>
              </a:rPr>
              <a:t> </a:t>
            </a:r>
            <a:r>
              <a:rPr lang="en-US" sz="2000" dirty="0" err="1" smtClean="0">
                <a:solidFill>
                  <a:schemeClr val="tx1"/>
                </a:solidFill>
              </a:rPr>
              <a:t>boshqalar</a:t>
            </a:r>
            <a:r>
              <a:rPr lang="en-US" sz="2000" dirty="0" smtClean="0">
                <a:solidFill>
                  <a:schemeClr val="tx1"/>
                </a:solidFill>
              </a:rPr>
              <a:t> </a:t>
            </a:r>
            <a:r>
              <a:rPr lang="en-US" sz="2000" dirty="0" err="1" smtClean="0">
                <a:solidFill>
                  <a:schemeClr val="tx1"/>
                </a:solidFill>
              </a:rPr>
              <a:t>ko'rsatiladi</a:t>
            </a:r>
            <a:r>
              <a:rPr lang="en-US" sz="2000" dirty="0" smtClean="0">
                <a:solidFill>
                  <a:schemeClr val="tx1"/>
                </a:solidFill>
              </a:rPr>
              <a:t>.</a:t>
            </a:r>
            <a:endParaRPr lang="ru-RU" sz="2000" dirty="0">
              <a:solidFill>
                <a:schemeClr val="tx1"/>
              </a:solidFill>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4577" name="Picture 1" descr="chb2"/>
          <p:cNvPicPr>
            <a:picLocks noChangeAspect="1" noChangeArrowheads="1"/>
          </p:cNvPicPr>
          <p:nvPr/>
        </p:nvPicPr>
        <p:blipFill>
          <a:blip r:embed="rId2" cstate="print"/>
          <a:srcRect/>
          <a:stretch>
            <a:fillRect/>
          </a:stretch>
        </p:blipFill>
        <p:spPr bwMode="auto">
          <a:xfrm>
            <a:off x="755576" y="2996952"/>
            <a:ext cx="7272808" cy="345638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7467600" cy="6048672"/>
          </a:xfrm>
        </p:spPr>
        <p:txBody>
          <a:bodyPr>
            <a:normAutofit/>
          </a:bodyPr>
          <a:lstStyle/>
          <a:p>
            <a:r>
              <a:rPr lang="en-US" sz="2400" b="1" dirty="0" smtClean="0">
                <a:solidFill>
                  <a:srgbClr val="FF0000"/>
                </a:solidFill>
              </a:rPr>
              <a:t>      - Update </a:t>
            </a:r>
            <a:r>
              <a:rPr lang="en-US" sz="2400" b="1" dirty="0" smtClean="0">
                <a:solidFill>
                  <a:srgbClr val="FF0000"/>
                </a:solidFill>
              </a:rPr>
              <a:t>mode</a:t>
            </a:r>
            <a:r>
              <a:rPr lang="en-US" sz="2400" dirty="0" smtClean="0">
                <a:solidFill>
                  <a:srgbClr val="FF0000"/>
                </a:solidFill>
              </a:rPr>
              <a:t> - </a:t>
            </a:r>
            <a:r>
              <a:rPr lang="en-US" sz="2400" dirty="0" err="1" smtClean="0"/>
              <a:t>arxivlanish</a:t>
            </a:r>
            <a:r>
              <a:rPr lang="en-US" sz="2400" dirty="0" smtClean="0"/>
              <a:t> </a:t>
            </a:r>
            <a:r>
              <a:rPr lang="en-US" sz="2400" dirty="0" err="1" smtClean="0"/>
              <a:t>rejimini</a:t>
            </a:r>
            <a:r>
              <a:rPr lang="en-US" sz="2400" dirty="0" smtClean="0"/>
              <a:t> </a:t>
            </a:r>
            <a:r>
              <a:rPr lang="en-US" sz="2400" dirty="0" err="1" smtClean="0"/>
              <a:t>o'rnatish</a:t>
            </a:r>
            <a:r>
              <a:rPr lang="en-US" sz="2400" dirty="0" smtClean="0"/>
              <a:t>: </a:t>
            </a:r>
            <a:r>
              <a:rPr lang="en-US" sz="2400" dirty="0" err="1" smtClean="0"/>
              <a:t>yangi</a:t>
            </a:r>
            <a:r>
              <a:rPr lang="en-US" sz="2400" dirty="0" smtClean="0"/>
              <a:t> </a:t>
            </a:r>
            <a:r>
              <a:rPr lang="en-US" sz="2400" dirty="0" err="1" smtClean="0"/>
              <a:t>arxiv</a:t>
            </a:r>
            <a:r>
              <a:rPr lang="en-US" sz="2400" dirty="0" smtClean="0"/>
              <a:t>, </a:t>
            </a:r>
            <a:r>
              <a:rPr lang="en-US" sz="2400" dirty="0" err="1" smtClean="0"/>
              <a:t>arxiv</a:t>
            </a:r>
            <a:r>
              <a:rPr lang="en-US" sz="2400" dirty="0" smtClean="0"/>
              <a:t> </a:t>
            </a:r>
            <a:r>
              <a:rPr lang="en-US" sz="2400" dirty="0" err="1" smtClean="0"/>
              <a:t>tarkibini</a:t>
            </a:r>
            <a:r>
              <a:rPr lang="en-US" sz="2400" dirty="0" smtClean="0"/>
              <a:t> </a:t>
            </a:r>
            <a:r>
              <a:rPr lang="en-US" sz="2400" dirty="0" err="1" smtClean="0"/>
              <a:t>yangilash</a:t>
            </a:r>
            <a:r>
              <a:rPr lang="en-US" sz="2400" dirty="0" smtClean="0"/>
              <a:t> </a:t>
            </a:r>
            <a:r>
              <a:rPr lang="en-US" sz="2400" dirty="0" err="1" smtClean="0"/>
              <a:t>va</a:t>
            </a:r>
            <a:r>
              <a:rPr lang="en-US" sz="2400" dirty="0" smtClean="0"/>
              <a:t> </a:t>
            </a:r>
            <a:r>
              <a:rPr lang="en-US" sz="2400" dirty="0" err="1" smtClean="0"/>
              <a:t>boshqalar</a:t>
            </a:r>
            <a:r>
              <a:rPr lang="en-US" sz="2400" dirty="0" smtClean="0"/>
              <a:t>;</a:t>
            </a:r>
            <a:r>
              <a:rPr lang="ru-RU" sz="2400" dirty="0" smtClean="0"/>
              <a:t/>
            </a:r>
            <a:br>
              <a:rPr lang="ru-RU" sz="2400" dirty="0" smtClean="0"/>
            </a:br>
            <a:r>
              <a:rPr lang="en-US" sz="2400" dirty="0" smtClean="0"/>
              <a:t>     </a:t>
            </a:r>
            <a:r>
              <a:rPr lang="en-US" sz="2400" dirty="0" smtClean="0">
                <a:solidFill>
                  <a:srgbClr val="FF0000"/>
                </a:solidFill>
              </a:rPr>
              <a:t>- </a:t>
            </a:r>
            <a:r>
              <a:rPr lang="en-US" sz="2400" b="1" dirty="0" smtClean="0">
                <a:solidFill>
                  <a:srgbClr val="FF0000"/>
                </a:solidFill>
              </a:rPr>
              <a:t>Archiving options</a:t>
            </a:r>
            <a:r>
              <a:rPr lang="en-US" sz="2400" dirty="0" smtClean="0">
                <a:solidFill>
                  <a:srgbClr val="FF0000"/>
                </a:solidFill>
              </a:rPr>
              <a:t> - </a:t>
            </a:r>
            <a:r>
              <a:rPr lang="en-US" sz="2400" dirty="0" err="1" smtClean="0"/>
              <a:t>arxivning</a:t>
            </a:r>
            <a:r>
              <a:rPr lang="en-US" sz="2400" dirty="0" smtClean="0"/>
              <a:t> </a:t>
            </a:r>
            <a:r>
              <a:rPr lang="en-US" sz="2400" dirty="0" err="1" smtClean="0"/>
              <a:t>parametrlarini</a:t>
            </a:r>
            <a:r>
              <a:rPr lang="en-US" sz="2400" dirty="0" smtClean="0"/>
              <a:t> </a:t>
            </a:r>
            <a:r>
              <a:rPr lang="en-US" sz="2400" dirty="0" err="1" smtClean="0"/>
              <a:t>o'rnatish</a:t>
            </a:r>
            <a:r>
              <a:rPr lang="en-US" sz="2400" dirty="0" smtClean="0"/>
              <a:t>;</a:t>
            </a:r>
            <a:r>
              <a:rPr lang="ru-RU" sz="2400" dirty="0" smtClean="0"/>
              <a:t/>
            </a:r>
            <a:br>
              <a:rPr lang="ru-RU" sz="2400" dirty="0" smtClean="0"/>
            </a:br>
            <a:r>
              <a:rPr lang="en-US" sz="2400" dirty="0" smtClean="0">
                <a:solidFill>
                  <a:srgbClr val="FF0000"/>
                </a:solidFill>
              </a:rPr>
              <a:t>     - </a:t>
            </a:r>
            <a:r>
              <a:rPr lang="en-US" sz="2400" b="1" dirty="0" smtClean="0">
                <a:solidFill>
                  <a:srgbClr val="FF0000"/>
                </a:solidFill>
              </a:rPr>
              <a:t>Solid archive</a:t>
            </a:r>
            <a:r>
              <a:rPr lang="en-US" sz="2400" dirty="0" smtClean="0">
                <a:solidFill>
                  <a:srgbClr val="FF0000"/>
                </a:solidFill>
              </a:rPr>
              <a:t> - </a:t>
            </a:r>
            <a:r>
              <a:rPr lang="en-US" sz="2400" dirty="0" err="1" smtClean="0"/>
              <a:t>uzluksiz</a:t>
            </a:r>
            <a:r>
              <a:rPr lang="en-US" sz="2400" dirty="0" smtClean="0"/>
              <a:t> </a:t>
            </a:r>
            <a:r>
              <a:rPr lang="en-US" sz="2400" dirty="0" err="1" smtClean="0"/>
              <a:t>arxiv</a:t>
            </a:r>
            <a:r>
              <a:rPr lang="en-US" sz="2400" dirty="0" smtClean="0"/>
              <a:t>;</a:t>
            </a:r>
            <a:r>
              <a:rPr lang="ru-RU" sz="2400" dirty="0" smtClean="0"/>
              <a:t/>
            </a:r>
            <a:br>
              <a:rPr lang="ru-RU" sz="2400" dirty="0" smtClean="0"/>
            </a:br>
            <a:r>
              <a:rPr lang="en-US" sz="2400" dirty="0" smtClean="0"/>
              <a:t>     </a:t>
            </a:r>
            <a:r>
              <a:rPr lang="en-US" sz="2400" dirty="0" smtClean="0">
                <a:solidFill>
                  <a:srgbClr val="FF0000"/>
                </a:solidFill>
              </a:rPr>
              <a:t>- </a:t>
            </a:r>
            <a:r>
              <a:rPr lang="en-US" sz="2400" b="1" dirty="0" smtClean="0">
                <a:solidFill>
                  <a:srgbClr val="FF0000"/>
                </a:solidFill>
              </a:rPr>
              <a:t>SFX   archive</a:t>
            </a:r>
            <a:r>
              <a:rPr lang="en-US" sz="2400" dirty="0" smtClean="0">
                <a:solidFill>
                  <a:srgbClr val="FF0000"/>
                </a:solidFill>
              </a:rPr>
              <a:t> -   </a:t>
            </a:r>
            <a:r>
              <a:rPr lang="en-US" sz="2400" dirty="0" err="1" smtClean="0"/>
              <a:t>o'z-o'zidan</a:t>
            </a:r>
            <a:r>
              <a:rPr lang="en-US" sz="2400" dirty="0" smtClean="0"/>
              <a:t>   </a:t>
            </a:r>
            <a:r>
              <a:rPr lang="en-US" sz="2400" dirty="0" err="1" smtClean="0"/>
              <a:t>ochiladigan</a:t>
            </a:r>
            <a:r>
              <a:rPr lang="en-US" sz="2400" dirty="0" smtClean="0"/>
              <a:t>   </a:t>
            </a:r>
            <a:r>
              <a:rPr lang="en-US" sz="2400" dirty="0" err="1" smtClean="0"/>
              <a:t>arxiv</a:t>
            </a:r>
            <a:r>
              <a:rPr lang="en-US" sz="2400" dirty="0" smtClean="0"/>
              <a:t>   </a:t>
            </a:r>
            <a:r>
              <a:rPr lang="en-US" sz="2400" dirty="0" err="1" smtClean="0"/>
              <a:t>fayl</a:t>
            </a:r>
            <a:r>
              <a:rPr lang="en-US" sz="2400" dirty="0" smtClean="0"/>
              <a:t>   </a:t>
            </a:r>
            <a:r>
              <a:rPr lang="en-US" sz="2400" dirty="0" err="1" smtClean="0"/>
              <a:t>yaratiladi</a:t>
            </a:r>
            <a:r>
              <a:rPr lang="en-US" sz="2400" dirty="0" smtClean="0"/>
              <a:t>;   </a:t>
            </a:r>
            <a:r>
              <a:rPr lang="en-US" sz="2400" dirty="0" err="1" smtClean="0"/>
              <a:t>uni</a:t>
            </a:r>
            <a:r>
              <a:rPr lang="en-US" sz="2400" dirty="0" smtClean="0"/>
              <a:t>   </a:t>
            </a:r>
            <a:r>
              <a:rPr lang="en-US" sz="2400" dirty="0" err="1" smtClean="0"/>
              <a:t>ochish</a:t>
            </a:r>
            <a:r>
              <a:rPr lang="en-US" sz="2400" dirty="0" smtClean="0"/>
              <a:t>   </a:t>
            </a:r>
            <a:r>
              <a:rPr lang="en-US" sz="2400" dirty="0" err="1" smtClean="0"/>
              <a:t>uchun</a:t>
            </a:r>
            <a:r>
              <a:rPr lang="en-US" sz="2400" dirty="0" smtClean="0"/>
              <a:t> </a:t>
            </a:r>
            <a:r>
              <a:rPr lang="en-US" sz="2400" dirty="0" err="1" smtClean="0"/>
              <a:t>arxivatorga</a:t>
            </a:r>
            <a:r>
              <a:rPr lang="en-US" sz="2400" dirty="0" smtClean="0"/>
              <a:t> </a:t>
            </a:r>
            <a:r>
              <a:rPr lang="en-US" sz="2400" dirty="0" err="1" smtClean="0"/>
              <a:t>kirish</a:t>
            </a:r>
            <a:r>
              <a:rPr lang="en-US" sz="2400" dirty="0" smtClean="0"/>
              <a:t> </a:t>
            </a:r>
            <a:r>
              <a:rPr lang="en-US" sz="2400" dirty="0" err="1" smtClean="0"/>
              <a:t>shart</a:t>
            </a:r>
            <a:r>
              <a:rPr lang="en-US" sz="2400" dirty="0" smtClean="0"/>
              <a:t> </a:t>
            </a:r>
            <a:r>
              <a:rPr lang="en-US" sz="2400" dirty="0" err="1" smtClean="0"/>
              <a:t>emas</a:t>
            </a:r>
            <a:r>
              <a:rPr lang="en-US" sz="2400" dirty="0" smtClean="0"/>
              <a:t>, </a:t>
            </a:r>
            <a:r>
              <a:rPr lang="en-US" sz="2400" dirty="0" err="1" smtClean="0"/>
              <a:t>uning</a:t>
            </a:r>
            <a:r>
              <a:rPr lang="en-US" sz="2400" dirty="0" smtClean="0"/>
              <a:t> </a:t>
            </a:r>
            <a:r>
              <a:rPr lang="en-US" sz="2400" dirty="0" err="1" smtClean="0"/>
              <a:t>kengaytmasi</a:t>
            </a:r>
            <a:r>
              <a:rPr lang="en-US" sz="2400" dirty="0" smtClean="0"/>
              <a:t> "EXE" </a:t>
            </a:r>
            <a:r>
              <a:rPr lang="en-US" sz="2400" dirty="0" err="1" smtClean="0"/>
              <a:t>bo'ladi</a:t>
            </a:r>
            <a:r>
              <a:rPr lang="en-US" sz="2400" dirty="0" smtClean="0"/>
              <a:t>;</a:t>
            </a:r>
            <a:r>
              <a:rPr lang="ru-RU" sz="2400" dirty="0" smtClean="0"/>
              <a:t/>
            </a:r>
            <a:br>
              <a:rPr lang="ru-RU" sz="2400" dirty="0" smtClean="0"/>
            </a:br>
            <a:r>
              <a:rPr lang="en-US" sz="2400" dirty="0" smtClean="0"/>
              <a:t>     </a:t>
            </a:r>
            <a:r>
              <a:rPr lang="en-US" sz="2400" dirty="0" smtClean="0">
                <a:solidFill>
                  <a:srgbClr val="FF0000"/>
                </a:solidFill>
              </a:rPr>
              <a:t>- </a:t>
            </a:r>
            <a:r>
              <a:rPr lang="en-US" sz="2400" b="1" dirty="0" smtClean="0">
                <a:solidFill>
                  <a:srgbClr val="FF0000"/>
                </a:solidFill>
              </a:rPr>
              <a:t>Multimedia compression</a:t>
            </a:r>
            <a:r>
              <a:rPr lang="en-US" sz="2400" dirty="0" smtClean="0">
                <a:solidFill>
                  <a:srgbClr val="FF0000"/>
                </a:solidFill>
              </a:rPr>
              <a:t> - </a:t>
            </a:r>
            <a:r>
              <a:rPr lang="en-US" sz="2400" dirty="0" smtClean="0"/>
              <a:t>multimedia </a:t>
            </a:r>
            <a:r>
              <a:rPr lang="en-US" sz="2400" dirty="0" err="1" smtClean="0"/>
              <a:t>fayllarini</a:t>
            </a:r>
            <a:r>
              <a:rPr lang="en-US" sz="2400" dirty="0" smtClean="0"/>
              <a:t> </a:t>
            </a:r>
            <a:r>
              <a:rPr lang="en-US" sz="2400" dirty="0" err="1" smtClean="0"/>
              <a:t>oddiylarga</a:t>
            </a:r>
            <a:r>
              <a:rPr lang="en-US" sz="2400" dirty="0" smtClean="0"/>
              <a:t> </a:t>
            </a:r>
            <a:r>
              <a:rPr lang="en-US" sz="2400" dirty="0" err="1" smtClean="0"/>
              <a:t>nisbatan</a:t>
            </a:r>
            <a:r>
              <a:rPr lang="en-US" sz="2400" dirty="0" smtClean="0"/>
              <a:t> 30% </a:t>
            </a:r>
            <a:r>
              <a:rPr lang="en-US" sz="2400" dirty="0" err="1" smtClean="0"/>
              <a:t>ga</a:t>
            </a:r>
            <a:r>
              <a:rPr lang="en-US" sz="2400" dirty="0" smtClean="0"/>
              <a:t> </a:t>
            </a:r>
            <a:r>
              <a:rPr lang="en-US" sz="2400" dirty="0" err="1" smtClean="0"/>
              <a:t>ixcham</a:t>
            </a:r>
            <a:r>
              <a:rPr lang="en-US" sz="2400" dirty="0" smtClean="0"/>
              <a:t> </a:t>
            </a:r>
            <a:r>
              <a:rPr lang="en-US" sz="2400" dirty="0" err="1" smtClean="0"/>
              <a:t>qilib</a:t>
            </a:r>
            <a:r>
              <a:rPr lang="en-US" sz="2400" dirty="0" smtClean="0"/>
              <a:t> </a:t>
            </a:r>
            <a:r>
              <a:rPr lang="en-US" sz="2400" dirty="0" err="1" smtClean="0"/>
              <a:t>arxivlash</a:t>
            </a:r>
            <a:r>
              <a:rPr lang="en-US" sz="2400" dirty="0" smtClean="0"/>
              <a:t>;</a:t>
            </a:r>
            <a:r>
              <a:rPr lang="ru-RU" sz="2400" dirty="0" smtClean="0"/>
              <a:t/>
            </a:r>
            <a:br>
              <a:rPr lang="ru-RU" sz="2400" dirty="0" smtClean="0"/>
            </a:br>
            <a:r>
              <a:rPr lang="en-US" sz="2400" dirty="0" smtClean="0"/>
              <a:t>     </a:t>
            </a:r>
            <a:r>
              <a:rPr lang="en-US" sz="2400" dirty="0" smtClean="0">
                <a:solidFill>
                  <a:srgbClr val="FF0000"/>
                </a:solidFill>
              </a:rPr>
              <a:t>- </a:t>
            </a:r>
            <a:r>
              <a:rPr lang="en-US" sz="2400" b="1" dirty="0" smtClean="0">
                <a:solidFill>
                  <a:srgbClr val="FF0000"/>
                </a:solidFill>
              </a:rPr>
              <a:t>Put recovery record</a:t>
            </a:r>
            <a:r>
              <a:rPr lang="en-US" sz="2400" dirty="0" smtClean="0">
                <a:solidFill>
                  <a:srgbClr val="FF0000"/>
                </a:solidFill>
              </a:rPr>
              <a:t> - </a:t>
            </a:r>
            <a:r>
              <a:rPr lang="en-US" sz="2400" dirty="0" err="1" smtClean="0"/>
              <a:t>shikastlanishdan</a:t>
            </a:r>
            <a:r>
              <a:rPr lang="en-US" sz="2400" dirty="0" smtClean="0"/>
              <a:t> </a:t>
            </a:r>
            <a:r>
              <a:rPr lang="en-US" sz="2400" dirty="0" err="1" smtClean="0"/>
              <a:t>himoyalash</a:t>
            </a:r>
            <a:r>
              <a:rPr lang="en-US" sz="2400" dirty="0" smtClean="0"/>
              <a:t> </a:t>
            </a:r>
            <a:r>
              <a:rPr lang="en-US" sz="2400" dirty="0" err="1" smtClean="0"/>
              <a:t>yozuvini</a:t>
            </a:r>
            <a:r>
              <a:rPr lang="en-US" sz="2400" dirty="0" smtClean="0"/>
              <a:t> </a:t>
            </a:r>
            <a:r>
              <a:rPr lang="en-US" sz="2400" dirty="0" err="1" smtClean="0"/>
              <a:t>qo'shish</a:t>
            </a:r>
            <a:r>
              <a:rPr lang="en-US" sz="2400" dirty="0" smtClean="0"/>
              <a:t>;</a:t>
            </a:r>
            <a:endParaRPr lang="ru-RU"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429000"/>
            <a:ext cx="7920880" cy="2592288"/>
          </a:xfrm>
        </p:spPr>
        <p:txBody>
          <a:bodyPr>
            <a:normAutofit fontScale="90000"/>
          </a:bodyPr>
          <a:lstStyle/>
          <a:p>
            <a:r>
              <a:rPr lang="en-US" dirty="0" smtClean="0">
                <a:solidFill>
                  <a:srgbClr val="FF0000"/>
                </a:solidFill>
              </a:rPr>
              <a:t>      - </a:t>
            </a:r>
            <a:r>
              <a:rPr lang="en-US" b="1" dirty="0" smtClean="0">
                <a:solidFill>
                  <a:srgbClr val="FF0000"/>
                </a:solidFill>
              </a:rPr>
              <a:t>Compression</a:t>
            </a:r>
            <a:r>
              <a:rPr lang="en-US" dirty="0" smtClean="0">
                <a:solidFill>
                  <a:srgbClr val="FF0000"/>
                </a:solidFill>
              </a:rPr>
              <a:t> - </a:t>
            </a:r>
            <a:r>
              <a:rPr lang="en-US" dirty="0" err="1" smtClean="0"/>
              <a:t>arxivlanish</a:t>
            </a:r>
            <a:r>
              <a:rPr lang="en-US" dirty="0" smtClean="0"/>
              <a:t> </a:t>
            </a:r>
            <a:r>
              <a:rPr lang="en-US" dirty="0" err="1" smtClean="0"/>
              <a:t>tartibini</a:t>
            </a:r>
            <a:r>
              <a:rPr lang="en-US" dirty="0" smtClean="0"/>
              <a:t> </a:t>
            </a:r>
            <a:r>
              <a:rPr lang="en-US" dirty="0" err="1" smtClean="0"/>
              <a:t>o'rnatish</a:t>
            </a:r>
            <a:r>
              <a:rPr lang="en-US" dirty="0" smtClean="0"/>
              <a:t>: Fast - </a:t>
            </a:r>
            <a:r>
              <a:rPr lang="en-US" dirty="0" err="1" smtClean="0"/>
              <a:t>tez</a:t>
            </a:r>
            <a:r>
              <a:rPr lang="en-US" dirty="0" smtClean="0"/>
              <a:t>, Normal - </a:t>
            </a:r>
            <a:r>
              <a:rPr lang="en-US" dirty="0" err="1" smtClean="0"/>
              <a:t>oddiy</a:t>
            </a:r>
            <a:r>
              <a:rPr lang="en-US" dirty="0" smtClean="0"/>
              <a:t>, Good - </a:t>
            </a:r>
            <a:r>
              <a:rPr lang="en-US" dirty="0" err="1" smtClean="0"/>
              <a:t>o'rtacha</a:t>
            </a:r>
            <a:r>
              <a:rPr lang="en-US" dirty="0" smtClean="0"/>
              <a:t>, Best - </a:t>
            </a:r>
            <a:r>
              <a:rPr lang="en-US" dirty="0" err="1" smtClean="0"/>
              <a:t>sekin</a:t>
            </a:r>
            <a:r>
              <a:rPr lang="en-US" dirty="0" smtClean="0"/>
              <a:t> </a:t>
            </a:r>
            <a:r>
              <a:rPr lang="en-US" dirty="0" err="1" smtClean="0"/>
              <a:t>lekin</a:t>
            </a:r>
            <a:r>
              <a:rPr lang="en-US" dirty="0" smtClean="0"/>
              <a:t> eng </a:t>
            </a:r>
            <a:r>
              <a:rPr lang="en-US" dirty="0" err="1" smtClean="0"/>
              <a:t>yaxshi</a:t>
            </a:r>
            <a:r>
              <a:rPr lang="en-US" dirty="0" smtClean="0"/>
              <a:t>;</a:t>
            </a:r>
            <a:r>
              <a:rPr lang="ru-RU" dirty="0" smtClean="0"/>
              <a:t/>
            </a:r>
            <a:br>
              <a:rPr lang="ru-RU" dirty="0" smtClean="0"/>
            </a:br>
            <a:r>
              <a:rPr lang="en-US" dirty="0" smtClean="0"/>
              <a:t>     </a:t>
            </a:r>
            <a:r>
              <a:rPr lang="en-US" b="1" dirty="0" smtClean="0">
                <a:solidFill>
                  <a:srgbClr val="FF0000"/>
                </a:solidFill>
              </a:rPr>
              <a:t>- Dictionary size -</a:t>
            </a:r>
            <a:r>
              <a:rPr lang="en-US" b="1" dirty="0" smtClean="0"/>
              <a:t> </a:t>
            </a:r>
            <a:r>
              <a:rPr lang="en-US" dirty="0" err="1" smtClean="0"/>
              <a:t>maxsus</a:t>
            </a:r>
            <a:r>
              <a:rPr lang="en-US" dirty="0" smtClean="0"/>
              <a:t> </a:t>
            </a:r>
            <a:r>
              <a:rPr lang="en-US" dirty="0" err="1" smtClean="0"/>
              <a:t>arxiv</a:t>
            </a:r>
            <a:r>
              <a:rPr lang="en-US" dirty="0" smtClean="0"/>
              <a:t> </a:t>
            </a:r>
            <a:r>
              <a:rPr lang="en-US" dirty="0" err="1" smtClean="0"/>
              <a:t>to'g'risida</a:t>
            </a:r>
            <a:r>
              <a:rPr lang="en-US" dirty="0" smtClean="0"/>
              <a:t> </a:t>
            </a:r>
            <a:r>
              <a:rPr lang="en-US" dirty="0" err="1" smtClean="0"/>
              <a:t>yoziladigan</a:t>
            </a:r>
            <a:r>
              <a:rPr lang="en-US" dirty="0" smtClean="0"/>
              <a:t> </a:t>
            </a:r>
            <a:r>
              <a:rPr lang="en-US" dirty="0" err="1" smtClean="0"/>
              <a:t>kutubxona</a:t>
            </a:r>
            <a:r>
              <a:rPr lang="en-US" dirty="0" smtClean="0"/>
              <a:t> </a:t>
            </a:r>
            <a:r>
              <a:rPr lang="en-US" dirty="0" err="1" smtClean="0"/>
              <a:t>hajmini</a:t>
            </a:r>
            <a:r>
              <a:rPr lang="en-US" dirty="0" smtClean="0"/>
              <a:t> </a:t>
            </a:r>
            <a:r>
              <a:rPr lang="en-US" dirty="0" err="1" smtClean="0"/>
              <a:t>ko'rsatish</a:t>
            </a:r>
            <a:r>
              <a:rPr lang="en-US" dirty="0" smtClean="0"/>
              <a:t>, </a:t>
            </a:r>
            <a:r>
              <a:rPr lang="en-US" dirty="0" err="1" smtClean="0"/>
              <a:t>unda</a:t>
            </a:r>
            <a:r>
              <a:rPr lang="en-US" dirty="0" smtClean="0"/>
              <a:t> </a:t>
            </a:r>
            <a:r>
              <a:rPr lang="en-US" dirty="0" err="1" smtClean="0"/>
              <a:t>arxivning</a:t>
            </a:r>
            <a:r>
              <a:rPr lang="en-US" dirty="0" smtClean="0"/>
              <a:t> </a:t>
            </a:r>
            <a:r>
              <a:rPr lang="en-US" dirty="0" err="1" smtClean="0"/>
              <a:t>ichidagi</a:t>
            </a:r>
            <a:r>
              <a:rPr lang="en-US" dirty="0" smtClean="0"/>
              <a:t> </a:t>
            </a:r>
            <a:r>
              <a:rPr lang="en-US" dirty="0" err="1" smtClean="0"/>
              <a:t>fayllar</a:t>
            </a:r>
            <a:r>
              <a:rPr lang="en-US" dirty="0" smtClean="0"/>
              <a:t> </a:t>
            </a:r>
            <a:r>
              <a:rPr lang="en-US" dirty="0" err="1" smtClean="0"/>
              <a:t>soni</a:t>
            </a:r>
            <a:r>
              <a:rPr lang="en-US" dirty="0" smtClean="0"/>
              <a:t>, </a:t>
            </a:r>
            <a:r>
              <a:rPr lang="en-US" dirty="0" err="1" smtClean="0"/>
              <a:t>hajmi</a:t>
            </a:r>
            <a:r>
              <a:rPr lang="en-US" dirty="0" smtClean="0"/>
              <a:t> </a:t>
            </a:r>
            <a:r>
              <a:rPr lang="en-US" dirty="0" err="1" smtClean="0"/>
              <a:t>va</a:t>
            </a:r>
            <a:r>
              <a:rPr lang="en-US" dirty="0" smtClean="0"/>
              <a:t> </a:t>
            </a:r>
            <a:r>
              <a:rPr lang="en-US" dirty="0" err="1" smtClean="0"/>
              <a:t>boshqalar</a:t>
            </a:r>
            <a:r>
              <a:rPr lang="en-US" dirty="0" smtClean="0"/>
              <a:t> </a:t>
            </a:r>
            <a:r>
              <a:rPr lang="en-US" dirty="0" err="1" smtClean="0"/>
              <a:t>saqlanadi</a:t>
            </a:r>
            <a:r>
              <a:rPr lang="en-US" dirty="0" smtClean="0"/>
              <a:t>;</a:t>
            </a:r>
            <a:r>
              <a:rPr lang="ru-RU" dirty="0" smtClean="0"/>
              <a:t/>
            </a:r>
            <a:br>
              <a:rPr lang="ru-RU" dirty="0" smtClean="0"/>
            </a:br>
            <a:r>
              <a:rPr lang="en-US" dirty="0" smtClean="0"/>
              <a:t>     </a:t>
            </a:r>
            <a:r>
              <a:rPr lang="en-US" dirty="0" smtClean="0">
                <a:solidFill>
                  <a:srgbClr val="FF0000"/>
                </a:solidFill>
              </a:rPr>
              <a:t>- </a:t>
            </a:r>
            <a:r>
              <a:rPr lang="en-US" b="1" dirty="0" smtClean="0">
                <a:solidFill>
                  <a:srgbClr val="FF0000"/>
                </a:solidFill>
              </a:rPr>
              <a:t>Volume size</a:t>
            </a:r>
            <a:r>
              <a:rPr lang="en-US" dirty="0" smtClean="0">
                <a:solidFill>
                  <a:srgbClr val="FF0000"/>
                </a:solidFill>
              </a:rPr>
              <a:t> -</a:t>
            </a:r>
            <a:r>
              <a:rPr lang="en-US" dirty="0" smtClean="0"/>
              <a:t> </a:t>
            </a:r>
            <a:r>
              <a:rPr lang="en-US" dirty="0" err="1" smtClean="0"/>
              <a:t>ko'p</a:t>
            </a:r>
            <a:r>
              <a:rPr lang="en-US" dirty="0" smtClean="0"/>
              <a:t> </a:t>
            </a:r>
            <a:r>
              <a:rPr lang="en-US" dirty="0" err="1" smtClean="0"/>
              <a:t>qismli</a:t>
            </a:r>
            <a:r>
              <a:rPr lang="en-US" dirty="0" smtClean="0"/>
              <a:t> </a:t>
            </a:r>
            <a:r>
              <a:rPr lang="en-US" dirty="0" err="1" smtClean="0"/>
              <a:t>arxiv</a:t>
            </a:r>
            <a:r>
              <a:rPr lang="en-US" dirty="0" smtClean="0"/>
              <a:t> </a:t>
            </a:r>
            <a:r>
              <a:rPr lang="en-US" dirty="0" err="1" smtClean="0"/>
              <a:t>yaratilganida</a:t>
            </a:r>
            <a:r>
              <a:rPr lang="en-US" dirty="0" smtClean="0"/>
              <a:t> </a:t>
            </a:r>
            <a:r>
              <a:rPr lang="en-US" dirty="0" err="1" smtClean="0"/>
              <a:t>uning</a:t>
            </a:r>
            <a:r>
              <a:rPr lang="en-US" dirty="0" smtClean="0"/>
              <a:t> </a:t>
            </a:r>
            <a:r>
              <a:rPr lang="en-US" dirty="0" err="1" smtClean="0"/>
              <a:t>qismlari</a:t>
            </a:r>
            <a:r>
              <a:rPr lang="en-US" dirty="0" smtClean="0"/>
              <a:t> </a:t>
            </a:r>
            <a:r>
              <a:rPr lang="en-US" dirty="0" err="1" smtClean="0"/>
              <a:t>hajmini</a:t>
            </a:r>
            <a:r>
              <a:rPr lang="en-US" dirty="0" smtClean="0"/>
              <a:t> </a:t>
            </a:r>
            <a:r>
              <a:rPr lang="en-US" dirty="0" err="1" smtClean="0"/>
              <a:t>ko'rsatish</a:t>
            </a:r>
            <a:r>
              <a:rPr lang="en-US" dirty="0" smtClean="0"/>
              <a:t>;</a:t>
            </a:r>
            <a:r>
              <a:rPr lang="ru-RU" dirty="0" smtClean="0"/>
              <a:t/>
            </a:r>
            <a:br>
              <a:rPr lang="ru-RU" dirty="0" smtClean="0"/>
            </a:br>
            <a:r>
              <a:rPr lang="en-US" dirty="0" smtClean="0"/>
              <a:t>     </a:t>
            </a:r>
            <a:r>
              <a:rPr lang="en-US" dirty="0" smtClean="0">
                <a:solidFill>
                  <a:srgbClr val="FF0000"/>
                </a:solidFill>
              </a:rPr>
              <a:t>- </a:t>
            </a:r>
            <a:r>
              <a:rPr lang="en-US" b="1" dirty="0" smtClean="0">
                <a:solidFill>
                  <a:srgbClr val="FF0000"/>
                </a:solidFill>
              </a:rPr>
              <a:t>Delete files after archiving</a:t>
            </a:r>
            <a:r>
              <a:rPr lang="en-US" dirty="0" smtClean="0">
                <a:solidFill>
                  <a:srgbClr val="FF0000"/>
                </a:solidFill>
              </a:rPr>
              <a:t> - </a:t>
            </a:r>
            <a:r>
              <a:rPr lang="en-US" dirty="0" err="1" smtClean="0"/>
              <a:t>fayllarni</a:t>
            </a:r>
            <a:r>
              <a:rPr lang="en-US" dirty="0" smtClean="0"/>
              <a:t> </a:t>
            </a:r>
            <a:r>
              <a:rPr lang="en-US" dirty="0" err="1" smtClean="0"/>
              <a:t>arxivga</a:t>
            </a:r>
            <a:r>
              <a:rPr lang="en-US" dirty="0" smtClean="0"/>
              <a:t> </a:t>
            </a:r>
            <a:r>
              <a:rPr lang="en-US" dirty="0" err="1" smtClean="0"/>
              <a:t>joylashtirgandan</a:t>
            </a:r>
            <a:r>
              <a:rPr lang="en-US" dirty="0" smtClean="0"/>
              <a:t> </a:t>
            </a:r>
            <a:r>
              <a:rPr lang="en-US" dirty="0" err="1" smtClean="0"/>
              <a:t>keyin</a:t>
            </a:r>
            <a:r>
              <a:rPr lang="en-US" dirty="0" smtClean="0"/>
              <a:t> </a:t>
            </a:r>
            <a:r>
              <a:rPr lang="en-US" dirty="0" err="1" smtClean="0"/>
              <a:t>ularning</a:t>
            </a:r>
            <a:r>
              <a:rPr lang="en-US" dirty="0" smtClean="0"/>
              <a:t> </a:t>
            </a:r>
            <a:r>
              <a:rPr lang="en-US" dirty="0" err="1" smtClean="0"/>
              <a:t>asl</a:t>
            </a:r>
            <a:r>
              <a:rPr lang="en-US" dirty="0" smtClean="0"/>
              <a:t> </a:t>
            </a:r>
            <a:r>
              <a:rPr lang="en-US" dirty="0" err="1" smtClean="0"/>
              <a:t>nusxasini</a:t>
            </a:r>
            <a:r>
              <a:rPr lang="en-US" dirty="0" smtClean="0"/>
              <a:t> </a:t>
            </a:r>
            <a:r>
              <a:rPr lang="en-US" dirty="0" err="1" smtClean="0"/>
              <a:t>o'chirish</a:t>
            </a:r>
            <a:r>
              <a:rPr lang="en-US" dirty="0" smtClean="0"/>
              <a:t>.</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99392"/>
            <a:ext cx="8352928" cy="2650306"/>
          </a:xfrm>
        </p:spPr>
        <p:txBody>
          <a:bodyPr>
            <a:normAutofit/>
          </a:bodyPr>
          <a:lstStyle/>
          <a:p>
            <a:pPr algn="just"/>
            <a:r>
              <a:rPr lang="en-US" sz="2400" dirty="0" smtClean="0">
                <a:solidFill>
                  <a:schemeClr val="tx1"/>
                </a:solidFill>
              </a:rPr>
              <a:t>     </a:t>
            </a:r>
            <a:r>
              <a:rPr lang="en-US" sz="2400" dirty="0" err="1" smtClean="0">
                <a:solidFill>
                  <a:schemeClr val="tx1"/>
                </a:solidFill>
              </a:rPr>
              <a:t>WinRAR</a:t>
            </a:r>
            <a:r>
              <a:rPr lang="en-US" sz="2400" dirty="0" smtClean="0">
                <a:solidFill>
                  <a:schemeClr val="tx1"/>
                </a:solidFill>
              </a:rPr>
              <a:t> </a:t>
            </a:r>
            <a:r>
              <a:rPr lang="en-US" sz="2400" dirty="0" err="1" smtClean="0">
                <a:solidFill>
                  <a:schemeClr val="tx1"/>
                </a:solidFill>
              </a:rPr>
              <a:t>arxivatori</a:t>
            </a:r>
            <a:r>
              <a:rPr lang="en-US" sz="2400" dirty="0" smtClean="0">
                <a:solidFill>
                  <a:schemeClr val="tx1"/>
                </a:solidFill>
              </a:rPr>
              <a:t> </a:t>
            </a:r>
            <a:r>
              <a:rPr lang="en-US" sz="2400" dirty="0" err="1" smtClean="0">
                <a:solidFill>
                  <a:schemeClr val="tx1"/>
                </a:solidFill>
              </a:rPr>
              <a:t>o'zi</a:t>
            </a:r>
            <a:r>
              <a:rPr lang="en-US" sz="2400" dirty="0" smtClean="0">
                <a:solidFill>
                  <a:schemeClr val="tx1"/>
                </a:solidFill>
              </a:rPr>
              <a:t> </a:t>
            </a:r>
            <a:r>
              <a:rPr lang="en-US" sz="2400" dirty="0" err="1" smtClean="0">
                <a:solidFill>
                  <a:schemeClr val="tx1"/>
                </a:solidFill>
              </a:rPr>
              <a:t>yaratadigan</a:t>
            </a:r>
            <a:r>
              <a:rPr lang="en-US" sz="2400" dirty="0" smtClean="0">
                <a:solidFill>
                  <a:schemeClr val="tx1"/>
                </a:solidFill>
              </a:rPr>
              <a:t> </a:t>
            </a:r>
            <a:r>
              <a:rPr lang="en-US" sz="2400" dirty="0" err="1" smtClean="0">
                <a:solidFill>
                  <a:schemeClr val="tx1"/>
                </a:solidFill>
              </a:rPr>
              <a:t>arxiv</a:t>
            </a:r>
            <a:r>
              <a:rPr lang="en-US" sz="2400" dirty="0" smtClean="0">
                <a:solidFill>
                  <a:schemeClr val="tx1"/>
                </a:solidFill>
              </a:rPr>
              <a:t> </a:t>
            </a:r>
            <a:r>
              <a:rPr lang="en-US" sz="2400" dirty="0" err="1" smtClean="0">
                <a:solidFill>
                  <a:schemeClr val="tx1"/>
                </a:solidFill>
              </a:rPr>
              <a:t>fayllarini</a:t>
            </a:r>
            <a:r>
              <a:rPr lang="en-US" sz="2400" dirty="0" smtClean="0">
                <a:solidFill>
                  <a:schemeClr val="tx1"/>
                </a:solidFill>
              </a:rPr>
              <a:t> </a:t>
            </a:r>
            <a:r>
              <a:rPr lang="en-US" sz="2400" dirty="0" err="1" smtClean="0">
                <a:solidFill>
                  <a:schemeClr val="tx1"/>
                </a:solidFill>
              </a:rPr>
              <a:t>parol</a:t>
            </a:r>
            <a:r>
              <a:rPr lang="en-US" sz="2400" dirty="0" smtClean="0">
                <a:solidFill>
                  <a:schemeClr val="tx1"/>
                </a:solidFill>
              </a:rPr>
              <a:t> </a:t>
            </a:r>
            <a:r>
              <a:rPr lang="en-US" sz="2400" dirty="0" err="1" smtClean="0">
                <a:solidFill>
                  <a:schemeClr val="tx1"/>
                </a:solidFill>
              </a:rPr>
              <a:t>yordamida</a:t>
            </a:r>
            <a:r>
              <a:rPr lang="en-US" sz="2400" dirty="0" smtClean="0">
                <a:solidFill>
                  <a:schemeClr val="tx1"/>
                </a:solidFill>
              </a:rPr>
              <a:t> </a:t>
            </a:r>
            <a:r>
              <a:rPr lang="en-US" sz="2400" dirty="0" err="1" smtClean="0">
                <a:solidFill>
                  <a:schemeClr val="tx1"/>
                </a:solidFill>
              </a:rPr>
              <a:t>himoyalash</a:t>
            </a:r>
            <a:r>
              <a:rPr lang="en-US" sz="2400" dirty="0" smtClean="0">
                <a:solidFill>
                  <a:schemeClr val="tx1"/>
                </a:solidFill>
              </a:rPr>
              <a:t> </a:t>
            </a:r>
            <a:r>
              <a:rPr lang="en-US" sz="2400" dirty="0" err="1" smtClean="0">
                <a:solidFill>
                  <a:schemeClr val="tx1"/>
                </a:solidFill>
              </a:rPr>
              <a:t>imkoniyatiga</a:t>
            </a:r>
            <a:r>
              <a:rPr lang="en-US" sz="2400" dirty="0" smtClean="0">
                <a:solidFill>
                  <a:schemeClr val="tx1"/>
                </a:solidFill>
              </a:rPr>
              <a:t> </a:t>
            </a:r>
            <a:r>
              <a:rPr lang="en-US" sz="2400" dirty="0" err="1" smtClean="0">
                <a:solidFill>
                  <a:schemeClr val="tx1"/>
                </a:solidFill>
              </a:rPr>
              <a:t>ega</a:t>
            </a:r>
            <a:r>
              <a:rPr lang="en-US" sz="2400" dirty="0" smtClean="0">
                <a:solidFill>
                  <a:schemeClr val="tx1"/>
                </a:solidFill>
              </a:rPr>
              <a:t>. </a:t>
            </a:r>
            <a:r>
              <a:rPr lang="en-US" sz="2400" dirty="0" err="1" smtClean="0">
                <a:solidFill>
                  <a:schemeClr val="tx1"/>
                </a:solidFill>
              </a:rPr>
              <a:t>Buning</a:t>
            </a:r>
            <a:r>
              <a:rPr lang="en-US" sz="2400" dirty="0" smtClean="0">
                <a:solidFill>
                  <a:schemeClr val="tx1"/>
                </a:solidFill>
              </a:rPr>
              <a:t> </a:t>
            </a:r>
            <a:r>
              <a:rPr lang="en-US" sz="2400" dirty="0" err="1" smtClean="0">
                <a:solidFill>
                  <a:schemeClr val="tx1"/>
                </a:solidFill>
              </a:rPr>
              <a:t>uchun</a:t>
            </a:r>
            <a:r>
              <a:rPr lang="en-US" sz="2400" dirty="0" smtClean="0">
                <a:solidFill>
                  <a:schemeClr val="tx1"/>
                </a:solidFill>
              </a:rPr>
              <a:t> </a:t>
            </a:r>
            <a:r>
              <a:rPr lang="en-US" sz="2400" dirty="0" err="1" smtClean="0">
                <a:solidFill>
                  <a:schemeClr val="tx1"/>
                </a:solidFill>
              </a:rPr>
              <a:t>klaviaturadagi</a:t>
            </a:r>
            <a:r>
              <a:rPr lang="en-US" sz="2400" dirty="0" smtClean="0">
                <a:solidFill>
                  <a:schemeClr val="tx1"/>
                </a:solidFill>
              </a:rPr>
              <a:t> </a:t>
            </a:r>
            <a:r>
              <a:rPr lang="en-US" sz="2400" b="1" dirty="0" smtClean="0">
                <a:solidFill>
                  <a:schemeClr val="tx1"/>
                </a:solidFill>
              </a:rPr>
              <a:t>CTRL+P</a:t>
            </a:r>
            <a:r>
              <a:rPr lang="en-US" sz="2400" dirty="0" smtClean="0">
                <a:solidFill>
                  <a:schemeClr val="tx1"/>
                </a:solidFill>
              </a:rPr>
              <a:t> </a:t>
            </a:r>
            <a:r>
              <a:rPr lang="en-US" sz="2400" dirty="0" err="1" smtClean="0">
                <a:solidFill>
                  <a:schemeClr val="tx1"/>
                </a:solidFill>
              </a:rPr>
              <a:t>tugmasini</a:t>
            </a:r>
            <a:r>
              <a:rPr lang="en-US" sz="2400" dirty="0" smtClean="0">
                <a:solidFill>
                  <a:schemeClr val="tx1"/>
                </a:solidFill>
              </a:rPr>
              <a:t> </a:t>
            </a:r>
            <a:r>
              <a:rPr lang="en-US" sz="2400" dirty="0" err="1" smtClean="0">
                <a:solidFill>
                  <a:schemeClr val="tx1"/>
                </a:solidFill>
              </a:rPr>
              <a:t>bosib</a:t>
            </a:r>
            <a:r>
              <a:rPr lang="en-US" sz="2400" dirty="0" smtClean="0">
                <a:solidFill>
                  <a:schemeClr val="tx1"/>
                </a:solidFill>
              </a:rPr>
              <a:t>, </a:t>
            </a:r>
            <a:r>
              <a:rPr lang="en-US" sz="2400" dirty="0" err="1" smtClean="0">
                <a:solidFill>
                  <a:schemeClr val="tx1"/>
                </a:solidFill>
              </a:rPr>
              <a:t>maxsus</a:t>
            </a:r>
            <a:r>
              <a:rPr lang="en-US" sz="2400" dirty="0" smtClean="0">
                <a:solidFill>
                  <a:schemeClr val="tx1"/>
                </a:solidFill>
              </a:rPr>
              <a:t> </a:t>
            </a:r>
            <a:r>
              <a:rPr lang="en-US" sz="2400" dirty="0" err="1" smtClean="0">
                <a:solidFill>
                  <a:schemeClr val="tx1"/>
                </a:solidFill>
              </a:rPr>
              <a:t>oynada</a:t>
            </a:r>
            <a:r>
              <a:rPr lang="en-US" sz="2400" dirty="0" smtClean="0">
                <a:solidFill>
                  <a:schemeClr val="tx1"/>
                </a:solidFill>
              </a:rPr>
              <a:t> </a:t>
            </a:r>
            <a:r>
              <a:rPr lang="en-US" sz="2400" dirty="0" err="1" smtClean="0">
                <a:solidFill>
                  <a:schemeClr val="tx1"/>
                </a:solidFill>
              </a:rPr>
              <a:t>kerakli</a:t>
            </a:r>
            <a:r>
              <a:rPr lang="en-US" sz="2400" dirty="0" smtClean="0">
                <a:solidFill>
                  <a:schemeClr val="tx1"/>
                </a:solidFill>
              </a:rPr>
              <a:t> </a:t>
            </a:r>
            <a:r>
              <a:rPr lang="en-US" sz="2400" dirty="0" err="1" smtClean="0">
                <a:solidFill>
                  <a:schemeClr val="tx1"/>
                </a:solidFill>
              </a:rPr>
              <a:t>parolni</a:t>
            </a:r>
            <a:r>
              <a:rPr lang="en-US" sz="2400" dirty="0" smtClean="0">
                <a:solidFill>
                  <a:schemeClr val="tx1"/>
                </a:solidFill>
              </a:rPr>
              <a:t> </a:t>
            </a:r>
            <a:r>
              <a:rPr lang="en-US" sz="2400" dirty="0" err="1" smtClean="0">
                <a:solidFill>
                  <a:schemeClr val="tx1"/>
                </a:solidFill>
              </a:rPr>
              <a:t>ikki</a:t>
            </a:r>
            <a:r>
              <a:rPr lang="en-US" sz="2400" dirty="0" smtClean="0">
                <a:solidFill>
                  <a:schemeClr val="tx1"/>
                </a:solidFill>
              </a:rPr>
              <a:t> </a:t>
            </a:r>
            <a:r>
              <a:rPr lang="en-US" sz="2400" dirty="0" err="1" smtClean="0">
                <a:solidFill>
                  <a:schemeClr val="tx1"/>
                </a:solidFill>
              </a:rPr>
              <a:t>marta</a:t>
            </a:r>
            <a:r>
              <a:rPr lang="en-US" sz="2400" dirty="0" smtClean="0">
                <a:solidFill>
                  <a:schemeClr val="tx1"/>
                </a:solidFill>
              </a:rPr>
              <a:t> </a:t>
            </a:r>
            <a:r>
              <a:rPr lang="en-US" sz="2400" dirty="0" err="1" smtClean="0">
                <a:solidFill>
                  <a:schemeClr val="tx1"/>
                </a:solidFill>
              </a:rPr>
              <a:t>kiritish</a:t>
            </a:r>
            <a:r>
              <a:rPr lang="en-US" sz="2400" dirty="0" smtClean="0">
                <a:solidFill>
                  <a:schemeClr val="tx1"/>
                </a:solidFill>
              </a:rPr>
              <a:t> </a:t>
            </a:r>
            <a:r>
              <a:rPr lang="en-US" sz="2400" dirty="0" err="1" smtClean="0">
                <a:solidFill>
                  <a:schemeClr val="tx1"/>
                </a:solidFill>
              </a:rPr>
              <a:t>kerak</a:t>
            </a:r>
            <a:r>
              <a:rPr lang="en-US" sz="2400" dirty="0" smtClean="0">
                <a:solidFill>
                  <a:schemeClr val="tx1"/>
                </a:solidFill>
              </a:rPr>
              <a:t>. </a:t>
            </a:r>
            <a:r>
              <a:rPr lang="en-US" sz="2400" dirty="0" err="1" smtClean="0">
                <a:solidFill>
                  <a:schemeClr val="tx1"/>
                </a:solidFill>
              </a:rPr>
              <a:t>Bundan</a:t>
            </a:r>
            <a:r>
              <a:rPr lang="en-US" sz="2400" dirty="0" smtClean="0">
                <a:solidFill>
                  <a:schemeClr val="tx1"/>
                </a:solidFill>
              </a:rPr>
              <a:t> </a:t>
            </a:r>
            <a:r>
              <a:rPr lang="en-US" sz="2400" dirty="0" err="1" smtClean="0">
                <a:solidFill>
                  <a:schemeClr val="tx1"/>
                </a:solidFill>
              </a:rPr>
              <a:t>keyin</a:t>
            </a:r>
            <a:r>
              <a:rPr lang="en-US" sz="2400" dirty="0" smtClean="0">
                <a:solidFill>
                  <a:schemeClr val="tx1"/>
                </a:solidFill>
              </a:rPr>
              <a:t> </a:t>
            </a:r>
            <a:r>
              <a:rPr lang="en-US" sz="2400" dirty="0" err="1" smtClean="0">
                <a:solidFill>
                  <a:schemeClr val="tx1"/>
                </a:solidFill>
              </a:rPr>
              <a:t>arxivni</a:t>
            </a:r>
            <a:r>
              <a:rPr lang="en-US" sz="2400" dirty="0" smtClean="0">
                <a:solidFill>
                  <a:schemeClr val="tx1"/>
                </a:solidFill>
              </a:rPr>
              <a:t> </a:t>
            </a:r>
            <a:r>
              <a:rPr lang="en-US" sz="2400" dirty="0" err="1" smtClean="0">
                <a:solidFill>
                  <a:schemeClr val="tx1"/>
                </a:solidFill>
              </a:rPr>
              <a:t>faqat</a:t>
            </a:r>
            <a:r>
              <a:rPr lang="en-US" sz="2400" dirty="0" smtClean="0">
                <a:solidFill>
                  <a:schemeClr val="tx1"/>
                </a:solidFill>
              </a:rPr>
              <a:t> </a:t>
            </a:r>
            <a:r>
              <a:rPr lang="en-US" sz="2400" dirty="0" err="1" smtClean="0">
                <a:solidFill>
                  <a:schemeClr val="tx1"/>
                </a:solidFill>
              </a:rPr>
              <a:t>parol</a:t>
            </a:r>
            <a:r>
              <a:rPr lang="en-US" sz="2400" dirty="0" smtClean="0">
                <a:solidFill>
                  <a:schemeClr val="tx1"/>
                </a:solidFill>
              </a:rPr>
              <a:t> </a:t>
            </a:r>
            <a:r>
              <a:rPr lang="en-US" sz="2400" dirty="0" err="1" smtClean="0">
                <a:solidFill>
                  <a:schemeClr val="tx1"/>
                </a:solidFill>
              </a:rPr>
              <a:t>yordamida</a:t>
            </a:r>
            <a:r>
              <a:rPr lang="en-US" sz="2400" dirty="0" smtClean="0">
                <a:solidFill>
                  <a:schemeClr val="tx1"/>
                </a:solidFill>
              </a:rPr>
              <a:t> </a:t>
            </a:r>
            <a:r>
              <a:rPr lang="en-US" sz="2400" dirty="0" err="1" smtClean="0">
                <a:solidFill>
                  <a:schemeClr val="tx1"/>
                </a:solidFill>
              </a:rPr>
              <a:t>ochish</a:t>
            </a:r>
            <a:r>
              <a:rPr lang="en-US" sz="2400" dirty="0" smtClean="0">
                <a:solidFill>
                  <a:schemeClr val="tx1"/>
                </a:solidFill>
              </a:rPr>
              <a:t> </a:t>
            </a:r>
            <a:r>
              <a:rPr lang="en-US" sz="2400" dirty="0" err="1" smtClean="0">
                <a:solidFill>
                  <a:schemeClr val="tx1"/>
                </a:solidFill>
              </a:rPr>
              <a:t>mumkin</a:t>
            </a:r>
            <a:r>
              <a:rPr lang="en-US" sz="2400" dirty="0" smtClean="0">
                <a:solidFill>
                  <a:schemeClr val="tx1"/>
                </a:solidFill>
              </a:rPr>
              <a:t>.</a:t>
            </a:r>
            <a:endParaRPr lang="ru-RU" sz="2400" dirty="0">
              <a:solidFill>
                <a:schemeClr val="tx1"/>
              </a:solidFill>
            </a:endParaRPr>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5601" name="Picture 1" descr="parol"/>
          <p:cNvPicPr>
            <a:picLocks noChangeAspect="1" noChangeArrowheads="1"/>
          </p:cNvPicPr>
          <p:nvPr/>
        </p:nvPicPr>
        <p:blipFill>
          <a:blip r:embed="rId2" cstate="print"/>
          <a:srcRect/>
          <a:stretch>
            <a:fillRect/>
          </a:stretch>
        </p:blipFill>
        <p:spPr bwMode="auto">
          <a:xfrm>
            <a:off x="467544" y="2708920"/>
            <a:ext cx="7488832" cy="345638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08720"/>
            <a:ext cx="7859216" cy="5616624"/>
          </a:xfrm>
        </p:spPr>
        <p:txBody>
          <a:bodyPr>
            <a:normAutofit fontScale="90000"/>
          </a:bodyPr>
          <a:lstStyle/>
          <a:p>
            <a:pPr algn="just"/>
            <a:r>
              <a:rPr lang="en-US" b="1" dirty="0" err="1" smtClean="0">
                <a:solidFill>
                  <a:srgbClr val="FF0000"/>
                </a:solidFill>
              </a:rPr>
              <a:t>WinZIP</a:t>
            </a:r>
            <a:r>
              <a:rPr lang="en-US" b="1" dirty="0" smtClean="0">
                <a:solidFill>
                  <a:srgbClr val="FF0000"/>
                </a:solidFill>
              </a:rPr>
              <a:t> </a:t>
            </a:r>
            <a:r>
              <a:rPr lang="en-US" b="1" dirty="0" err="1" smtClean="0">
                <a:solidFill>
                  <a:srgbClr val="FF0000"/>
                </a:solidFill>
              </a:rPr>
              <a:t>arxivatori</a:t>
            </a:r>
            <a:r>
              <a:rPr lang="ru-RU" dirty="0" smtClean="0"/>
              <a:t/>
            </a:r>
            <a:br>
              <a:rPr lang="ru-RU" dirty="0" smtClean="0"/>
            </a:br>
            <a:r>
              <a:rPr lang="en-US" dirty="0" err="1" smtClean="0"/>
              <a:t>Ikkinchi</a:t>
            </a:r>
            <a:r>
              <a:rPr lang="en-US" dirty="0" smtClean="0"/>
              <a:t> </a:t>
            </a:r>
            <a:r>
              <a:rPr lang="en-US" dirty="0" err="1" smtClean="0"/>
              <a:t>Mashhur</a:t>
            </a:r>
            <a:r>
              <a:rPr lang="en-US" dirty="0" smtClean="0"/>
              <a:t> </a:t>
            </a:r>
            <a:r>
              <a:rPr lang="en-US" dirty="0" err="1" smtClean="0"/>
              <a:t>arxivator</a:t>
            </a:r>
            <a:r>
              <a:rPr lang="en-US" dirty="0" smtClean="0"/>
              <a:t> </a:t>
            </a:r>
            <a:r>
              <a:rPr lang="en-US" dirty="0" err="1" smtClean="0"/>
              <a:t>bu</a:t>
            </a:r>
            <a:r>
              <a:rPr lang="en-US" dirty="0" smtClean="0"/>
              <a:t> </a:t>
            </a:r>
            <a:r>
              <a:rPr lang="en-US" dirty="0" err="1" smtClean="0"/>
              <a:t>WinZIP</a:t>
            </a:r>
            <a:r>
              <a:rPr lang="en-US" dirty="0" smtClean="0"/>
              <a:t> </a:t>
            </a:r>
            <a:r>
              <a:rPr lang="en-US" dirty="0" err="1" smtClean="0"/>
              <a:t>arxivatoridir</a:t>
            </a:r>
            <a:r>
              <a:rPr lang="en-US" dirty="0" smtClean="0"/>
              <a:t>. </a:t>
            </a:r>
            <a:r>
              <a:rPr lang="sv-FI" dirty="0" smtClean="0"/>
              <a:t>Internet tarmog'ida ko'p fayllar ZIP arxivlarida bo'ladi. Bunga asosiy sabab - arxivlangan fayllar tezroq ko'chiriladi. Ular bilan ishlash uchun WinZIP arxivatori zarur.</a:t>
            </a:r>
            <a:r>
              <a:rPr lang="ru-RU" dirty="0" smtClean="0"/>
              <a:t/>
            </a:r>
            <a:br>
              <a:rPr lang="ru-RU" dirty="0" smtClean="0"/>
            </a:br>
            <a:r>
              <a:rPr lang="sv-FI" dirty="0" smtClean="0"/>
              <a:t> </a:t>
            </a:r>
            <a:r>
              <a:rPr lang="sv-FI" dirty="0" smtClean="0"/>
              <a:t>         Bironta </a:t>
            </a:r>
            <a:r>
              <a:rPr lang="sv-FI" dirty="0" smtClean="0"/>
              <a:t>ZIP kengaytirishiga ega faylni ochish uchun uni tanlab sichqonchani o'ng tugmasini bosib, hosil bo'lgan kontekst menyudan </a:t>
            </a:r>
            <a:r>
              <a:rPr lang="sv-FI" b="1" dirty="0" smtClean="0"/>
              <a:t>Extract to...</a:t>
            </a:r>
            <a:r>
              <a:rPr lang="sv-FI" dirty="0" smtClean="0"/>
              <a:t> buyrug'ini tanlaymiz va katalogni ko'rsatamiz. </a:t>
            </a:r>
            <a:r>
              <a:rPr lang="ru-RU" dirty="0" smtClean="0"/>
              <a:t/>
            </a:r>
            <a:br>
              <a:rPr lang="ru-RU" dirty="0" smtClean="0"/>
            </a:br>
            <a:r>
              <a:rPr lang="sv-FI" dirty="0" smtClean="0"/>
              <a:t> Bundan keyin WinZIP arxivatori uning ichidagi fayllarni chiqaradi</a:t>
            </a:r>
            <a:r>
              <a:rPr lang="sv-FI" dirty="0" smtClean="0"/>
              <a:t>.</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764704"/>
            <a:ext cx="8352928" cy="1143000"/>
          </a:xfrm>
        </p:spPr>
        <p:txBody>
          <a:bodyPr>
            <a:noAutofit/>
          </a:bodyPr>
          <a:lstStyle/>
          <a:p>
            <a:pPr algn="just"/>
            <a:r>
              <a:rPr lang="sv-FI" sz="2000" dirty="0" smtClean="0">
                <a:solidFill>
                  <a:schemeClr val="tx1">
                    <a:lumMod val="95000"/>
                    <a:lumOff val="5000"/>
                  </a:schemeClr>
                </a:solidFill>
              </a:rPr>
              <a:t>     WinZIP </a:t>
            </a:r>
            <a:r>
              <a:rPr lang="sv-FI" sz="2000" dirty="0" smtClean="0">
                <a:solidFill>
                  <a:schemeClr val="tx1">
                    <a:lumMod val="95000"/>
                    <a:lumOff val="5000"/>
                  </a:schemeClr>
                </a:solidFill>
              </a:rPr>
              <a:t>dasturi butun dunyoda keng tarqalgan. Sababi RAR va WinRAR arxivatori Rossiya dasturchilari tomonidan ishlab chiqarilgan va AQSh va Yevropa kompyuter bozorida kam foydalaniladi.</a:t>
            </a:r>
            <a:r>
              <a:rPr lang="ru-RU" sz="2000" dirty="0" smtClean="0">
                <a:solidFill>
                  <a:schemeClr val="tx1">
                    <a:lumMod val="95000"/>
                    <a:lumOff val="5000"/>
                  </a:schemeClr>
                </a:solidFill>
              </a:rPr>
              <a:t/>
            </a:r>
            <a:br>
              <a:rPr lang="ru-RU" sz="2000" dirty="0" smtClean="0">
                <a:solidFill>
                  <a:schemeClr val="tx1">
                    <a:lumMod val="95000"/>
                    <a:lumOff val="5000"/>
                  </a:schemeClr>
                </a:solidFill>
              </a:rPr>
            </a:br>
            <a:r>
              <a:rPr lang="sv-FI" sz="2000" dirty="0" smtClean="0">
                <a:solidFill>
                  <a:schemeClr val="tx1">
                    <a:lumMod val="95000"/>
                    <a:lumOff val="5000"/>
                  </a:schemeClr>
                </a:solidFill>
              </a:rPr>
              <a:t>WinZIP arxivatori quyidagi ko'rinishga ega</a:t>
            </a:r>
            <a:r>
              <a:rPr lang="sv-FI" sz="2000" dirty="0" smtClean="0">
                <a:solidFill>
                  <a:schemeClr val="tx1">
                    <a:lumMod val="95000"/>
                    <a:lumOff val="5000"/>
                  </a:schemeClr>
                </a:solidFill>
              </a:rPr>
              <a:t>:</a:t>
            </a:r>
            <a:endParaRPr lang="ru-RU" sz="2000" dirty="0">
              <a:solidFill>
                <a:schemeClr val="tx1">
                  <a:lumMod val="95000"/>
                  <a:lumOff val="5000"/>
                </a:schemeClr>
              </a:solidFill>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8673" name="Picture 1" descr="zip"/>
          <p:cNvPicPr>
            <a:picLocks noChangeAspect="1" noChangeArrowheads="1"/>
          </p:cNvPicPr>
          <p:nvPr/>
        </p:nvPicPr>
        <p:blipFill>
          <a:blip r:embed="rId2" cstate="print"/>
          <a:srcRect/>
          <a:stretch>
            <a:fillRect/>
          </a:stretch>
        </p:blipFill>
        <p:spPr bwMode="auto">
          <a:xfrm>
            <a:off x="1043608" y="2132856"/>
            <a:ext cx="6912768" cy="445406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931224" cy="6466730"/>
          </a:xfrm>
        </p:spPr>
        <p:txBody>
          <a:bodyPr>
            <a:noAutofit/>
          </a:bodyPr>
          <a:lstStyle/>
          <a:p>
            <a:r>
              <a:rPr lang="en-US" sz="2400" dirty="0" smtClean="0">
                <a:solidFill>
                  <a:schemeClr val="tx1">
                    <a:lumMod val="95000"/>
                    <a:lumOff val="5000"/>
                  </a:schemeClr>
                </a:solidFill>
              </a:rPr>
              <a:t>Bu </a:t>
            </a:r>
            <a:r>
              <a:rPr lang="en-US" sz="2400" dirty="0" err="1" smtClean="0">
                <a:solidFill>
                  <a:schemeClr val="tx1">
                    <a:lumMod val="95000"/>
                    <a:lumOff val="5000"/>
                  </a:schemeClr>
                </a:solidFill>
              </a:rPr>
              <a:t>yerda</a:t>
            </a:r>
            <a:r>
              <a:rPr lang="en-US" sz="2400" dirty="0" smtClean="0">
                <a:solidFill>
                  <a:schemeClr val="tx1">
                    <a:lumMod val="95000"/>
                    <a:lumOff val="5000"/>
                  </a:schemeClr>
                </a:solidFill>
              </a:rPr>
              <a:t>:</a:t>
            </a:r>
            <a:r>
              <a:rPr lang="ru-RU" sz="2400" dirty="0" smtClean="0">
                <a:solidFill>
                  <a:schemeClr val="tx1">
                    <a:lumMod val="95000"/>
                    <a:lumOff val="5000"/>
                  </a:schemeClr>
                </a:solidFill>
              </a:rPr>
              <a:t/>
            </a:r>
            <a:br>
              <a:rPr lang="ru-RU" sz="2400" dirty="0" smtClean="0">
                <a:solidFill>
                  <a:schemeClr val="tx1">
                    <a:lumMod val="95000"/>
                    <a:lumOff val="5000"/>
                  </a:schemeClr>
                </a:solidFill>
              </a:rPr>
            </a:br>
            <a:r>
              <a:rPr lang="en-US" sz="2400" dirty="0" smtClean="0">
                <a:solidFill>
                  <a:schemeClr val="tx1">
                    <a:lumMod val="95000"/>
                    <a:lumOff val="5000"/>
                  </a:schemeClr>
                </a:solidFill>
              </a:rPr>
              <a:t>     </a:t>
            </a:r>
            <a:r>
              <a:rPr lang="en-US" sz="2400" dirty="0" smtClean="0">
                <a:solidFill>
                  <a:srgbClr val="FF0000"/>
                </a:solidFill>
              </a:rPr>
              <a:t>- </a:t>
            </a:r>
            <a:r>
              <a:rPr lang="en-US" sz="2400" b="1" dirty="0" err="1" smtClean="0">
                <a:solidFill>
                  <a:srgbClr val="FF0000"/>
                </a:solidFill>
              </a:rPr>
              <a:t>Noviy</a:t>
            </a:r>
            <a:r>
              <a:rPr lang="en-US" sz="2400" b="1" dirty="0" smtClean="0">
                <a:solidFill>
                  <a:srgbClr val="FF0000"/>
                </a:solidFill>
              </a:rPr>
              <a:t> </a:t>
            </a:r>
            <a:r>
              <a:rPr lang="en-US" sz="2400" dirty="0" smtClean="0">
                <a:solidFill>
                  <a:srgbClr val="FF0000"/>
                </a:solidFill>
              </a:rPr>
              <a:t>- </a:t>
            </a:r>
            <a:r>
              <a:rPr lang="en-US" sz="2400" dirty="0" err="1" smtClean="0">
                <a:solidFill>
                  <a:schemeClr val="tx1">
                    <a:lumMod val="95000"/>
                    <a:lumOff val="5000"/>
                  </a:schemeClr>
                </a:solidFill>
              </a:rPr>
              <a:t>yangi</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arxiv</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yaratish</a:t>
            </a:r>
            <a:r>
              <a:rPr lang="en-US" sz="2400" dirty="0" smtClean="0">
                <a:solidFill>
                  <a:schemeClr val="tx1">
                    <a:lumMod val="95000"/>
                    <a:lumOff val="5000"/>
                  </a:schemeClr>
                </a:solidFill>
              </a:rPr>
              <a:t>;</a:t>
            </a:r>
            <a:r>
              <a:rPr lang="ru-RU" sz="2400" dirty="0" smtClean="0">
                <a:solidFill>
                  <a:schemeClr val="tx1">
                    <a:lumMod val="95000"/>
                    <a:lumOff val="5000"/>
                  </a:schemeClr>
                </a:solidFill>
              </a:rPr>
              <a:t/>
            </a:r>
            <a:br>
              <a:rPr lang="ru-RU" sz="2400" dirty="0" smtClean="0">
                <a:solidFill>
                  <a:schemeClr val="tx1">
                    <a:lumMod val="95000"/>
                    <a:lumOff val="5000"/>
                  </a:schemeClr>
                </a:solidFill>
              </a:rPr>
            </a:br>
            <a:r>
              <a:rPr lang="en-US" sz="2400" dirty="0" smtClean="0">
                <a:solidFill>
                  <a:schemeClr val="tx1">
                    <a:lumMod val="95000"/>
                    <a:lumOff val="5000"/>
                  </a:schemeClr>
                </a:solidFill>
              </a:rPr>
              <a:t>     </a:t>
            </a:r>
            <a:r>
              <a:rPr lang="en-US" sz="2400" dirty="0" smtClean="0">
                <a:solidFill>
                  <a:srgbClr val="FF0000"/>
                </a:solidFill>
              </a:rPr>
              <a:t>- </a:t>
            </a:r>
            <a:r>
              <a:rPr lang="en-US" sz="2400" b="1" dirty="0" err="1" smtClean="0">
                <a:solidFill>
                  <a:srgbClr val="FF0000"/>
                </a:solidFill>
              </a:rPr>
              <a:t>Otkrit</a:t>
            </a:r>
            <a:r>
              <a:rPr lang="en-US" sz="2400" dirty="0" smtClean="0">
                <a:solidFill>
                  <a:srgbClr val="FF0000"/>
                </a:solidFill>
              </a:rPr>
              <a:t> - </a:t>
            </a:r>
            <a:r>
              <a:rPr lang="en-US" sz="2400" dirty="0" err="1" smtClean="0">
                <a:solidFill>
                  <a:schemeClr val="tx1">
                    <a:lumMod val="95000"/>
                    <a:lumOff val="5000"/>
                  </a:schemeClr>
                </a:solidFill>
              </a:rPr>
              <a:t>arxiv</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faylini</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ochish</a:t>
            </a:r>
            <a:r>
              <a:rPr lang="en-US" sz="2400" dirty="0" smtClean="0">
                <a:solidFill>
                  <a:schemeClr val="tx1">
                    <a:lumMod val="95000"/>
                    <a:lumOff val="5000"/>
                  </a:schemeClr>
                </a:solidFill>
              </a:rPr>
              <a:t>;</a:t>
            </a:r>
            <a:r>
              <a:rPr lang="ru-RU" sz="2400" dirty="0" smtClean="0">
                <a:solidFill>
                  <a:schemeClr val="tx1">
                    <a:lumMod val="95000"/>
                    <a:lumOff val="5000"/>
                  </a:schemeClr>
                </a:solidFill>
              </a:rPr>
              <a:t/>
            </a:r>
            <a:br>
              <a:rPr lang="ru-RU" sz="2400" dirty="0" smtClean="0">
                <a:solidFill>
                  <a:schemeClr val="tx1">
                    <a:lumMod val="95000"/>
                    <a:lumOff val="5000"/>
                  </a:schemeClr>
                </a:solidFill>
              </a:rPr>
            </a:br>
            <a:r>
              <a:rPr lang="en-US" sz="2400" dirty="0" smtClean="0">
                <a:solidFill>
                  <a:schemeClr val="tx1">
                    <a:lumMod val="95000"/>
                    <a:lumOff val="5000"/>
                  </a:schemeClr>
                </a:solidFill>
              </a:rPr>
              <a:t>     </a:t>
            </a:r>
            <a:r>
              <a:rPr lang="en-US" sz="2400" dirty="0" smtClean="0">
                <a:solidFill>
                  <a:srgbClr val="FF0000"/>
                </a:solidFill>
              </a:rPr>
              <a:t>- </a:t>
            </a:r>
            <a:r>
              <a:rPr lang="en-US" sz="2400" b="1" dirty="0" err="1" smtClean="0">
                <a:solidFill>
                  <a:srgbClr val="FF0000"/>
                </a:solidFill>
              </a:rPr>
              <a:t>Favoriti</a:t>
            </a:r>
            <a:r>
              <a:rPr lang="en-US" sz="2400" dirty="0" smtClean="0">
                <a:solidFill>
                  <a:srgbClr val="FF0000"/>
                </a:solidFill>
              </a:rPr>
              <a:t> - </a:t>
            </a:r>
            <a:r>
              <a:rPr lang="en-US" sz="2400" dirty="0" err="1" smtClean="0">
                <a:solidFill>
                  <a:schemeClr val="tx1">
                    <a:lumMod val="95000"/>
                    <a:lumOff val="5000"/>
                  </a:schemeClr>
                </a:solidFill>
              </a:rPr>
              <a:t>kompyuterdagi</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barcha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arxiv</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fayllar</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ro'yxati</a:t>
            </a:r>
            <a:r>
              <a:rPr lang="en-US" sz="2400" dirty="0" smtClean="0">
                <a:solidFill>
                  <a:schemeClr val="tx1">
                    <a:lumMod val="95000"/>
                    <a:lumOff val="5000"/>
                  </a:schemeClr>
                </a:solidFill>
              </a:rPr>
              <a:t>;</a:t>
            </a:r>
            <a:r>
              <a:rPr lang="ru-RU" sz="2400" dirty="0" smtClean="0">
                <a:solidFill>
                  <a:schemeClr val="tx1">
                    <a:lumMod val="95000"/>
                    <a:lumOff val="5000"/>
                  </a:schemeClr>
                </a:solidFill>
              </a:rPr>
              <a:t/>
            </a:r>
            <a:br>
              <a:rPr lang="ru-RU" sz="2400" dirty="0" smtClean="0">
                <a:solidFill>
                  <a:schemeClr val="tx1">
                    <a:lumMod val="95000"/>
                    <a:lumOff val="5000"/>
                  </a:schemeClr>
                </a:solidFill>
              </a:rPr>
            </a:br>
            <a:r>
              <a:rPr lang="en-US" sz="2400" dirty="0" smtClean="0">
                <a:solidFill>
                  <a:schemeClr val="tx1">
                    <a:lumMod val="95000"/>
                    <a:lumOff val="5000"/>
                  </a:schemeClr>
                </a:solidFill>
              </a:rPr>
              <a:t>     </a:t>
            </a:r>
            <a:r>
              <a:rPr lang="en-US" sz="2400" dirty="0" smtClean="0">
                <a:solidFill>
                  <a:srgbClr val="FF0000"/>
                </a:solidFill>
              </a:rPr>
              <a:t>- </a:t>
            </a:r>
            <a:r>
              <a:rPr lang="en-US" sz="2400" b="1" dirty="0" err="1" smtClean="0">
                <a:solidFill>
                  <a:srgbClr val="FF0000"/>
                </a:solidFill>
              </a:rPr>
              <a:t>Dobavit</a:t>
            </a:r>
            <a:r>
              <a:rPr lang="en-US" sz="2400" dirty="0" smtClean="0">
                <a:solidFill>
                  <a:srgbClr val="FF0000"/>
                </a:solidFill>
              </a:rPr>
              <a:t> - </a:t>
            </a:r>
            <a:r>
              <a:rPr lang="en-US" sz="2400" dirty="0" err="1" smtClean="0">
                <a:solidFill>
                  <a:schemeClr val="tx1">
                    <a:lumMod val="95000"/>
                    <a:lumOff val="5000"/>
                  </a:schemeClr>
                </a:solidFill>
              </a:rPr>
              <a:t>arxivga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qo'shimcha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fayllarni</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qo'shish</a:t>
            </a:r>
            <a:r>
              <a:rPr lang="en-US" sz="2400" dirty="0" smtClean="0">
                <a:solidFill>
                  <a:schemeClr val="tx1">
                    <a:lumMod val="95000"/>
                    <a:lumOff val="5000"/>
                  </a:schemeClr>
                </a:solidFill>
              </a:rPr>
              <a:t>;</a:t>
            </a:r>
            <a:r>
              <a:rPr lang="ru-RU" sz="2400" dirty="0" smtClean="0">
                <a:solidFill>
                  <a:schemeClr val="tx1">
                    <a:lumMod val="95000"/>
                    <a:lumOff val="5000"/>
                  </a:schemeClr>
                </a:solidFill>
              </a:rPr>
              <a:t/>
            </a:r>
            <a:br>
              <a:rPr lang="ru-RU" sz="2400" dirty="0" smtClean="0">
                <a:solidFill>
                  <a:schemeClr val="tx1">
                    <a:lumMod val="95000"/>
                    <a:lumOff val="5000"/>
                  </a:schemeClr>
                </a:solidFill>
              </a:rPr>
            </a:br>
            <a:r>
              <a:rPr lang="en-US" sz="2400" dirty="0" smtClean="0">
                <a:solidFill>
                  <a:schemeClr val="tx1">
                    <a:lumMod val="95000"/>
                    <a:lumOff val="5000"/>
                  </a:schemeClr>
                </a:solidFill>
              </a:rPr>
              <a:t>      -</a:t>
            </a:r>
            <a:r>
              <a:rPr lang="en-US" sz="2400" b="1" dirty="0" err="1" smtClean="0">
                <a:solidFill>
                  <a:srgbClr val="FF0000"/>
                </a:solidFill>
              </a:rPr>
              <a:t>Izvlech</a:t>
            </a:r>
            <a:r>
              <a:rPr lang="en-US" sz="2400" b="1" dirty="0" smtClean="0">
                <a:solidFill>
                  <a:srgbClr val="FF0000"/>
                </a:solidFill>
              </a:rPr>
              <a:t> </a:t>
            </a:r>
            <a:r>
              <a:rPr lang="en-US" sz="2400" dirty="0" smtClean="0">
                <a:solidFill>
                  <a:srgbClr val="FF0000"/>
                </a:solidFill>
              </a:rPr>
              <a:t>- </a:t>
            </a:r>
            <a:r>
              <a:rPr lang="en-US" sz="2400" dirty="0" err="1" smtClean="0">
                <a:solidFill>
                  <a:schemeClr val="tx1">
                    <a:lumMod val="95000"/>
                    <a:lumOff val="5000"/>
                  </a:schemeClr>
                </a:solidFill>
              </a:rPr>
              <a:t>arxivdan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ko'rsatilgan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fayllarni</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chiqarish</a:t>
            </a:r>
            <a:r>
              <a:rPr lang="en-US" sz="2400" dirty="0" smtClean="0">
                <a:solidFill>
                  <a:schemeClr val="tx1">
                    <a:lumMod val="95000"/>
                    <a:lumOff val="5000"/>
                  </a:schemeClr>
                </a:solidFill>
              </a:rPr>
              <a:t>;</a:t>
            </a:r>
            <a:r>
              <a:rPr lang="ru-RU" sz="2400" dirty="0" smtClean="0">
                <a:solidFill>
                  <a:schemeClr val="tx1">
                    <a:lumMod val="95000"/>
                    <a:lumOff val="5000"/>
                  </a:schemeClr>
                </a:solidFill>
              </a:rPr>
              <a:t/>
            </a:r>
            <a:br>
              <a:rPr lang="ru-RU" sz="2400" dirty="0" smtClean="0">
                <a:solidFill>
                  <a:schemeClr val="tx1">
                    <a:lumMod val="95000"/>
                    <a:lumOff val="5000"/>
                  </a:schemeClr>
                </a:solidFill>
              </a:rPr>
            </a:br>
            <a:r>
              <a:rPr lang="en-US" sz="2400" dirty="0" smtClean="0">
                <a:solidFill>
                  <a:schemeClr val="tx1">
                    <a:lumMod val="95000"/>
                    <a:lumOff val="5000"/>
                  </a:schemeClr>
                </a:solidFill>
              </a:rPr>
              <a:t>     </a:t>
            </a:r>
            <a:r>
              <a:rPr lang="en-US" sz="2400" dirty="0" smtClean="0">
                <a:solidFill>
                  <a:srgbClr val="FF0000"/>
                </a:solidFill>
              </a:rPr>
              <a:t>- </a:t>
            </a:r>
            <a:r>
              <a:rPr lang="en-US" sz="2400" b="1" dirty="0" err="1" smtClean="0">
                <a:solidFill>
                  <a:srgbClr val="FF0000"/>
                </a:solidFill>
              </a:rPr>
              <a:t>Prosmotr</a:t>
            </a:r>
            <a:r>
              <a:rPr lang="en-US" sz="2400" dirty="0" smtClean="0">
                <a:solidFill>
                  <a:srgbClr val="FF0000"/>
                </a:solidFill>
              </a:rPr>
              <a:t> - </a:t>
            </a:r>
            <a:r>
              <a:rPr lang="en-US" sz="2400" dirty="0" err="1" smtClean="0">
                <a:solidFill>
                  <a:schemeClr val="tx1">
                    <a:lumMod val="95000"/>
                    <a:lumOff val="5000"/>
                  </a:schemeClr>
                </a:solidFill>
              </a:rPr>
              <a:t>arxivdagi</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fayllarni</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ko'rish</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xususan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ulardagi</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rasm</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matnni</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ko'rish</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mumkin</a:t>
            </a:r>
            <a:r>
              <a:rPr lang="en-US" sz="2400" dirty="0" smtClean="0">
                <a:solidFill>
                  <a:schemeClr val="tx1">
                    <a:lumMod val="95000"/>
                    <a:lumOff val="5000"/>
                  </a:schemeClr>
                </a:solidFill>
              </a:rPr>
              <a:t>;</a:t>
            </a:r>
            <a:r>
              <a:rPr lang="ru-RU" sz="2400" dirty="0" smtClean="0">
                <a:solidFill>
                  <a:schemeClr val="tx1">
                    <a:lumMod val="95000"/>
                    <a:lumOff val="5000"/>
                  </a:schemeClr>
                </a:solidFill>
              </a:rPr>
              <a:t/>
            </a:r>
            <a:br>
              <a:rPr lang="ru-RU" sz="2400" dirty="0" smtClean="0">
                <a:solidFill>
                  <a:schemeClr val="tx1">
                    <a:lumMod val="95000"/>
                    <a:lumOff val="5000"/>
                  </a:schemeClr>
                </a:solidFill>
              </a:rPr>
            </a:br>
            <a:r>
              <a:rPr lang="en-US" sz="2400" dirty="0" smtClean="0">
                <a:solidFill>
                  <a:schemeClr val="tx1">
                    <a:lumMod val="95000"/>
                    <a:lumOff val="5000"/>
                  </a:schemeClr>
                </a:solidFill>
              </a:rPr>
              <a:t>     </a:t>
            </a:r>
            <a:r>
              <a:rPr lang="en-US" sz="2400" dirty="0" smtClean="0">
                <a:solidFill>
                  <a:srgbClr val="FF0000"/>
                </a:solidFill>
              </a:rPr>
              <a:t>- </a:t>
            </a:r>
            <a:r>
              <a:rPr lang="en-US" sz="2400" b="1" dirty="0" smtClean="0">
                <a:solidFill>
                  <a:srgbClr val="FF0000"/>
                </a:solidFill>
              </a:rPr>
              <a:t>Check Out</a:t>
            </a:r>
            <a:r>
              <a:rPr lang="en-US" sz="2400" dirty="0" smtClean="0">
                <a:solidFill>
                  <a:srgbClr val="FF0000"/>
                </a:solidFill>
              </a:rPr>
              <a:t> - </a:t>
            </a:r>
            <a:r>
              <a:rPr lang="en-US" sz="2400" dirty="0" err="1" smtClean="0">
                <a:solidFill>
                  <a:schemeClr val="tx1">
                    <a:lumMod val="95000"/>
                    <a:lumOff val="5000"/>
                  </a:schemeClr>
                </a:solidFill>
              </a:rPr>
              <a:t>ko'rsatilgan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faylga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yorliq</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yaratish</a:t>
            </a:r>
            <a:r>
              <a:rPr lang="en-US" sz="2400" dirty="0" smtClean="0">
                <a:solidFill>
                  <a:schemeClr val="tx1">
                    <a:lumMod val="95000"/>
                    <a:lumOff val="5000"/>
                  </a:schemeClr>
                </a:solidFill>
              </a:rPr>
              <a:t>;</a:t>
            </a:r>
            <a:r>
              <a:rPr lang="ru-RU" sz="2400" dirty="0" smtClean="0">
                <a:solidFill>
                  <a:schemeClr val="tx1">
                    <a:lumMod val="95000"/>
                    <a:lumOff val="5000"/>
                  </a:schemeClr>
                </a:solidFill>
              </a:rPr>
              <a:t/>
            </a:r>
            <a:br>
              <a:rPr lang="ru-RU" sz="2400" dirty="0" smtClean="0">
                <a:solidFill>
                  <a:schemeClr val="tx1">
                    <a:lumMod val="95000"/>
                    <a:lumOff val="5000"/>
                  </a:schemeClr>
                </a:solidFill>
              </a:rPr>
            </a:br>
            <a:r>
              <a:rPr lang="en-US" sz="2400" dirty="0" smtClean="0">
                <a:solidFill>
                  <a:schemeClr val="tx1">
                    <a:lumMod val="95000"/>
                    <a:lumOff val="5000"/>
                  </a:schemeClr>
                </a:solidFill>
              </a:rPr>
              <a:t>     </a:t>
            </a:r>
            <a:r>
              <a:rPr lang="en-US" sz="2400" dirty="0" smtClean="0">
                <a:solidFill>
                  <a:srgbClr val="FF0000"/>
                </a:solidFill>
              </a:rPr>
              <a:t>- </a:t>
            </a:r>
            <a:r>
              <a:rPr lang="en-US" sz="2400" b="1" dirty="0" smtClean="0">
                <a:solidFill>
                  <a:srgbClr val="FF0000"/>
                </a:solidFill>
              </a:rPr>
              <a:t>Master</a:t>
            </a:r>
            <a:r>
              <a:rPr lang="en-US" sz="2400" dirty="0" smtClean="0">
                <a:solidFill>
                  <a:srgbClr val="FF0000"/>
                </a:solidFill>
              </a:rPr>
              <a:t>    -  </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maxsus</a:t>
            </a:r>
            <a:r>
              <a:rPr lang="en-US" sz="2400" dirty="0" smtClean="0">
                <a:solidFill>
                  <a:schemeClr val="tx1">
                    <a:lumMod val="95000"/>
                    <a:lumOff val="5000"/>
                  </a:schemeClr>
                </a:solidFill>
              </a:rPr>
              <a:t>    WinZip    Wizard   </a:t>
            </a:r>
            <a:r>
              <a:rPr lang="en-US" sz="2400" dirty="0" err="1" smtClean="0">
                <a:solidFill>
                  <a:schemeClr val="tx1">
                    <a:lumMod val="95000"/>
                    <a:lumOff val="5000"/>
                  </a:schemeClr>
                </a:solidFill>
              </a:rPr>
              <a:t>ustasini</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yuklash</a:t>
            </a:r>
            <a:r>
              <a:rPr lang="en-US" sz="2400" dirty="0" smtClean="0">
                <a:solidFill>
                  <a:schemeClr val="tx1">
                    <a:lumMod val="95000"/>
                    <a:lumOff val="5000"/>
                  </a:schemeClr>
                </a:solidFill>
              </a:rPr>
              <a:t>,    u    </a:t>
            </a:r>
            <a:r>
              <a:rPr lang="en-US" sz="2400" dirty="0" err="1" smtClean="0">
                <a:solidFill>
                  <a:schemeClr val="tx1">
                    <a:lumMod val="95000"/>
                    <a:lumOff val="5000"/>
                  </a:schemeClr>
                </a:solidFill>
              </a:rPr>
              <a:t>ishlashni</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ancha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yengillashtiradi</a:t>
            </a:r>
            <a:endParaRPr lang="ru-RU" sz="2400" dirty="0">
              <a:solidFill>
                <a:schemeClr val="tx1">
                  <a:lumMod val="95000"/>
                  <a:lumOff val="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583362"/>
          </a:xfrm>
        </p:spPr>
        <p:txBody>
          <a:bodyPr>
            <a:normAutofit fontScale="90000"/>
          </a:bodyPr>
          <a:lstStyle/>
          <a:p>
            <a:r>
              <a:rPr lang="en-US" dirty="0" smtClean="0"/>
              <a:t>            </a:t>
            </a:r>
            <a:r>
              <a:rPr lang="en-US" sz="3600" b="1" dirty="0" err="1" smtClean="0"/>
              <a:t>Arxiv</a:t>
            </a:r>
            <a:r>
              <a:rPr lang="en-US" sz="3600" b="1" dirty="0" smtClean="0"/>
              <a:t> </a:t>
            </a:r>
            <a:r>
              <a:rPr lang="en-US" sz="3600" b="1" dirty="0" err="1" smtClean="0"/>
              <a:t>to'g'risida</a:t>
            </a:r>
            <a:r>
              <a:rPr lang="en-US" sz="3600" b="1" dirty="0" smtClean="0"/>
              <a:t> </a:t>
            </a:r>
            <a:r>
              <a:rPr lang="en-US" sz="3600" b="1" dirty="0" err="1" smtClean="0"/>
              <a:t>ma'lumot</a:t>
            </a:r>
            <a:r>
              <a:rPr lang="en-US" sz="3600" b="1" dirty="0" smtClean="0"/>
              <a:t>:</a:t>
            </a:r>
            <a:r>
              <a:rPr lang="ru-RU" dirty="0" smtClean="0"/>
              <a:t/>
            </a:r>
            <a:br>
              <a:rPr lang="ru-RU" dirty="0" smtClean="0"/>
            </a:br>
            <a:r>
              <a:rPr lang="en-US" dirty="0" smtClean="0">
                <a:solidFill>
                  <a:srgbClr val="FF0000"/>
                </a:solidFill>
              </a:rPr>
              <a:t>     - </a:t>
            </a:r>
            <a:r>
              <a:rPr lang="en-US" b="1" dirty="0" err="1" smtClean="0">
                <a:solidFill>
                  <a:srgbClr val="FF0000"/>
                </a:solidFill>
              </a:rPr>
              <a:t>Imya</a:t>
            </a:r>
            <a:r>
              <a:rPr lang="en-US" b="1" dirty="0" smtClean="0">
                <a:solidFill>
                  <a:srgbClr val="FF0000"/>
                </a:solidFill>
              </a:rPr>
              <a:t> </a:t>
            </a:r>
            <a:r>
              <a:rPr lang="en-US" dirty="0" smtClean="0">
                <a:solidFill>
                  <a:srgbClr val="FF0000"/>
                </a:solidFill>
              </a:rPr>
              <a:t>- </a:t>
            </a:r>
            <a:r>
              <a:rPr lang="en-US" dirty="0" err="1" smtClean="0"/>
              <a:t>arxivning</a:t>
            </a:r>
            <a:r>
              <a:rPr lang="en-US" dirty="0" smtClean="0"/>
              <a:t> </a:t>
            </a:r>
            <a:r>
              <a:rPr lang="en-US" dirty="0" err="1" smtClean="0"/>
              <a:t>ichidagi</a:t>
            </a:r>
            <a:r>
              <a:rPr lang="en-US" dirty="0" smtClean="0"/>
              <a:t> </a:t>
            </a:r>
            <a:r>
              <a:rPr lang="en-US" dirty="0" err="1" smtClean="0"/>
              <a:t>fayl</a:t>
            </a:r>
            <a:r>
              <a:rPr lang="en-US" dirty="0" smtClean="0"/>
              <a:t> </a:t>
            </a:r>
            <a:r>
              <a:rPr lang="en-US" dirty="0" err="1" smtClean="0"/>
              <a:t>nomi</a:t>
            </a:r>
            <a:r>
              <a:rPr lang="en-US" dirty="0" smtClean="0"/>
              <a:t>;</a:t>
            </a:r>
            <a:r>
              <a:rPr lang="ru-RU" dirty="0" smtClean="0"/>
              <a:t/>
            </a:r>
            <a:br>
              <a:rPr lang="ru-RU" dirty="0" smtClean="0"/>
            </a:br>
            <a:r>
              <a:rPr lang="en-US" dirty="0" smtClean="0"/>
              <a:t>     </a:t>
            </a:r>
            <a:r>
              <a:rPr lang="en-US" dirty="0" smtClean="0">
                <a:solidFill>
                  <a:srgbClr val="FF0000"/>
                </a:solidFill>
              </a:rPr>
              <a:t>- </a:t>
            </a:r>
            <a:r>
              <a:rPr lang="en-US" b="1" dirty="0" err="1" smtClean="0">
                <a:solidFill>
                  <a:srgbClr val="FF0000"/>
                </a:solidFill>
              </a:rPr>
              <a:t>Izmenen</a:t>
            </a:r>
            <a:r>
              <a:rPr lang="en-US" dirty="0" smtClean="0">
                <a:solidFill>
                  <a:srgbClr val="FF0000"/>
                </a:solidFill>
              </a:rPr>
              <a:t> - </a:t>
            </a:r>
            <a:r>
              <a:rPr lang="en-US" dirty="0" err="1" smtClean="0"/>
              <a:t>o'zgarish</a:t>
            </a:r>
            <a:r>
              <a:rPr lang="en-US" dirty="0" smtClean="0"/>
              <a:t> </a:t>
            </a:r>
            <a:r>
              <a:rPr lang="en-US" dirty="0" err="1" smtClean="0"/>
              <a:t>yoki</a:t>
            </a:r>
            <a:r>
              <a:rPr lang="en-US" dirty="0" smtClean="0"/>
              <a:t> </a:t>
            </a:r>
            <a:r>
              <a:rPr lang="en-US" dirty="0" err="1" smtClean="0"/>
              <a:t>yaratilish</a:t>
            </a:r>
            <a:r>
              <a:rPr lang="en-US" dirty="0" smtClean="0"/>
              <a:t> </a:t>
            </a:r>
            <a:r>
              <a:rPr lang="en-US" dirty="0" err="1" smtClean="0"/>
              <a:t>sanasi</a:t>
            </a:r>
            <a:r>
              <a:rPr lang="en-US" dirty="0" smtClean="0"/>
              <a:t>;</a:t>
            </a:r>
            <a:r>
              <a:rPr lang="ru-RU" dirty="0" smtClean="0"/>
              <a:t/>
            </a:r>
            <a:br>
              <a:rPr lang="ru-RU" dirty="0" smtClean="0"/>
            </a:br>
            <a:r>
              <a:rPr lang="en-US" dirty="0" smtClean="0">
                <a:solidFill>
                  <a:srgbClr val="FF0000"/>
                </a:solidFill>
              </a:rPr>
              <a:t>     - </a:t>
            </a:r>
            <a:r>
              <a:rPr lang="en-US" b="1" dirty="0" err="1" smtClean="0">
                <a:solidFill>
                  <a:srgbClr val="FF0000"/>
                </a:solidFill>
              </a:rPr>
              <a:t>Razmer</a:t>
            </a:r>
            <a:r>
              <a:rPr lang="en-US" dirty="0" smtClean="0">
                <a:solidFill>
                  <a:srgbClr val="FF0000"/>
                </a:solidFill>
              </a:rPr>
              <a:t> - </a:t>
            </a:r>
            <a:r>
              <a:rPr lang="en-US" dirty="0" err="1" smtClean="0"/>
              <a:t>dastlabki</a:t>
            </a:r>
            <a:r>
              <a:rPr lang="en-US" dirty="0" smtClean="0"/>
              <a:t> </a:t>
            </a:r>
            <a:r>
              <a:rPr lang="en-US" dirty="0" err="1" smtClean="0"/>
              <a:t>xajmi</a:t>
            </a:r>
            <a:r>
              <a:rPr lang="en-US" dirty="0" smtClean="0"/>
              <a:t>;</a:t>
            </a:r>
            <a:r>
              <a:rPr lang="ru-RU" dirty="0" smtClean="0"/>
              <a:t/>
            </a:r>
            <a:br>
              <a:rPr lang="ru-RU" dirty="0" smtClean="0"/>
            </a:br>
            <a:r>
              <a:rPr lang="en-US" dirty="0" smtClean="0"/>
              <a:t>     </a:t>
            </a:r>
            <a:r>
              <a:rPr lang="en-US" dirty="0" smtClean="0">
                <a:solidFill>
                  <a:srgbClr val="FF0000"/>
                </a:solidFill>
              </a:rPr>
              <a:t>- </a:t>
            </a:r>
            <a:r>
              <a:rPr lang="en-US" b="1" dirty="0" err="1" smtClean="0">
                <a:solidFill>
                  <a:srgbClr val="FF0000"/>
                </a:solidFill>
              </a:rPr>
              <a:t>Stepen</a:t>
            </a:r>
            <a:r>
              <a:rPr lang="en-US" b="1" dirty="0" smtClean="0">
                <a:solidFill>
                  <a:srgbClr val="FF0000"/>
                </a:solidFill>
              </a:rPr>
              <a:t> </a:t>
            </a:r>
            <a:r>
              <a:rPr lang="en-US" dirty="0" smtClean="0">
                <a:solidFill>
                  <a:srgbClr val="FF0000"/>
                </a:solidFill>
              </a:rPr>
              <a:t>- </a:t>
            </a:r>
            <a:r>
              <a:rPr lang="en-US" dirty="0" err="1" smtClean="0"/>
              <a:t>arxivlanish</a:t>
            </a:r>
            <a:r>
              <a:rPr lang="en-US" dirty="0" smtClean="0"/>
              <a:t> </a:t>
            </a:r>
            <a:r>
              <a:rPr lang="en-US" dirty="0" err="1" smtClean="0"/>
              <a:t>darajasi</a:t>
            </a:r>
            <a:r>
              <a:rPr lang="en-US" dirty="0" smtClean="0"/>
              <a:t> (%</a:t>
            </a:r>
            <a:r>
              <a:rPr lang="en-US" dirty="0" err="1" smtClean="0"/>
              <a:t>da</a:t>
            </a:r>
            <a:r>
              <a:rPr lang="en-US" dirty="0" smtClean="0"/>
              <a:t>);</a:t>
            </a:r>
            <a:r>
              <a:rPr lang="ru-RU" dirty="0" smtClean="0"/>
              <a:t/>
            </a:r>
            <a:br>
              <a:rPr lang="ru-RU" dirty="0" smtClean="0"/>
            </a:br>
            <a:r>
              <a:rPr lang="en-US" dirty="0" smtClean="0"/>
              <a:t>     </a:t>
            </a:r>
            <a:r>
              <a:rPr lang="sv-FI" dirty="0" smtClean="0">
                <a:solidFill>
                  <a:srgbClr val="FF0000"/>
                </a:solidFill>
              </a:rPr>
              <a:t>- </a:t>
            </a:r>
            <a:r>
              <a:rPr lang="sv-FI" b="1" dirty="0" smtClean="0">
                <a:solidFill>
                  <a:srgbClr val="FF0000"/>
                </a:solidFill>
              </a:rPr>
              <a:t>Sjato </a:t>
            </a:r>
            <a:r>
              <a:rPr lang="sv-FI" dirty="0" smtClean="0">
                <a:solidFill>
                  <a:srgbClr val="FF0000"/>
                </a:solidFill>
              </a:rPr>
              <a:t>- </a:t>
            </a:r>
            <a:r>
              <a:rPr lang="sv-FI" dirty="0" smtClean="0"/>
              <a:t>arxiv ko'rinishida egallagan hajmi;</a:t>
            </a:r>
            <a:r>
              <a:rPr lang="ru-RU" dirty="0" smtClean="0"/>
              <a:t/>
            </a:r>
            <a:br>
              <a:rPr lang="ru-RU" dirty="0" smtClean="0"/>
            </a:br>
            <a:r>
              <a:rPr lang="sv-FI" dirty="0" smtClean="0"/>
              <a:t>     </a:t>
            </a:r>
            <a:r>
              <a:rPr lang="sv-FI" dirty="0" smtClean="0">
                <a:solidFill>
                  <a:srgbClr val="FF0000"/>
                </a:solidFill>
              </a:rPr>
              <a:t>- </a:t>
            </a:r>
            <a:r>
              <a:rPr lang="sv-FI" b="1" dirty="0" smtClean="0">
                <a:solidFill>
                  <a:srgbClr val="FF0000"/>
                </a:solidFill>
              </a:rPr>
              <a:t>Atributi </a:t>
            </a:r>
            <a:r>
              <a:rPr lang="sv-FI" dirty="0" smtClean="0">
                <a:solidFill>
                  <a:srgbClr val="FF0000"/>
                </a:solidFill>
              </a:rPr>
              <a:t>- </a:t>
            </a:r>
            <a:r>
              <a:rPr lang="sv-FI" dirty="0" smtClean="0"/>
              <a:t>faylning arxivdagi atributlari (R - read only (faqat o'qish uchun, o'zgartirishva o'chirish mumkin emas), A - Archive (arxivlangan fayl);</a:t>
            </a:r>
            <a:r>
              <a:rPr lang="ru-RU" dirty="0" smtClean="0"/>
              <a:t/>
            </a:r>
            <a:br>
              <a:rPr lang="ru-RU" dirty="0" smtClean="0"/>
            </a:br>
            <a:r>
              <a:rPr lang="sv-FI" dirty="0" smtClean="0"/>
              <a:t>     </a:t>
            </a:r>
            <a:r>
              <a:rPr lang="en-US" dirty="0" smtClean="0">
                <a:solidFill>
                  <a:srgbClr val="FF0000"/>
                </a:solidFill>
              </a:rPr>
              <a:t>- </a:t>
            </a:r>
            <a:r>
              <a:rPr lang="en-US" b="1" dirty="0" smtClean="0">
                <a:solidFill>
                  <a:srgbClr val="FF0000"/>
                </a:solidFill>
              </a:rPr>
              <a:t>Put (</a:t>
            </a:r>
            <a:r>
              <a:rPr lang="en-US" b="1" dirty="0" err="1" smtClean="0">
                <a:solidFill>
                  <a:srgbClr val="FF0000"/>
                </a:solidFill>
              </a:rPr>
              <a:t>yo'l</a:t>
            </a:r>
            <a:r>
              <a:rPr lang="en-US" b="1" dirty="0" smtClean="0">
                <a:solidFill>
                  <a:srgbClr val="FF0000"/>
                </a:solidFill>
              </a:rPr>
              <a:t>)</a:t>
            </a:r>
            <a:r>
              <a:rPr lang="en-US" dirty="0" smtClean="0">
                <a:solidFill>
                  <a:srgbClr val="FF0000"/>
                </a:solidFill>
              </a:rPr>
              <a:t> - </a:t>
            </a:r>
            <a:r>
              <a:rPr lang="en-US" dirty="0" err="1" smtClean="0"/>
              <a:t>arxivdagi</a:t>
            </a:r>
            <a:r>
              <a:rPr lang="en-US" dirty="0" smtClean="0"/>
              <a:t> </a:t>
            </a:r>
            <a:r>
              <a:rPr lang="en-US" dirty="0" err="1" smtClean="0"/>
              <a:t>faylning</a:t>
            </a:r>
            <a:r>
              <a:rPr lang="en-US" dirty="0" smtClean="0"/>
              <a:t> </a:t>
            </a:r>
            <a:r>
              <a:rPr lang="en-US" dirty="0" err="1" smtClean="0"/>
              <a:t>diskda</a:t>
            </a:r>
            <a:r>
              <a:rPr lang="en-US" dirty="0" smtClean="0"/>
              <a:t> </a:t>
            </a:r>
            <a:r>
              <a:rPr lang="en-US" dirty="0" err="1" smtClean="0"/>
              <a:t>joylashish</a:t>
            </a:r>
            <a:r>
              <a:rPr lang="en-US" dirty="0" smtClean="0"/>
              <a:t> </a:t>
            </a:r>
            <a:r>
              <a:rPr lang="en-US" dirty="0" err="1" smtClean="0"/>
              <a:t>yo'li</a:t>
            </a:r>
            <a:r>
              <a:rPr lang="en-US" dirty="0" smtClean="0"/>
              <a:t>.</a:t>
            </a:r>
            <a:r>
              <a:rPr lang="ru-RU" dirty="0" smtClean="0"/>
              <a:t/>
            </a:r>
            <a:br>
              <a:rPr lang="ru-RU" dirty="0" smtClean="0"/>
            </a:b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7467600" cy="4752528"/>
          </a:xfrm>
        </p:spPr>
        <p:txBody>
          <a:bodyPr/>
          <a:lstStyle/>
          <a:p>
            <a:r>
              <a:rPr lang="en-US" dirty="0" err="1" smtClean="0"/>
              <a:t>Reja</a:t>
            </a:r>
            <a:r>
              <a:rPr lang="en-US" dirty="0" smtClean="0"/>
              <a:t>:</a:t>
            </a:r>
            <a:br>
              <a:rPr lang="en-US" dirty="0" smtClean="0"/>
            </a:br>
            <a:r>
              <a:rPr lang="en-US" dirty="0" smtClean="0"/>
              <a:t/>
            </a:r>
            <a:br>
              <a:rPr lang="en-US" dirty="0" smtClean="0"/>
            </a:br>
            <a:r>
              <a:rPr lang="en-US" dirty="0" smtClean="0"/>
              <a:t>1. </a:t>
            </a:r>
            <a:r>
              <a:rPr lang="en-US" dirty="0" err="1" smtClean="0"/>
              <a:t>Fayllarni</a:t>
            </a:r>
            <a:r>
              <a:rPr lang="en-US" dirty="0" smtClean="0"/>
              <a:t> </a:t>
            </a:r>
            <a:r>
              <a:rPr lang="en-US" dirty="0" err="1" smtClean="0"/>
              <a:t>arxivlash</a:t>
            </a:r>
            <a:r>
              <a:rPr lang="en-US" dirty="0" smtClean="0"/>
              <a:t/>
            </a:r>
            <a:br>
              <a:rPr lang="en-US" dirty="0" smtClean="0"/>
            </a:br>
            <a:r>
              <a:rPr lang="en-US" dirty="0" smtClean="0"/>
              <a:t>2. </a:t>
            </a:r>
            <a:r>
              <a:rPr lang="en-US" dirty="0" err="1" smtClean="0"/>
              <a:t>Arxivlash</a:t>
            </a:r>
            <a:r>
              <a:rPr lang="en-US" dirty="0" smtClean="0"/>
              <a:t> </a:t>
            </a:r>
            <a:r>
              <a:rPr lang="en-US" dirty="0" err="1" smtClean="0"/>
              <a:t>turlari</a:t>
            </a:r>
            <a:r>
              <a:rPr lang="en-US" dirty="0" smtClean="0"/>
              <a:t/>
            </a:r>
            <a:br>
              <a:rPr lang="en-US" dirty="0" smtClean="0"/>
            </a:br>
            <a:r>
              <a:rPr lang="en-US" dirty="0" smtClean="0"/>
              <a:t>3. </a:t>
            </a:r>
            <a:r>
              <a:rPr lang="en-US" dirty="0" err="1" smtClean="0"/>
              <a:t>WinRAR</a:t>
            </a:r>
            <a:r>
              <a:rPr lang="en-US" dirty="0" smtClean="0"/>
              <a:t> </a:t>
            </a:r>
            <a:r>
              <a:rPr lang="en-US" dirty="0" err="1" smtClean="0"/>
              <a:t>va</a:t>
            </a:r>
            <a:r>
              <a:rPr lang="en-US" dirty="0" smtClean="0"/>
              <a:t> </a:t>
            </a:r>
            <a:r>
              <a:rPr lang="en-US" dirty="0" err="1" smtClean="0"/>
              <a:t>WinZIP</a:t>
            </a:r>
            <a:r>
              <a:rPr lang="en-US" dirty="0" smtClean="0"/>
              <a:t> </a:t>
            </a:r>
            <a:r>
              <a:rPr lang="en-US" dirty="0" err="1" smtClean="0"/>
              <a:t>arxivatorlari</a:t>
            </a:r>
            <a:r>
              <a:rPr lang="en-US" dirty="0" smtClean="0"/>
              <a:t/>
            </a:r>
            <a:br>
              <a:rPr lang="en-US" dirty="0" smtClean="0"/>
            </a:br>
            <a:r>
              <a:rPr lang="en-US" dirty="0" err="1" smtClean="0"/>
              <a:t>Xulosa</a:t>
            </a:r>
            <a:r>
              <a:rPr lang="en-US" dirty="0" smtClean="0"/>
              <a:t/>
            </a:r>
            <a:br>
              <a:rPr lang="en-US" dirty="0" smtClean="0"/>
            </a:br>
            <a:r>
              <a:rPr lang="en-US" dirty="0" err="1" smtClean="0"/>
              <a:t>Fotdanilgan</a:t>
            </a:r>
            <a:r>
              <a:rPr lang="en-US" dirty="0" smtClean="0"/>
              <a:t> </a:t>
            </a:r>
            <a:r>
              <a:rPr lang="en-US" dirty="0" err="1" smtClean="0"/>
              <a:t>Adabiyotlar</a:t>
            </a:r>
            <a:r>
              <a:rPr lang="en-US" dirty="0" smtClean="0"/>
              <a:t> </a:t>
            </a:r>
            <a:r>
              <a:rPr lang="en-US" dirty="0" err="1" smtClean="0"/>
              <a:t>ro’yxati</a:t>
            </a:r>
            <a:r>
              <a:rPr lang="en-US" dirty="0" smtClean="0"/>
              <a:t/>
            </a:r>
            <a:br>
              <a:rPr lang="en-US" dirty="0" smtClean="0"/>
            </a:br>
            <a:r>
              <a:rPr lang="en-US" dirty="0" smtClean="0"/>
              <a:t> </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04664"/>
            <a:ext cx="7467600" cy="5386610"/>
          </a:xfrm>
        </p:spPr>
        <p:txBody>
          <a:bodyPr>
            <a:normAutofit/>
          </a:bodyPr>
          <a:lstStyle/>
          <a:p>
            <a:r>
              <a:rPr lang="en-US" dirty="0" err="1" smtClean="0"/>
              <a:t>WinRAR</a:t>
            </a:r>
            <a:r>
              <a:rPr lang="en-US" dirty="0" smtClean="0"/>
              <a:t> </a:t>
            </a:r>
            <a:r>
              <a:rPr lang="en-US" dirty="0" err="1" smtClean="0"/>
              <a:t>arxivatori</a:t>
            </a:r>
            <a:r>
              <a:rPr lang="en-US" dirty="0" smtClean="0"/>
              <a:t> </a:t>
            </a:r>
            <a:r>
              <a:rPr lang="en-US" dirty="0" err="1" smtClean="0"/>
              <a:t>bilan</a:t>
            </a:r>
            <a:r>
              <a:rPr lang="en-US" dirty="0" smtClean="0"/>
              <a:t> </a:t>
            </a:r>
            <a:r>
              <a:rPr lang="en-US" dirty="0" err="1" smtClean="0"/>
              <a:t>ishlash</a:t>
            </a:r>
            <a:r>
              <a:rPr lang="ru-RU" dirty="0" smtClean="0"/>
              <a:t/>
            </a:r>
            <a:br>
              <a:rPr lang="ru-RU" dirty="0" smtClean="0"/>
            </a:br>
            <a:r>
              <a:rPr lang="en-US" dirty="0" smtClean="0"/>
              <a:t>     </a:t>
            </a:r>
            <a:r>
              <a:rPr lang="en-US" dirty="0" smtClean="0">
                <a:solidFill>
                  <a:srgbClr val="FF0000"/>
                </a:solidFill>
              </a:rPr>
              <a:t>- </a:t>
            </a:r>
            <a:r>
              <a:rPr lang="en-US" b="1" dirty="0" err="1" smtClean="0">
                <a:solidFill>
                  <a:srgbClr val="FF0000"/>
                </a:solidFill>
              </a:rPr>
              <a:t>Moi</a:t>
            </a:r>
            <a:r>
              <a:rPr lang="en-US" b="1" dirty="0" smtClean="0">
                <a:solidFill>
                  <a:srgbClr val="FF0000"/>
                </a:solidFill>
              </a:rPr>
              <a:t> </a:t>
            </a:r>
            <a:r>
              <a:rPr lang="en-US" b="1" dirty="0" err="1" smtClean="0">
                <a:solidFill>
                  <a:srgbClr val="FF0000"/>
                </a:solidFill>
              </a:rPr>
              <a:t>dokumenti</a:t>
            </a:r>
            <a:r>
              <a:rPr lang="en-US" dirty="0" smtClean="0">
                <a:solidFill>
                  <a:srgbClr val="FF0000"/>
                </a:solidFill>
              </a:rPr>
              <a:t> </a:t>
            </a:r>
            <a:r>
              <a:rPr lang="en-US" dirty="0" smtClean="0"/>
              <a:t>(</a:t>
            </a:r>
            <a:r>
              <a:rPr lang="en-US" dirty="0" err="1" smtClean="0"/>
              <a:t>Mening</a:t>
            </a:r>
            <a:r>
              <a:rPr lang="en-US" dirty="0" smtClean="0"/>
              <a:t> </a:t>
            </a:r>
            <a:r>
              <a:rPr lang="en-US" dirty="0" err="1" smtClean="0"/>
              <a:t>hujjatlarim</a:t>
            </a:r>
            <a:r>
              <a:rPr lang="en-US" dirty="0" smtClean="0"/>
              <a:t>) </a:t>
            </a:r>
            <a:r>
              <a:rPr lang="en-US" dirty="0" err="1" smtClean="0"/>
              <a:t>papkasida</a:t>
            </a:r>
            <a:r>
              <a:rPr lang="en-US" dirty="0" smtClean="0"/>
              <a:t> </a:t>
            </a:r>
            <a:r>
              <a:rPr lang="en-US" dirty="0" err="1" smtClean="0"/>
              <a:t>bir</a:t>
            </a:r>
            <a:r>
              <a:rPr lang="en-US" dirty="0" smtClean="0"/>
              <a:t> </a:t>
            </a:r>
            <a:r>
              <a:rPr lang="en-US" dirty="0" err="1" smtClean="0"/>
              <a:t>nechta</a:t>
            </a:r>
            <a:r>
              <a:rPr lang="en-US" dirty="0" smtClean="0"/>
              <a:t> </a:t>
            </a:r>
            <a:r>
              <a:rPr lang="en-US" dirty="0" err="1" smtClean="0"/>
              <a:t>hujjat</a:t>
            </a:r>
            <a:r>
              <a:rPr lang="en-US" dirty="0" smtClean="0"/>
              <a:t> </a:t>
            </a:r>
            <a:r>
              <a:rPr lang="en-US" dirty="0" err="1" smtClean="0"/>
              <a:t>fayllarini</a:t>
            </a:r>
            <a:r>
              <a:rPr lang="en-US" dirty="0" smtClean="0"/>
              <a:t> </a:t>
            </a:r>
            <a:r>
              <a:rPr lang="en-US" dirty="0" err="1" smtClean="0"/>
              <a:t>tanlang</a:t>
            </a:r>
            <a:r>
              <a:rPr lang="en-US" dirty="0" smtClean="0"/>
              <a:t>.</a:t>
            </a:r>
            <a:r>
              <a:rPr lang="ru-RU" dirty="0" smtClean="0"/>
              <a:t/>
            </a:r>
            <a:br>
              <a:rPr lang="ru-RU" dirty="0" smtClean="0"/>
            </a:br>
            <a:r>
              <a:rPr lang="en-US" dirty="0" smtClean="0"/>
              <a:t>     - </a:t>
            </a:r>
            <a:r>
              <a:rPr lang="en-US" dirty="0" err="1" smtClean="0"/>
              <a:t>Tanlangan</a:t>
            </a:r>
            <a:r>
              <a:rPr lang="en-US" dirty="0" smtClean="0"/>
              <a:t> </a:t>
            </a:r>
            <a:r>
              <a:rPr lang="en-US" dirty="0" err="1" smtClean="0"/>
              <a:t>fayllarni</a:t>
            </a:r>
            <a:r>
              <a:rPr lang="en-US" dirty="0" smtClean="0"/>
              <a:t> </a:t>
            </a:r>
            <a:r>
              <a:rPr lang="en-US" dirty="0" err="1" smtClean="0"/>
              <a:t>tanlab</a:t>
            </a:r>
            <a:r>
              <a:rPr lang="en-US" dirty="0" smtClean="0"/>
              <a:t>, </a:t>
            </a:r>
            <a:r>
              <a:rPr lang="en-US" dirty="0" err="1" smtClean="0"/>
              <a:t>sichqonning</a:t>
            </a:r>
            <a:r>
              <a:rPr lang="en-US" dirty="0" smtClean="0"/>
              <a:t> </a:t>
            </a:r>
            <a:r>
              <a:rPr lang="en-US" dirty="0" err="1" smtClean="0"/>
              <a:t>o'ng</a:t>
            </a:r>
            <a:r>
              <a:rPr lang="en-US" dirty="0" smtClean="0"/>
              <a:t> </a:t>
            </a:r>
            <a:r>
              <a:rPr lang="en-US" dirty="0" err="1" smtClean="0"/>
              <a:t>tugmasini</a:t>
            </a:r>
            <a:r>
              <a:rPr lang="en-US" dirty="0" smtClean="0"/>
              <a:t> </a:t>
            </a:r>
            <a:r>
              <a:rPr lang="en-US" dirty="0" err="1" smtClean="0"/>
              <a:t>bosing</a:t>
            </a:r>
            <a:r>
              <a:rPr lang="en-US" dirty="0" smtClean="0"/>
              <a:t> </a:t>
            </a:r>
            <a:r>
              <a:rPr lang="en-US" dirty="0" err="1" smtClean="0"/>
              <a:t>va</a:t>
            </a:r>
            <a:r>
              <a:rPr lang="en-US" dirty="0" smtClean="0"/>
              <a:t> </a:t>
            </a:r>
            <a:r>
              <a:rPr lang="en-US" dirty="0" err="1" smtClean="0"/>
              <a:t>hosil</a:t>
            </a:r>
            <a:r>
              <a:rPr lang="en-US" dirty="0" smtClean="0"/>
              <a:t> </a:t>
            </a:r>
            <a:r>
              <a:rPr lang="en-US" dirty="0" err="1" smtClean="0"/>
              <a:t>bo'lgan</a:t>
            </a:r>
            <a:r>
              <a:rPr lang="en-US" dirty="0" smtClean="0"/>
              <a:t> </a:t>
            </a:r>
            <a:r>
              <a:rPr lang="en-US" dirty="0" err="1" smtClean="0"/>
              <a:t>kontekst</a:t>
            </a:r>
            <a:r>
              <a:rPr lang="en-US" dirty="0" smtClean="0"/>
              <a:t> </a:t>
            </a:r>
            <a:r>
              <a:rPr lang="en-US" dirty="0" err="1" smtClean="0"/>
              <a:t>menyudan</a:t>
            </a:r>
            <a:r>
              <a:rPr lang="en-US" dirty="0" smtClean="0"/>
              <a:t> </a:t>
            </a:r>
            <a:r>
              <a:rPr lang="en-US" b="1" dirty="0" smtClean="0">
                <a:solidFill>
                  <a:srgbClr val="FF0000"/>
                </a:solidFill>
              </a:rPr>
              <a:t>Add to archive</a:t>
            </a:r>
            <a:r>
              <a:rPr lang="en-US" dirty="0" smtClean="0">
                <a:solidFill>
                  <a:srgbClr val="FF0000"/>
                </a:solidFill>
              </a:rPr>
              <a:t> </a:t>
            </a:r>
            <a:r>
              <a:rPr lang="en-US" dirty="0" err="1" smtClean="0"/>
              <a:t>bandini</a:t>
            </a:r>
            <a:r>
              <a:rPr lang="en-US" dirty="0" smtClean="0"/>
              <a:t> </a:t>
            </a:r>
            <a:r>
              <a:rPr lang="en-US" dirty="0" err="1" smtClean="0"/>
              <a:t>tanlang</a:t>
            </a:r>
            <a:r>
              <a:rPr lang="en-US" dirty="0" smtClean="0"/>
              <a:t>.</a:t>
            </a:r>
            <a:r>
              <a:rPr lang="ru-RU" dirty="0" smtClean="0"/>
              <a:t/>
            </a:r>
            <a:br>
              <a:rPr lang="ru-RU" dirty="0" smtClean="0"/>
            </a:br>
            <a:r>
              <a:rPr lang="en-US" dirty="0" smtClean="0"/>
              <a:t>     - </a:t>
            </a:r>
            <a:r>
              <a:rPr lang="en-US" dirty="0" err="1" smtClean="0"/>
              <a:t>Natijada</a:t>
            </a:r>
            <a:r>
              <a:rPr lang="en-US" dirty="0" smtClean="0"/>
              <a:t> </a:t>
            </a:r>
            <a:r>
              <a:rPr lang="en-US" dirty="0" err="1" smtClean="0"/>
              <a:t>fayllarni</a:t>
            </a:r>
            <a:r>
              <a:rPr lang="en-US" dirty="0" smtClean="0"/>
              <a:t> </a:t>
            </a:r>
            <a:r>
              <a:rPr lang="en-US" dirty="0" err="1" smtClean="0"/>
              <a:t>arxivlash</a:t>
            </a:r>
            <a:r>
              <a:rPr lang="en-US" dirty="0" smtClean="0"/>
              <a:t> </a:t>
            </a:r>
            <a:r>
              <a:rPr lang="en-US" dirty="0" err="1" smtClean="0"/>
              <a:t>oynasi</a:t>
            </a:r>
            <a:r>
              <a:rPr lang="en-US" dirty="0" smtClean="0"/>
              <a:t> </a:t>
            </a:r>
            <a:r>
              <a:rPr lang="en-US" dirty="0" err="1" smtClean="0"/>
              <a:t>hosil</a:t>
            </a:r>
            <a:r>
              <a:rPr lang="en-US" dirty="0" smtClean="0"/>
              <a:t> </a:t>
            </a:r>
            <a:r>
              <a:rPr lang="en-US" dirty="0" err="1" smtClean="0"/>
              <a:t>bo'ladi</a:t>
            </a:r>
            <a:r>
              <a:rPr lang="en-US" dirty="0" smtClean="0"/>
              <a:t>.</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7704856" cy="2002234"/>
          </a:xfrm>
        </p:spPr>
        <p:txBody>
          <a:bodyPr>
            <a:noAutofit/>
          </a:bodyPr>
          <a:lstStyle/>
          <a:p>
            <a:r>
              <a:rPr lang="en-US" sz="2000" dirty="0" smtClean="0"/>
              <a:t>      - </a:t>
            </a:r>
            <a:r>
              <a:rPr lang="en-US" sz="2000" dirty="0" err="1" smtClean="0"/>
              <a:t>Mazkur</a:t>
            </a:r>
            <a:r>
              <a:rPr lang="en-US" sz="2000" dirty="0" smtClean="0"/>
              <a:t> </a:t>
            </a:r>
            <a:r>
              <a:rPr lang="en-US" sz="2000" dirty="0" err="1" smtClean="0"/>
              <a:t>oynada</a:t>
            </a:r>
            <a:r>
              <a:rPr lang="en-US" sz="2000" dirty="0" smtClean="0"/>
              <a:t> </a:t>
            </a:r>
            <a:r>
              <a:rPr lang="en-US" sz="2000" b="1" dirty="0" err="1" smtClean="0"/>
              <a:t>Imya</a:t>
            </a:r>
            <a:r>
              <a:rPr lang="en-US" sz="2000" b="1" dirty="0" smtClean="0"/>
              <a:t> </a:t>
            </a:r>
            <a:r>
              <a:rPr lang="en-US" sz="2000" b="1" dirty="0" err="1" smtClean="0"/>
              <a:t>arxiva</a:t>
            </a:r>
            <a:r>
              <a:rPr lang="en-US" sz="2000" dirty="0" smtClean="0"/>
              <a:t> (</a:t>
            </a:r>
            <a:r>
              <a:rPr lang="en-US" sz="2000" dirty="0" err="1" smtClean="0"/>
              <a:t>Arxiv</a:t>
            </a:r>
            <a:r>
              <a:rPr lang="en-US" sz="2000" dirty="0" smtClean="0"/>
              <a:t> </a:t>
            </a:r>
            <a:r>
              <a:rPr lang="en-US" sz="2000" dirty="0" err="1" smtClean="0"/>
              <a:t>fayl</a:t>
            </a:r>
            <a:r>
              <a:rPr lang="en-US" sz="2000" dirty="0" smtClean="0"/>
              <a:t> </a:t>
            </a:r>
            <a:r>
              <a:rPr lang="en-US" sz="2000" dirty="0" err="1" smtClean="0"/>
              <a:t>nomi</a:t>
            </a:r>
            <a:r>
              <a:rPr lang="en-US" sz="2000" dirty="0" smtClean="0"/>
              <a:t>) </a:t>
            </a:r>
            <a:r>
              <a:rPr lang="en-US" sz="2000" dirty="0" err="1" smtClean="0"/>
              <a:t>satriga</a:t>
            </a:r>
            <a:r>
              <a:rPr lang="en-US" sz="2000" dirty="0" smtClean="0"/>
              <a:t> </a:t>
            </a:r>
            <a:r>
              <a:rPr lang="en-US" sz="2000" dirty="0" err="1" smtClean="0"/>
              <a:t>yangi</a:t>
            </a:r>
            <a:r>
              <a:rPr lang="en-US" sz="2000" dirty="0" smtClean="0"/>
              <a:t> </a:t>
            </a:r>
            <a:r>
              <a:rPr lang="en-US" sz="2000" dirty="0" err="1" smtClean="0"/>
              <a:t>arxiv</a:t>
            </a:r>
            <a:r>
              <a:rPr lang="en-US" sz="2000" dirty="0" smtClean="0"/>
              <a:t> </a:t>
            </a:r>
            <a:r>
              <a:rPr lang="en-US" sz="2000" dirty="0" err="1" smtClean="0"/>
              <a:t>fayl</a:t>
            </a:r>
            <a:r>
              <a:rPr lang="en-US" sz="2000" dirty="0" smtClean="0"/>
              <a:t> </a:t>
            </a:r>
            <a:r>
              <a:rPr lang="en-US" sz="2000" dirty="0" err="1" smtClean="0"/>
              <a:t>nomini</a:t>
            </a:r>
            <a:r>
              <a:rPr lang="en-US" sz="2000" dirty="0" smtClean="0"/>
              <a:t> </a:t>
            </a:r>
            <a:r>
              <a:rPr lang="en-US" sz="2000" dirty="0" err="1" smtClean="0"/>
              <a:t>kiritib</a:t>
            </a:r>
            <a:r>
              <a:rPr lang="en-US" sz="2000" dirty="0" smtClean="0"/>
              <a:t>, </a:t>
            </a:r>
            <a:r>
              <a:rPr lang="en-US" sz="2000" b="1" dirty="0" smtClean="0"/>
              <a:t>Format </a:t>
            </a:r>
            <a:r>
              <a:rPr lang="en-US" sz="2000" b="1" dirty="0" err="1" smtClean="0"/>
              <a:t>arxiva</a:t>
            </a:r>
            <a:r>
              <a:rPr lang="en-US" sz="2000" dirty="0" smtClean="0"/>
              <a:t> (</a:t>
            </a:r>
            <a:r>
              <a:rPr lang="en-US" sz="2000" dirty="0" err="1" smtClean="0"/>
              <a:t>Arxiv</a:t>
            </a:r>
            <a:r>
              <a:rPr lang="en-US" sz="2000" dirty="0" smtClean="0"/>
              <a:t> </a:t>
            </a:r>
            <a:r>
              <a:rPr lang="en-US" sz="2000" dirty="0" err="1" smtClean="0"/>
              <a:t>turi</a:t>
            </a:r>
            <a:r>
              <a:rPr lang="en-US" sz="2000" dirty="0" smtClean="0"/>
              <a:t>) </a:t>
            </a:r>
            <a:r>
              <a:rPr lang="en-US" sz="2000" dirty="0" err="1" smtClean="0"/>
              <a:t>bo'limida</a:t>
            </a:r>
            <a:r>
              <a:rPr lang="en-US" sz="2000" dirty="0" smtClean="0"/>
              <a:t> RAR </a:t>
            </a:r>
            <a:r>
              <a:rPr lang="en-US" sz="2000" dirty="0" err="1" smtClean="0"/>
              <a:t>yoki</a:t>
            </a:r>
            <a:r>
              <a:rPr lang="en-US" sz="2000" dirty="0" smtClean="0"/>
              <a:t> ZIP </a:t>
            </a:r>
            <a:r>
              <a:rPr lang="en-US" sz="2000" dirty="0" err="1" smtClean="0"/>
              <a:t>ni</a:t>
            </a:r>
            <a:r>
              <a:rPr lang="en-US" sz="2000" dirty="0" smtClean="0"/>
              <a:t> </a:t>
            </a:r>
            <a:r>
              <a:rPr lang="en-US" sz="2000" dirty="0" err="1" smtClean="0"/>
              <a:t>tanlab</a:t>
            </a:r>
            <a:r>
              <a:rPr lang="en-US" sz="2000" dirty="0" smtClean="0"/>
              <a:t>, OK </a:t>
            </a:r>
            <a:r>
              <a:rPr lang="en-US" sz="2000" dirty="0" err="1" smtClean="0"/>
              <a:t>tugmasini</a:t>
            </a:r>
            <a:r>
              <a:rPr lang="en-US" sz="2000" dirty="0" smtClean="0"/>
              <a:t> </a:t>
            </a:r>
            <a:r>
              <a:rPr lang="en-US" sz="2000" dirty="0" err="1" smtClean="0"/>
              <a:t>bosing</a:t>
            </a:r>
            <a:r>
              <a:rPr lang="en-US" sz="2000" dirty="0" smtClean="0"/>
              <a:t>. </a:t>
            </a:r>
            <a:r>
              <a:rPr lang="en-US" sz="2000" dirty="0" err="1" smtClean="0"/>
              <a:t>Bundan</a:t>
            </a:r>
            <a:r>
              <a:rPr lang="en-US" sz="2000" dirty="0" smtClean="0"/>
              <a:t> </a:t>
            </a:r>
            <a:r>
              <a:rPr lang="en-US" sz="2000" dirty="0" err="1" smtClean="0"/>
              <a:t>keyin</a:t>
            </a:r>
            <a:r>
              <a:rPr lang="en-US" sz="2000" dirty="0" smtClean="0"/>
              <a:t> </a:t>
            </a:r>
            <a:r>
              <a:rPr lang="en-US" sz="2000" dirty="0" err="1" smtClean="0"/>
              <a:t>ma'lum</a:t>
            </a:r>
            <a:r>
              <a:rPr lang="en-US" sz="2000" dirty="0" smtClean="0"/>
              <a:t> </a:t>
            </a:r>
            <a:r>
              <a:rPr lang="en-US" sz="2000" dirty="0" err="1" smtClean="0"/>
              <a:t>vaqt</a:t>
            </a:r>
            <a:r>
              <a:rPr lang="en-US" sz="2000" dirty="0" smtClean="0"/>
              <a:t> </a:t>
            </a:r>
            <a:r>
              <a:rPr lang="en-US" sz="2000" dirty="0" err="1" smtClean="0"/>
              <a:t>mobaynida</a:t>
            </a:r>
            <a:r>
              <a:rPr lang="en-US" sz="2000" dirty="0" smtClean="0"/>
              <a:t> </a:t>
            </a:r>
            <a:r>
              <a:rPr lang="en-US" sz="2000" dirty="0" err="1" smtClean="0"/>
              <a:t>tanlangan</a:t>
            </a:r>
            <a:r>
              <a:rPr lang="en-US" sz="2000" dirty="0" smtClean="0"/>
              <a:t> </a:t>
            </a:r>
            <a:r>
              <a:rPr lang="en-US" sz="2000" dirty="0" err="1" smtClean="0"/>
              <a:t>fayllar</a:t>
            </a:r>
            <a:r>
              <a:rPr lang="en-US" sz="2000" dirty="0" smtClean="0"/>
              <a:t> </a:t>
            </a:r>
            <a:r>
              <a:rPr lang="en-US" sz="2000" dirty="0" err="1" smtClean="0"/>
              <a:t>arxivlanadi</a:t>
            </a:r>
            <a:r>
              <a:rPr lang="en-US" sz="2000" dirty="0" smtClean="0"/>
              <a:t> </a:t>
            </a:r>
            <a:r>
              <a:rPr lang="en-US" sz="2000" dirty="0" err="1" smtClean="0"/>
              <a:t>va</a:t>
            </a:r>
            <a:r>
              <a:rPr lang="en-US" sz="2000" dirty="0" smtClean="0"/>
              <a:t> </a:t>
            </a:r>
            <a:r>
              <a:rPr lang="en-US" sz="2000" dirty="0" err="1" smtClean="0"/>
              <a:t>yangi</a:t>
            </a:r>
            <a:r>
              <a:rPr lang="en-US" sz="2000" dirty="0" smtClean="0"/>
              <a:t> </a:t>
            </a:r>
            <a:r>
              <a:rPr lang="en-US" sz="2000" dirty="0" err="1" smtClean="0"/>
              <a:t>arxiv</a:t>
            </a:r>
            <a:r>
              <a:rPr lang="en-US" sz="2000" dirty="0" smtClean="0"/>
              <a:t> </a:t>
            </a:r>
            <a:r>
              <a:rPr lang="en-US" sz="2000" dirty="0" err="1" smtClean="0"/>
              <a:t>fayl</a:t>
            </a:r>
            <a:r>
              <a:rPr lang="en-US" sz="2000" dirty="0" smtClean="0"/>
              <a:t> </a:t>
            </a:r>
            <a:r>
              <a:rPr lang="en-US" sz="2000" dirty="0" err="1" smtClean="0"/>
              <a:t>hosil</a:t>
            </a:r>
            <a:r>
              <a:rPr lang="en-US" sz="2000" dirty="0" smtClean="0"/>
              <a:t> </a:t>
            </a:r>
            <a:r>
              <a:rPr lang="en-US" sz="2000" dirty="0" err="1" smtClean="0"/>
              <a:t>bo'ladi</a:t>
            </a:r>
            <a:r>
              <a:rPr lang="en-US" sz="2000" dirty="0" smtClean="0"/>
              <a:t>.</a:t>
            </a:r>
            <a:endParaRPr lang="ru-RU" sz="2000" dirty="0"/>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0721" name="Picture 1" descr="topshiriq2"/>
          <p:cNvPicPr>
            <a:picLocks noChangeAspect="1" noChangeArrowheads="1"/>
          </p:cNvPicPr>
          <p:nvPr/>
        </p:nvPicPr>
        <p:blipFill>
          <a:blip r:embed="rId2" cstate="print"/>
          <a:srcRect/>
          <a:stretch>
            <a:fillRect/>
          </a:stretch>
        </p:blipFill>
        <p:spPr bwMode="auto">
          <a:xfrm>
            <a:off x="467544" y="2204864"/>
            <a:ext cx="3816424" cy="4104456"/>
          </a:xfrm>
          <a:prstGeom prst="rect">
            <a:avLst/>
          </a:prstGeom>
          <a:noFill/>
        </p:spPr>
      </p:pic>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0723" name="Picture 3" descr="imya"/>
          <p:cNvPicPr>
            <a:picLocks noChangeAspect="1" noChangeArrowheads="1"/>
          </p:cNvPicPr>
          <p:nvPr/>
        </p:nvPicPr>
        <p:blipFill>
          <a:blip r:embed="rId3" cstate="print"/>
          <a:srcRect/>
          <a:stretch>
            <a:fillRect/>
          </a:stretch>
        </p:blipFill>
        <p:spPr bwMode="auto">
          <a:xfrm>
            <a:off x="4427984" y="2348880"/>
            <a:ext cx="4211498" cy="410445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7931224" cy="5832648"/>
          </a:xfrm>
        </p:spPr>
        <p:txBody>
          <a:bodyPr>
            <a:noAutofit/>
          </a:bodyPr>
          <a:lstStyle/>
          <a:p>
            <a:pPr algn="just"/>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err="1" smtClean="0">
                <a:solidFill>
                  <a:schemeClr val="tx1"/>
                </a:solidFill>
              </a:rPr>
              <a:t>Turli</a:t>
            </a:r>
            <a:r>
              <a:rPr lang="en-US" sz="1800" dirty="0" smtClean="0">
                <a:solidFill>
                  <a:schemeClr val="tx1"/>
                </a:solidFill>
              </a:rPr>
              <a:t> </a:t>
            </a:r>
            <a:r>
              <a:rPr lang="en-US" sz="1800" dirty="0" err="1" smtClean="0">
                <a:solidFill>
                  <a:schemeClr val="tx1"/>
                </a:solidFill>
              </a:rPr>
              <a:t>xil</a:t>
            </a:r>
            <a:r>
              <a:rPr lang="en-US" sz="1800" dirty="0" smtClean="0">
                <a:solidFill>
                  <a:schemeClr val="tx1"/>
                </a:solidFill>
              </a:rPr>
              <a:t> </a:t>
            </a:r>
            <a:r>
              <a:rPr lang="en-US" sz="1800" dirty="0" err="1" smtClean="0">
                <a:solidFill>
                  <a:schemeClr val="tx1"/>
                </a:solidFill>
              </a:rPr>
              <a:t>kompyuter</a:t>
            </a:r>
            <a:r>
              <a:rPr lang="en-US" sz="1800" dirty="0" smtClean="0">
                <a:solidFill>
                  <a:schemeClr val="tx1"/>
                </a:solidFill>
              </a:rPr>
              <a:t> </a:t>
            </a:r>
            <a:r>
              <a:rPr lang="en-US" sz="1800" dirty="0" err="1" smtClean="0">
                <a:solidFill>
                  <a:schemeClr val="tx1"/>
                </a:solidFill>
              </a:rPr>
              <a:t>o’yinlarini</a:t>
            </a:r>
            <a:r>
              <a:rPr lang="ru-RU" sz="1800" dirty="0" smtClean="0">
                <a:solidFill>
                  <a:schemeClr val="tx1"/>
                </a:solidFill>
              </a:rPr>
              <a:t>, </a:t>
            </a:r>
            <a:r>
              <a:rPr lang="en-US" sz="1800" dirty="0" err="1" smtClean="0">
                <a:solidFill>
                  <a:schemeClr val="tx1"/>
                </a:solidFill>
              </a:rPr>
              <a:t>rasmlar</a:t>
            </a:r>
            <a:r>
              <a:rPr lang="ru-RU" sz="1800" dirty="0" smtClean="0">
                <a:solidFill>
                  <a:schemeClr val="tx1"/>
                </a:solidFill>
              </a:rPr>
              <a:t>, </a:t>
            </a:r>
            <a:r>
              <a:rPr lang="en-US" sz="1800" dirty="0" err="1" smtClean="0">
                <a:solidFill>
                  <a:schemeClr val="tx1"/>
                </a:solidFill>
              </a:rPr>
              <a:t>jadvallar</a:t>
            </a:r>
            <a:r>
              <a:rPr lang="ru-RU" sz="1800" dirty="0" smtClean="0">
                <a:solidFill>
                  <a:schemeClr val="tx1"/>
                </a:solidFill>
              </a:rPr>
              <a:t>, </a:t>
            </a:r>
            <a:r>
              <a:rPr lang="en-US" sz="1800" dirty="0" err="1" smtClean="0">
                <a:solidFill>
                  <a:schemeClr val="tx1"/>
                </a:solidFill>
              </a:rPr>
              <a:t>chizmalar</a:t>
            </a:r>
            <a:r>
              <a:rPr lang="ru-RU" sz="1800" dirty="0" smtClean="0">
                <a:solidFill>
                  <a:schemeClr val="tx1"/>
                </a:solidFill>
              </a:rPr>
              <a:t>, </a:t>
            </a:r>
            <a:r>
              <a:rPr lang="en-US" sz="1800" dirty="0" err="1" smtClean="0">
                <a:solidFill>
                  <a:schemeClr val="tx1"/>
                </a:solidFill>
              </a:rPr>
              <a:t>diagrammalar</a:t>
            </a:r>
            <a:r>
              <a:rPr lang="en-US" sz="1800" dirty="0" smtClean="0">
                <a:solidFill>
                  <a:schemeClr val="tx1"/>
                </a:solidFill>
              </a:rPr>
              <a:t> </a:t>
            </a:r>
            <a:r>
              <a:rPr lang="en-US" sz="1800" dirty="0" err="1" smtClean="0">
                <a:solidFill>
                  <a:schemeClr val="tx1"/>
                </a:solidFill>
              </a:rPr>
              <a:t>bilan</a:t>
            </a:r>
            <a:r>
              <a:rPr lang="en-US" sz="1800" dirty="0" smtClean="0">
                <a:solidFill>
                  <a:schemeClr val="tx1"/>
                </a:solidFill>
              </a:rPr>
              <a:t> </a:t>
            </a:r>
            <a:r>
              <a:rPr lang="en-US" sz="1800" dirty="0" err="1" smtClean="0">
                <a:solidFill>
                  <a:schemeClr val="tx1"/>
                </a:solidFill>
              </a:rPr>
              <a:t>boyitilgan</a:t>
            </a:r>
            <a:r>
              <a:rPr lang="en-US" sz="1800" dirty="0" smtClean="0">
                <a:solidFill>
                  <a:schemeClr val="tx1"/>
                </a:solidFill>
              </a:rPr>
              <a:t> </a:t>
            </a:r>
            <a:r>
              <a:rPr lang="en-US" sz="1800" dirty="0" err="1" smtClean="0">
                <a:solidFill>
                  <a:schemeClr val="tx1"/>
                </a:solidFill>
              </a:rPr>
              <a:t>zamonaviy</a:t>
            </a:r>
            <a:r>
              <a:rPr lang="en-US" sz="1800" dirty="0" smtClean="0">
                <a:solidFill>
                  <a:schemeClr val="tx1"/>
                </a:solidFill>
              </a:rPr>
              <a:t> </a:t>
            </a:r>
            <a:r>
              <a:rPr lang="en-US" sz="1800" dirty="0" err="1" smtClean="0">
                <a:solidFill>
                  <a:schemeClr val="tx1"/>
                </a:solidFill>
              </a:rPr>
              <a:t>hujjatlarni</a:t>
            </a:r>
            <a:r>
              <a:rPr lang="en-US" sz="1800" dirty="0" smtClean="0">
                <a:solidFill>
                  <a:schemeClr val="tx1"/>
                </a:solidFill>
              </a:rPr>
              <a:t> </a:t>
            </a:r>
            <a:r>
              <a:rPr lang="en-US" sz="1800" dirty="0" err="1" smtClean="0">
                <a:solidFill>
                  <a:schemeClr val="tx1"/>
                </a:solidFill>
              </a:rPr>
              <a:t>kichik</a:t>
            </a:r>
            <a:r>
              <a:rPr lang="en-US" sz="1800" dirty="0" smtClean="0">
                <a:solidFill>
                  <a:schemeClr val="tx1"/>
                </a:solidFill>
              </a:rPr>
              <a:t> </a:t>
            </a:r>
            <a:r>
              <a:rPr lang="en-US" sz="1800" dirty="0" err="1" smtClean="0">
                <a:solidFill>
                  <a:schemeClr val="tx1"/>
                </a:solidFill>
              </a:rPr>
              <a:t>xajmlarda</a:t>
            </a:r>
            <a:r>
              <a:rPr lang="en-US" sz="1800" dirty="0" smtClean="0">
                <a:solidFill>
                  <a:schemeClr val="tx1"/>
                </a:solidFill>
              </a:rPr>
              <a:t> </a:t>
            </a:r>
            <a:r>
              <a:rPr lang="en-US" sz="1800" dirty="0" err="1" smtClean="0">
                <a:solidFill>
                  <a:schemeClr val="tx1"/>
                </a:solidFill>
              </a:rPr>
              <a:t>va</a:t>
            </a:r>
            <a:r>
              <a:rPr lang="en-US" sz="1800" dirty="0" smtClean="0">
                <a:solidFill>
                  <a:schemeClr val="tx1"/>
                </a:solidFill>
              </a:rPr>
              <a:t> ma</a:t>
            </a:r>
            <a:r>
              <a:rPr lang="ru-RU" sz="1800" dirty="0" smtClean="0">
                <a:solidFill>
                  <a:schemeClr val="tx1"/>
                </a:solidFill>
              </a:rPr>
              <a:t>’</a:t>
            </a:r>
            <a:r>
              <a:rPr lang="en-US" sz="1800" dirty="0" err="1" smtClean="0">
                <a:solidFill>
                  <a:schemeClr val="tx1"/>
                </a:solidFill>
              </a:rPr>
              <a:t>lumot</a:t>
            </a:r>
            <a:r>
              <a:rPr lang="en-US" sz="1800" dirty="0" smtClean="0">
                <a:solidFill>
                  <a:schemeClr val="tx1"/>
                </a:solidFill>
              </a:rPr>
              <a:t> </a:t>
            </a:r>
            <a:r>
              <a:rPr lang="en-US" sz="1800" dirty="0" err="1" smtClean="0">
                <a:solidFill>
                  <a:schemeClr val="tx1"/>
                </a:solidFill>
              </a:rPr>
              <a:t>tashuvchilarda</a:t>
            </a:r>
            <a:r>
              <a:rPr lang="en-US" sz="1800" dirty="0" smtClean="0">
                <a:solidFill>
                  <a:schemeClr val="tx1"/>
                </a:solidFill>
              </a:rPr>
              <a:t> </a:t>
            </a:r>
            <a:r>
              <a:rPr lang="en-US" sz="1800" dirty="0" err="1" smtClean="0">
                <a:solidFill>
                  <a:schemeClr val="tx1"/>
                </a:solidFill>
              </a:rPr>
              <a:t>saqlash</a:t>
            </a:r>
            <a:r>
              <a:rPr lang="en-US" sz="1800" dirty="0" smtClean="0">
                <a:solidFill>
                  <a:schemeClr val="tx1"/>
                </a:solidFill>
              </a:rPr>
              <a:t> </a:t>
            </a:r>
            <a:r>
              <a:rPr lang="en-US" sz="1800" dirty="0" err="1" smtClean="0">
                <a:solidFill>
                  <a:schemeClr val="tx1"/>
                </a:solidFill>
              </a:rPr>
              <a:t>kata</a:t>
            </a:r>
            <a:r>
              <a:rPr lang="en-US" sz="1800" dirty="0" smtClean="0">
                <a:solidFill>
                  <a:schemeClr val="tx1"/>
                </a:solidFill>
              </a:rPr>
              <a:t> </a:t>
            </a:r>
            <a:r>
              <a:rPr lang="en-US" sz="1800" dirty="0" err="1" smtClean="0">
                <a:solidFill>
                  <a:schemeClr val="tx1"/>
                </a:solidFill>
              </a:rPr>
              <a:t>muammo</a:t>
            </a:r>
            <a:r>
              <a:rPr lang="en-US" sz="1800" dirty="0" smtClean="0">
                <a:solidFill>
                  <a:schemeClr val="tx1"/>
                </a:solidFill>
              </a:rPr>
              <a:t> </a:t>
            </a:r>
            <a:r>
              <a:rPr lang="en-US" sz="1800" dirty="0" err="1" smtClean="0">
                <a:solidFill>
                  <a:schemeClr val="tx1"/>
                </a:solidFill>
              </a:rPr>
              <a:t>tug’diradi</a:t>
            </a:r>
            <a:r>
              <a:rPr lang="ru-RU" sz="1800" dirty="0" smtClean="0">
                <a:solidFill>
                  <a:schemeClr val="tx1"/>
                </a:solidFill>
              </a:rPr>
              <a:t>. </a:t>
            </a:r>
            <a:r>
              <a:rPr lang="en-US" sz="1800" dirty="0" err="1" smtClean="0">
                <a:solidFill>
                  <a:schemeClr val="tx1"/>
                </a:solidFill>
              </a:rPr>
              <a:t>Shuning</a:t>
            </a:r>
            <a:r>
              <a:rPr lang="en-US" sz="1800" dirty="0" smtClean="0">
                <a:solidFill>
                  <a:schemeClr val="tx1"/>
                </a:solidFill>
              </a:rPr>
              <a:t> </a:t>
            </a:r>
            <a:r>
              <a:rPr lang="en-US" sz="1800" dirty="0" err="1" smtClean="0">
                <a:solidFill>
                  <a:schemeClr val="tx1"/>
                </a:solidFill>
              </a:rPr>
              <a:t>uchun</a:t>
            </a:r>
            <a:r>
              <a:rPr lang="en-US" sz="1800" dirty="0" smtClean="0">
                <a:solidFill>
                  <a:schemeClr val="tx1"/>
                </a:solidFill>
              </a:rPr>
              <a:t> </a:t>
            </a:r>
            <a:r>
              <a:rPr lang="en-US" sz="1800" dirty="0" err="1" smtClean="0">
                <a:solidFill>
                  <a:schemeClr val="tx1"/>
                </a:solidFill>
              </a:rPr>
              <a:t>ularning</a:t>
            </a:r>
            <a:r>
              <a:rPr lang="en-US" sz="1800" dirty="0" smtClean="0">
                <a:solidFill>
                  <a:schemeClr val="tx1"/>
                </a:solidFill>
              </a:rPr>
              <a:t> </a:t>
            </a:r>
            <a:r>
              <a:rPr lang="en-US" sz="1800" dirty="0" err="1" smtClean="0">
                <a:solidFill>
                  <a:schemeClr val="tx1"/>
                </a:solidFill>
              </a:rPr>
              <a:t>xajmini</a:t>
            </a:r>
            <a:r>
              <a:rPr lang="en-US" sz="1800" dirty="0" smtClean="0">
                <a:solidFill>
                  <a:schemeClr val="tx1"/>
                </a:solidFill>
              </a:rPr>
              <a:t> </a:t>
            </a:r>
            <a:r>
              <a:rPr lang="en-US" sz="1800" dirty="0" err="1" smtClean="0">
                <a:solidFill>
                  <a:schemeClr val="tx1"/>
                </a:solidFill>
              </a:rPr>
              <a:t>qandaydir</a:t>
            </a:r>
            <a:r>
              <a:rPr lang="en-US" sz="1800" dirty="0" smtClean="0">
                <a:solidFill>
                  <a:schemeClr val="tx1"/>
                </a:solidFill>
              </a:rPr>
              <a:t> </a:t>
            </a:r>
            <a:r>
              <a:rPr lang="en-US" sz="1800" dirty="0" err="1" smtClean="0">
                <a:solidFill>
                  <a:schemeClr val="tx1"/>
                </a:solidFill>
              </a:rPr>
              <a:t>usullar</a:t>
            </a:r>
            <a:r>
              <a:rPr lang="en-US" sz="1800" dirty="0" smtClean="0">
                <a:solidFill>
                  <a:schemeClr val="tx1"/>
                </a:solidFill>
              </a:rPr>
              <a:t> </a:t>
            </a:r>
            <a:r>
              <a:rPr lang="en-US" sz="1800" dirty="0" err="1" smtClean="0">
                <a:solidFill>
                  <a:schemeClr val="tx1"/>
                </a:solidFill>
              </a:rPr>
              <a:t>yordamida</a:t>
            </a:r>
            <a:r>
              <a:rPr lang="en-US" sz="1800" dirty="0" smtClean="0">
                <a:solidFill>
                  <a:schemeClr val="tx1"/>
                </a:solidFill>
              </a:rPr>
              <a:t> </a:t>
            </a:r>
            <a:r>
              <a:rPr lang="en-US" sz="1800" dirty="0" err="1" smtClean="0">
                <a:solidFill>
                  <a:schemeClr val="tx1"/>
                </a:solidFill>
              </a:rPr>
              <a:t>kichraytirish</a:t>
            </a:r>
            <a:r>
              <a:rPr lang="en-US" sz="1800" dirty="0" smtClean="0">
                <a:solidFill>
                  <a:schemeClr val="tx1"/>
                </a:solidFill>
              </a:rPr>
              <a:t> </a:t>
            </a:r>
            <a:r>
              <a:rPr lang="en-US" sz="1800" dirty="0" err="1" smtClean="0">
                <a:solidFill>
                  <a:schemeClr val="tx1"/>
                </a:solidFill>
              </a:rPr>
              <a:t>juda</a:t>
            </a:r>
            <a:r>
              <a:rPr lang="en-US" sz="1800" dirty="0" smtClean="0">
                <a:solidFill>
                  <a:schemeClr val="tx1"/>
                </a:solidFill>
              </a:rPr>
              <a:t> </a:t>
            </a:r>
            <a:r>
              <a:rPr lang="en-US" sz="1800" dirty="0" err="1" smtClean="0">
                <a:solidFill>
                  <a:schemeClr val="tx1"/>
                </a:solidFill>
              </a:rPr>
              <a:t>xam</a:t>
            </a:r>
            <a:r>
              <a:rPr lang="en-US" sz="1800" dirty="0" smtClean="0">
                <a:solidFill>
                  <a:schemeClr val="tx1"/>
                </a:solidFill>
              </a:rPr>
              <a:t> </a:t>
            </a:r>
            <a:r>
              <a:rPr lang="en-US" sz="1800" dirty="0" err="1" smtClean="0">
                <a:solidFill>
                  <a:schemeClr val="tx1"/>
                </a:solidFill>
              </a:rPr>
              <a:t>muxim</a:t>
            </a:r>
            <a:r>
              <a:rPr lang="en-US" sz="1800" dirty="0" smtClean="0">
                <a:solidFill>
                  <a:schemeClr val="tx1"/>
                </a:solidFill>
              </a:rPr>
              <a:t>. </a:t>
            </a:r>
            <a:r>
              <a:rPr lang="en-US" sz="1800" dirty="0" err="1" smtClean="0">
                <a:solidFill>
                  <a:schemeClr val="tx1"/>
                </a:solidFill>
              </a:rPr>
              <a:t>Kichraytirilgan</a:t>
            </a:r>
            <a:r>
              <a:rPr lang="en-US" sz="1800" dirty="0" smtClean="0">
                <a:solidFill>
                  <a:schemeClr val="tx1"/>
                </a:solidFill>
              </a:rPr>
              <a:t> </a:t>
            </a:r>
            <a:r>
              <a:rPr lang="en-US" sz="1800" dirty="0" err="1" smtClean="0">
                <a:solidFill>
                  <a:schemeClr val="tx1"/>
                </a:solidFill>
              </a:rPr>
              <a:t>fayllarni</a:t>
            </a:r>
            <a:r>
              <a:rPr lang="en-US" sz="1800" dirty="0" smtClean="0">
                <a:solidFill>
                  <a:schemeClr val="tx1"/>
                </a:solidFill>
              </a:rPr>
              <a:t> </a:t>
            </a:r>
            <a:r>
              <a:rPr lang="en-US" sz="1800" dirty="0" err="1" smtClean="0">
                <a:solidFill>
                  <a:schemeClr val="tx1"/>
                </a:solidFill>
              </a:rPr>
              <a:t>tarmoq</a:t>
            </a:r>
            <a:r>
              <a:rPr lang="en-US" sz="1800" dirty="0" smtClean="0">
                <a:solidFill>
                  <a:schemeClr val="tx1"/>
                </a:solidFill>
              </a:rPr>
              <a:t> </a:t>
            </a:r>
            <a:r>
              <a:rPr lang="en-US" sz="1800" dirty="0" err="1" smtClean="0">
                <a:solidFill>
                  <a:schemeClr val="tx1"/>
                </a:solidFill>
              </a:rPr>
              <a:t>orqali</a:t>
            </a:r>
            <a:r>
              <a:rPr lang="en-US" sz="1800" dirty="0" smtClean="0">
                <a:solidFill>
                  <a:schemeClr val="tx1"/>
                </a:solidFill>
              </a:rPr>
              <a:t> </a:t>
            </a:r>
            <a:r>
              <a:rPr lang="en-US" sz="1800" dirty="0" err="1" smtClean="0">
                <a:solidFill>
                  <a:schemeClr val="tx1"/>
                </a:solidFill>
              </a:rPr>
              <a:t>yoki</a:t>
            </a:r>
            <a:r>
              <a:rPr lang="en-US" sz="1800" dirty="0" smtClean="0">
                <a:solidFill>
                  <a:schemeClr val="tx1"/>
                </a:solidFill>
              </a:rPr>
              <a:t> Internet </a:t>
            </a:r>
            <a:r>
              <a:rPr lang="en-US" sz="1800" dirty="0" err="1" smtClean="0">
                <a:solidFill>
                  <a:schemeClr val="tx1"/>
                </a:solidFill>
              </a:rPr>
              <a:t>yordamida</a:t>
            </a:r>
            <a:r>
              <a:rPr lang="en-US" sz="1800" dirty="0" smtClean="0">
                <a:solidFill>
                  <a:schemeClr val="tx1"/>
                </a:solidFill>
              </a:rPr>
              <a:t> </a:t>
            </a:r>
            <a:r>
              <a:rPr lang="en-US" sz="1800" dirty="0" err="1" smtClean="0">
                <a:solidFill>
                  <a:schemeClr val="tx1"/>
                </a:solidFill>
              </a:rPr>
              <a:t>boshqa</a:t>
            </a:r>
            <a:r>
              <a:rPr lang="en-US" sz="1800" dirty="0" smtClean="0">
                <a:solidFill>
                  <a:schemeClr val="tx1"/>
                </a:solidFill>
              </a:rPr>
              <a:t> </a:t>
            </a:r>
            <a:r>
              <a:rPr lang="en-US" sz="1800" dirty="0" err="1" smtClean="0">
                <a:solidFill>
                  <a:schemeClr val="tx1"/>
                </a:solidFill>
              </a:rPr>
              <a:t>insonlarga</a:t>
            </a:r>
            <a:r>
              <a:rPr lang="en-US" sz="1800" dirty="0" smtClean="0">
                <a:solidFill>
                  <a:schemeClr val="tx1"/>
                </a:solidFill>
              </a:rPr>
              <a:t> </a:t>
            </a:r>
            <a:r>
              <a:rPr lang="en-US" sz="1800" dirty="0" err="1" smtClean="0">
                <a:solidFill>
                  <a:schemeClr val="tx1"/>
                </a:solidFill>
              </a:rPr>
              <a:t>uzatish</a:t>
            </a:r>
            <a:r>
              <a:rPr lang="en-US" sz="1800" dirty="0" smtClean="0">
                <a:solidFill>
                  <a:schemeClr val="tx1"/>
                </a:solidFill>
              </a:rPr>
              <a:t> </a:t>
            </a:r>
            <a:r>
              <a:rPr lang="en-US" sz="1800" dirty="0" err="1" smtClean="0">
                <a:solidFill>
                  <a:schemeClr val="tx1"/>
                </a:solidFill>
              </a:rPr>
              <a:t>xam</a:t>
            </a:r>
            <a:r>
              <a:rPr lang="en-US" sz="1800" dirty="0" smtClean="0">
                <a:solidFill>
                  <a:schemeClr val="tx1"/>
                </a:solidFill>
              </a:rPr>
              <a:t> </a:t>
            </a:r>
            <a:r>
              <a:rPr lang="en-US" sz="1800" dirty="0" err="1" smtClean="0">
                <a:solidFill>
                  <a:schemeClr val="tx1"/>
                </a:solidFill>
              </a:rPr>
              <a:t>ancha</a:t>
            </a:r>
            <a:r>
              <a:rPr lang="en-US" sz="1800" dirty="0" smtClean="0">
                <a:solidFill>
                  <a:schemeClr val="tx1"/>
                </a:solidFill>
              </a:rPr>
              <a:t> </a:t>
            </a:r>
            <a:r>
              <a:rPr lang="en-US" sz="1800" dirty="0" err="1" smtClean="0">
                <a:solidFill>
                  <a:schemeClr val="tx1"/>
                </a:solidFill>
              </a:rPr>
              <a:t>oson</a:t>
            </a:r>
            <a:r>
              <a:rPr lang="en-US" sz="1800" dirty="0" smtClean="0">
                <a:solidFill>
                  <a:schemeClr val="tx1"/>
                </a:solidFill>
              </a:rPr>
              <a:t> </a:t>
            </a:r>
            <a:r>
              <a:rPr lang="en-US" sz="1800" dirty="0" err="1" smtClean="0">
                <a:solidFill>
                  <a:schemeClr val="tx1"/>
                </a:solidFill>
              </a:rPr>
              <a:t>kechadi</a:t>
            </a:r>
            <a:r>
              <a:rPr lang="en-US" sz="1800" dirty="0" smtClean="0">
                <a:solidFill>
                  <a:schemeClr val="tx1"/>
                </a:solidFill>
              </a:rPr>
              <a:t>. Agar </a:t>
            </a:r>
            <a:r>
              <a:rPr lang="en-US" sz="1800" dirty="0" err="1" smtClean="0">
                <a:solidFill>
                  <a:schemeClr val="tx1"/>
                </a:solidFill>
              </a:rPr>
              <a:t>fayl</a:t>
            </a:r>
            <a:r>
              <a:rPr lang="en-US" sz="1800" dirty="0" smtClean="0">
                <a:solidFill>
                  <a:schemeClr val="tx1"/>
                </a:solidFill>
              </a:rPr>
              <a:t> </a:t>
            </a:r>
            <a:r>
              <a:rPr lang="en-US" sz="1800" dirty="0" err="1" smtClean="0">
                <a:solidFill>
                  <a:schemeClr val="tx1"/>
                </a:solidFill>
              </a:rPr>
              <a:t>kichraytirilmagan</a:t>
            </a:r>
            <a:r>
              <a:rPr lang="en-US" sz="1800" dirty="0" smtClean="0">
                <a:solidFill>
                  <a:schemeClr val="tx1"/>
                </a:solidFill>
              </a:rPr>
              <a:t> </a:t>
            </a:r>
            <a:r>
              <a:rPr lang="en-US" sz="1800" dirty="0" err="1" smtClean="0">
                <a:solidFill>
                  <a:schemeClr val="tx1"/>
                </a:solidFill>
              </a:rPr>
              <a:t>bulsa</a:t>
            </a:r>
            <a:r>
              <a:rPr lang="en-US" sz="1800" dirty="0" smtClean="0">
                <a:solidFill>
                  <a:schemeClr val="tx1"/>
                </a:solidFill>
              </a:rPr>
              <a:t>, </a:t>
            </a:r>
            <a:r>
              <a:rPr lang="en-US" sz="1800" dirty="0" err="1" smtClean="0">
                <a:solidFill>
                  <a:schemeClr val="tx1"/>
                </a:solidFill>
              </a:rPr>
              <a:t>uni</a:t>
            </a:r>
            <a:r>
              <a:rPr lang="en-US" sz="1800" dirty="0" smtClean="0">
                <a:solidFill>
                  <a:schemeClr val="tx1"/>
                </a:solidFill>
              </a:rPr>
              <a:t> </a:t>
            </a:r>
            <a:r>
              <a:rPr lang="en-US" sz="1800" dirty="0" err="1" smtClean="0">
                <a:solidFill>
                  <a:schemeClr val="tx1"/>
                </a:solidFill>
              </a:rPr>
              <a:t>sekin</a:t>
            </a:r>
            <a:r>
              <a:rPr lang="en-US" sz="1800" dirty="0" smtClean="0">
                <a:solidFill>
                  <a:schemeClr val="tx1"/>
                </a:solidFill>
              </a:rPr>
              <a:t> </a:t>
            </a:r>
            <a:r>
              <a:rPr lang="en-US" sz="1800" dirty="0" err="1" smtClean="0">
                <a:solidFill>
                  <a:schemeClr val="tx1"/>
                </a:solidFill>
              </a:rPr>
              <a:t>ishlaydigan</a:t>
            </a:r>
            <a:r>
              <a:rPr lang="en-US" sz="1800" dirty="0" smtClean="0">
                <a:solidFill>
                  <a:schemeClr val="tx1"/>
                </a:solidFill>
              </a:rPr>
              <a:t> modem </a:t>
            </a:r>
            <a:r>
              <a:rPr lang="en-US" sz="1800" dirty="0" err="1" smtClean="0">
                <a:solidFill>
                  <a:schemeClr val="tx1"/>
                </a:solidFill>
              </a:rPr>
              <a:t>liniyalari</a:t>
            </a:r>
            <a:r>
              <a:rPr lang="en-US" sz="1800" dirty="0" smtClean="0">
                <a:solidFill>
                  <a:schemeClr val="tx1"/>
                </a:solidFill>
              </a:rPr>
              <a:t> </a:t>
            </a:r>
            <a:r>
              <a:rPr lang="en-US" sz="1800" dirty="0" err="1" smtClean="0">
                <a:solidFill>
                  <a:schemeClr val="tx1"/>
                </a:solidFill>
              </a:rPr>
              <a:t>orkali</a:t>
            </a:r>
            <a:r>
              <a:rPr lang="en-US" sz="1800" dirty="0" smtClean="0">
                <a:solidFill>
                  <a:schemeClr val="tx1"/>
                </a:solidFill>
              </a:rPr>
              <a:t> </a:t>
            </a:r>
            <a:r>
              <a:rPr lang="en-US" sz="1800" dirty="0" err="1" smtClean="0">
                <a:solidFill>
                  <a:schemeClr val="tx1"/>
                </a:solidFill>
              </a:rPr>
              <a:t>boshkalarga</a:t>
            </a:r>
            <a:r>
              <a:rPr lang="en-US" sz="1800" dirty="0" smtClean="0">
                <a:solidFill>
                  <a:schemeClr val="tx1"/>
                </a:solidFill>
              </a:rPr>
              <a:t> </a:t>
            </a:r>
            <a:r>
              <a:rPr lang="en-US" sz="1800" dirty="0" err="1" smtClean="0">
                <a:solidFill>
                  <a:schemeClr val="tx1"/>
                </a:solidFill>
              </a:rPr>
              <a:t>uzatish</a:t>
            </a:r>
            <a:r>
              <a:rPr lang="en-US" sz="1800" dirty="0" smtClean="0">
                <a:solidFill>
                  <a:schemeClr val="tx1"/>
                </a:solidFill>
              </a:rPr>
              <a:t> </a:t>
            </a:r>
            <a:r>
              <a:rPr lang="en-US" sz="1800" dirty="0" err="1" smtClean="0">
                <a:solidFill>
                  <a:schemeClr val="tx1"/>
                </a:solidFill>
              </a:rPr>
              <a:t>juda</a:t>
            </a:r>
            <a:r>
              <a:rPr lang="en-US" sz="1800" dirty="0" smtClean="0">
                <a:solidFill>
                  <a:schemeClr val="tx1"/>
                </a:solidFill>
              </a:rPr>
              <a:t> </a:t>
            </a:r>
            <a:r>
              <a:rPr lang="en-US" sz="1800" dirty="0" err="1" smtClean="0">
                <a:solidFill>
                  <a:schemeClr val="tx1"/>
                </a:solidFill>
              </a:rPr>
              <a:t>xam</a:t>
            </a:r>
            <a:r>
              <a:rPr lang="en-US" sz="1800" dirty="0" smtClean="0">
                <a:solidFill>
                  <a:schemeClr val="tx1"/>
                </a:solidFill>
              </a:rPr>
              <a:t> </a:t>
            </a:r>
            <a:r>
              <a:rPr lang="en-US" sz="1800" dirty="0" err="1" smtClean="0">
                <a:solidFill>
                  <a:schemeClr val="tx1"/>
                </a:solidFill>
              </a:rPr>
              <a:t>qimmatga</a:t>
            </a:r>
            <a:r>
              <a:rPr lang="en-US" sz="1800" dirty="0" smtClean="0">
                <a:solidFill>
                  <a:schemeClr val="tx1"/>
                </a:solidFill>
              </a:rPr>
              <a:t> </a:t>
            </a:r>
            <a:r>
              <a:rPr lang="en-US" sz="1800" dirty="0" err="1" smtClean="0">
                <a:solidFill>
                  <a:schemeClr val="tx1"/>
                </a:solidFill>
              </a:rPr>
              <a:t>tushib</a:t>
            </a:r>
            <a:r>
              <a:rPr lang="en-US" sz="1800" dirty="0" smtClean="0">
                <a:solidFill>
                  <a:schemeClr val="tx1"/>
                </a:solidFill>
              </a:rPr>
              <a:t> </a:t>
            </a:r>
            <a:r>
              <a:rPr lang="en-US" sz="1800" dirty="0" err="1" smtClean="0">
                <a:solidFill>
                  <a:schemeClr val="tx1"/>
                </a:solidFill>
              </a:rPr>
              <a:t>tushib</a:t>
            </a:r>
            <a:r>
              <a:rPr lang="en-US" sz="1800" dirty="0" smtClean="0">
                <a:solidFill>
                  <a:schemeClr val="tx1"/>
                </a:solidFill>
              </a:rPr>
              <a:t> </a:t>
            </a:r>
            <a:r>
              <a:rPr lang="en-US" sz="1800" dirty="0" err="1" smtClean="0">
                <a:solidFill>
                  <a:schemeClr val="tx1"/>
                </a:solidFill>
              </a:rPr>
              <a:t>ketadi</a:t>
            </a:r>
            <a:r>
              <a:rPr lang="en-US" sz="1800" dirty="0" smtClean="0">
                <a:solidFill>
                  <a:schemeClr val="tx1"/>
                </a:solidFill>
              </a:rPr>
              <a:t>. </a:t>
            </a:r>
            <a:r>
              <a:rPr lang="en-US" sz="1800" dirty="0" err="1" smtClean="0">
                <a:solidFill>
                  <a:schemeClr val="tx1"/>
                </a:solidFill>
              </a:rPr>
              <a:t>Shuning</a:t>
            </a:r>
            <a:r>
              <a:rPr lang="en-US" sz="1800" dirty="0" smtClean="0">
                <a:solidFill>
                  <a:schemeClr val="tx1"/>
                </a:solidFill>
              </a:rPr>
              <a:t> </a:t>
            </a:r>
            <a:r>
              <a:rPr lang="en-US" sz="1800" dirty="0" err="1" smtClean="0">
                <a:solidFill>
                  <a:schemeClr val="tx1"/>
                </a:solidFill>
              </a:rPr>
              <a:t>uchun</a:t>
            </a:r>
            <a:r>
              <a:rPr lang="en-US" sz="1800" dirty="0" smtClean="0">
                <a:solidFill>
                  <a:schemeClr val="tx1"/>
                </a:solidFill>
              </a:rPr>
              <a:t> </a:t>
            </a:r>
            <a:r>
              <a:rPr lang="en-US" sz="1800" dirty="0" err="1" smtClean="0">
                <a:solidFill>
                  <a:schemeClr val="tx1"/>
                </a:solidFill>
              </a:rPr>
              <a:t>xam</a:t>
            </a:r>
            <a:r>
              <a:rPr lang="en-US" sz="1800" dirty="0" smtClean="0">
                <a:solidFill>
                  <a:schemeClr val="tx1"/>
                </a:solidFill>
              </a:rPr>
              <a:t> </a:t>
            </a:r>
            <a:r>
              <a:rPr lang="en-US" sz="1800" dirty="0" err="1" smtClean="0">
                <a:solidFill>
                  <a:schemeClr val="tx1"/>
                </a:solidFill>
              </a:rPr>
              <a:t>Internetda</a:t>
            </a:r>
            <a:r>
              <a:rPr lang="en-US" sz="1800" dirty="0" smtClean="0">
                <a:solidFill>
                  <a:schemeClr val="tx1"/>
                </a:solidFill>
              </a:rPr>
              <a:t> </a:t>
            </a:r>
            <a:r>
              <a:rPr lang="en-US" sz="1800" dirty="0" err="1" smtClean="0">
                <a:solidFill>
                  <a:schemeClr val="tx1"/>
                </a:solidFill>
              </a:rPr>
              <a:t>amal</a:t>
            </a:r>
            <a:r>
              <a:rPr lang="en-US" sz="1800" dirty="0" smtClean="0">
                <a:solidFill>
                  <a:schemeClr val="tx1"/>
                </a:solidFill>
              </a:rPr>
              <a:t> </a:t>
            </a:r>
            <a:r>
              <a:rPr lang="en-US" sz="1800" dirty="0" err="1" smtClean="0">
                <a:solidFill>
                  <a:schemeClr val="tx1"/>
                </a:solidFill>
              </a:rPr>
              <a:t>qilinishi</a:t>
            </a:r>
            <a:r>
              <a:rPr lang="en-US" sz="1800" dirty="0" smtClean="0">
                <a:solidFill>
                  <a:schemeClr val="tx1"/>
                </a:solidFill>
              </a:rPr>
              <a:t> </a:t>
            </a:r>
            <a:r>
              <a:rPr lang="en-US" sz="1800" dirty="0" err="1" smtClean="0">
                <a:solidFill>
                  <a:schemeClr val="tx1"/>
                </a:solidFill>
              </a:rPr>
              <a:t>lozim</a:t>
            </a:r>
            <a:r>
              <a:rPr lang="en-US" sz="1800" dirty="0" smtClean="0">
                <a:solidFill>
                  <a:schemeClr val="tx1"/>
                </a:solidFill>
              </a:rPr>
              <a:t> </a:t>
            </a:r>
            <a:r>
              <a:rPr lang="en-US" sz="1800" dirty="0" err="1" smtClean="0">
                <a:solidFill>
                  <a:schemeClr val="tx1"/>
                </a:solidFill>
              </a:rPr>
              <a:t>bo`lgan</a:t>
            </a:r>
            <a:r>
              <a:rPr lang="en-US" sz="1800" dirty="0" smtClean="0">
                <a:solidFill>
                  <a:schemeClr val="tx1"/>
                </a:solidFill>
              </a:rPr>
              <a:t> </a:t>
            </a:r>
            <a:r>
              <a:rPr lang="en-US" sz="1800" dirty="0" err="1" smtClean="0">
                <a:solidFill>
                  <a:schemeClr val="tx1"/>
                </a:solidFill>
              </a:rPr>
              <a:t>bir</a:t>
            </a:r>
            <a:r>
              <a:rPr lang="en-US" sz="1800" dirty="0" smtClean="0">
                <a:solidFill>
                  <a:schemeClr val="tx1"/>
                </a:solidFill>
              </a:rPr>
              <a:t> </a:t>
            </a:r>
            <a:r>
              <a:rPr lang="en-US" sz="1800" dirty="0" err="1" smtClean="0">
                <a:solidFill>
                  <a:schemeClr val="tx1"/>
                </a:solidFill>
              </a:rPr>
              <a:t>qoida</a:t>
            </a:r>
            <a:r>
              <a:rPr lang="en-US" sz="1800" dirty="0" smtClean="0">
                <a:solidFill>
                  <a:schemeClr val="tx1"/>
                </a:solidFill>
              </a:rPr>
              <a:t> </a:t>
            </a:r>
            <a:r>
              <a:rPr lang="en-US" sz="1800" dirty="0" err="1" smtClean="0">
                <a:solidFill>
                  <a:schemeClr val="tx1"/>
                </a:solidFill>
              </a:rPr>
              <a:t>bor</a:t>
            </a:r>
            <a:r>
              <a:rPr lang="en-US" sz="1800" dirty="0" smtClean="0">
                <a:solidFill>
                  <a:schemeClr val="tx1"/>
                </a:solidFill>
              </a:rPr>
              <a:t> – </a:t>
            </a:r>
            <a:r>
              <a:rPr lang="en-US" sz="1800" dirty="0" err="1" smtClean="0">
                <a:solidFill>
                  <a:schemeClr val="tx1"/>
                </a:solidFill>
              </a:rPr>
              <a:t>barcha</a:t>
            </a:r>
            <a:r>
              <a:rPr lang="en-US" sz="1800" dirty="0" smtClean="0">
                <a:solidFill>
                  <a:schemeClr val="tx1"/>
                </a:solidFill>
              </a:rPr>
              <a:t> </a:t>
            </a:r>
            <a:r>
              <a:rPr lang="en-US" sz="1800" dirty="0" err="1" smtClean="0">
                <a:solidFill>
                  <a:schemeClr val="tx1"/>
                </a:solidFill>
              </a:rPr>
              <a:t>fayllar</a:t>
            </a:r>
            <a:r>
              <a:rPr lang="en-US" sz="1800" dirty="0" smtClean="0">
                <a:solidFill>
                  <a:schemeClr val="tx1"/>
                </a:solidFill>
              </a:rPr>
              <a:t> </a:t>
            </a:r>
            <a:r>
              <a:rPr lang="en-US" sz="1800" dirty="0" err="1" smtClean="0">
                <a:solidFill>
                  <a:schemeClr val="tx1"/>
                </a:solidFill>
              </a:rPr>
              <a:t>kichraytirilgan</a:t>
            </a:r>
            <a:r>
              <a:rPr lang="en-US" sz="1800" dirty="0" smtClean="0">
                <a:solidFill>
                  <a:schemeClr val="tx1"/>
                </a:solidFill>
              </a:rPr>
              <a:t> </a:t>
            </a:r>
            <a:r>
              <a:rPr lang="en-US" sz="1800" dirty="0" err="1" smtClean="0">
                <a:solidFill>
                  <a:schemeClr val="tx1"/>
                </a:solidFill>
              </a:rPr>
              <a:t>xolda</a:t>
            </a:r>
            <a:r>
              <a:rPr lang="en-US" sz="1800" dirty="0" smtClean="0">
                <a:solidFill>
                  <a:schemeClr val="tx1"/>
                </a:solidFill>
              </a:rPr>
              <a:t> </a:t>
            </a:r>
            <a:r>
              <a:rPr lang="en-US" sz="1800" dirty="0" err="1" smtClean="0">
                <a:solidFill>
                  <a:schemeClr val="tx1"/>
                </a:solidFill>
              </a:rPr>
              <a:t>uzatilishi</a:t>
            </a:r>
            <a:r>
              <a:rPr lang="en-US" sz="1800" dirty="0" smtClean="0">
                <a:solidFill>
                  <a:schemeClr val="tx1"/>
                </a:solidFill>
              </a:rPr>
              <a:t> </a:t>
            </a:r>
            <a:r>
              <a:rPr lang="en-US" sz="1800" dirty="0" err="1" smtClean="0">
                <a:solidFill>
                  <a:schemeClr val="tx1"/>
                </a:solidFill>
              </a:rPr>
              <a:t>lozim</a:t>
            </a:r>
            <a:r>
              <a:rPr lang="en-US" sz="1800" dirty="0" smtClean="0">
                <a:solidFill>
                  <a:schemeClr val="tx1"/>
                </a:solidFill>
              </a:rPr>
              <a:t>.</a:t>
            </a:r>
            <a:br>
              <a:rPr lang="en-US" sz="1800" dirty="0" smtClean="0">
                <a:solidFill>
                  <a:schemeClr val="tx1"/>
                </a:solidFill>
              </a:rPr>
            </a:br>
            <a:r>
              <a:rPr lang="en-US" sz="1800" dirty="0" err="1" smtClean="0">
                <a:solidFill>
                  <a:schemeClr val="tx1"/>
                </a:solidFill>
              </a:rPr>
              <a:t>Ma’lumotlarni</a:t>
            </a:r>
            <a:r>
              <a:rPr lang="en-US" sz="1800" dirty="0" smtClean="0">
                <a:solidFill>
                  <a:schemeClr val="tx1"/>
                </a:solidFill>
              </a:rPr>
              <a:t> </a:t>
            </a:r>
            <a:r>
              <a:rPr lang="en-US" sz="1800" dirty="0" err="1" smtClean="0">
                <a:solidFill>
                  <a:schemeClr val="tx1"/>
                </a:solidFill>
              </a:rPr>
              <a:t>kichraytirish</a:t>
            </a:r>
            <a:r>
              <a:rPr lang="en-US" sz="1800" dirty="0" smtClean="0">
                <a:solidFill>
                  <a:schemeClr val="tx1"/>
                </a:solidFill>
              </a:rPr>
              <a:t> </a:t>
            </a:r>
            <a:r>
              <a:rPr lang="en-US" sz="1800" dirty="0" err="1" smtClean="0">
                <a:solidFill>
                  <a:schemeClr val="tx1"/>
                </a:solidFill>
              </a:rPr>
              <a:t>yoki</a:t>
            </a:r>
            <a:r>
              <a:rPr lang="en-US" sz="1800" dirty="0" smtClean="0">
                <a:solidFill>
                  <a:schemeClr val="tx1"/>
                </a:solidFill>
              </a:rPr>
              <a:t> </a:t>
            </a:r>
            <a:r>
              <a:rPr lang="en-US" sz="1800" dirty="0" err="1" smtClean="0">
                <a:solidFill>
                  <a:schemeClr val="tx1"/>
                </a:solidFill>
              </a:rPr>
              <a:t>siqishtirish</a:t>
            </a:r>
            <a:r>
              <a:rPr lang="en-US" sz="1800" dirty="0" smtClean="0">
                <a:solidFill>
                  <a:schemeClr val="tx1"/>
                </a:solidFill>
              </a:rPr>
              <a:t> </a:t>
            </a:r>
            <a:r>
              <a:rPr lang="en-US" sz="1800" dirty="0" err="1" smtClean="0">
                <a:solidFill>
                  <a:schemeClr val="tx1"/>
                </a:solidFill>
              </a:rPr>
              <a:t>kompyuterda</a:t>
            </a:r>
            <a:r>
              <a:rPr lang="en-US" sz="1800" dirty="0" smtClean="0">
                <a:solidFill>
                  <a:schemeClr val="tx1"/>
                </a:solidFill>
              </a:rPr>
              <a:t> </a:t>
            </a:r>
            <a:r>
              <a:rPr lang="en-US" sz="1800" dirty="0" err="1" smtClean="0">
                <a:solidFill>
                  <a:schemeClr val="tx1"/>
                </a:solidFill>
              </a:rPr>
              <a:t>xosil</a:t>
            </a:r>
            <a:r>
              <a:rPr lang="en-US" sz="1800" dirty="0" smtClean="0">
                <a:solidFill>
                  <a:schemeClr val="tx1"/>
                </a:solidFill>
              </a:rPr>
              <a:t> </a:t>
            </a:r>
            <a:r>
              <a:rPr lang="en-US" sz="1800" dirty="0" err="1" smtClean="0">
                <a:solidFill>
                  <a:schemeClr val="tx1"/>
                </a:solidFill>
              </a:rPr>
              <a:t>kilingan</a:t>
            </a:r>
            <a:r>
              <a:rPr lang="en-US" sz="1800" dirty="0" smtClean="0">
                <a:solidFill>
                  <a:schemeClr val="tx1"/>
                </a:solidFill>
              </a:rPr>
              <a:t> </a:t>
            </a:r>
            <a:r>
              <a:rPr lang="en-US" sz="1800" dirty="0" err="1" smtClean="0">
                <a:solidFill>
                  <a:schemeClr val="tx1"/>
                </a:solidFill>
              </a:rPr>
              <a:t>ma’lumotlarning</a:t>
            </a:r>
            <a:r>
              <a:rPr lang="en-US" sz="1800" dirty="0" smtClean="0">
                <a:solidFill>
                  <a:schemeClr val="tx1"/>
                </a:solidFill>
              </a:rPr>
              <a:t> </a:t>
            </a:r>
            <a:r>
              <a:rPr lang="en-US" sz="1800" dirty="0" err="1" smtClean="0">
                <a:solidFill>
                  <a:schemeClr val="tx1"/>
                </a:solidFill>
              </a:rPr>
              <a:t>rezerv</a:t>
            </a:r>
            <a:r>
              <a:rPr lang="en-US" sz="1800" dirty="0" smtClean="0">
                <a:solidFill>
                  <a:schemeClr val="tx1"/>
                </a:solidFill>
              </a:rPr>
              <a:t> </a:t>
            </a:r>
            <a:r>
              <a:rPr lang="en-US" sz="1800" dirty="0" err="1" smtClean="0">
                <a:solidFill>
                  <a:schemeClr val="tx1"/>
                </a:solidFill>
              </a:rPr>
              <a:t>nusxalarini</a:t>
            </a:r>
            <a:r>
              <a:rPr lang="en-US" sz="1800" dirty="0" smtClean="0">
                <a:solidFill>
                  <a:schemeClr val="tx1"/>
                </a:solidFill>
              </a:rPr>
              <a:t> </a:t>
            </a:r>
            <a:r>
              <a:rPr lang="en-US" sz="1800" dirty="0" err="1" smtClean="0">
                <a:solidFill>
                  <a:schemeClr val="tx1"/>
                </a:solidFill>
              </a:rPr>
              <a:t>saklash</a:t>
            </a:r>
            <a:r>
              <a:rPr lang="en-US" sz="1800" dirty="0" smtClean="0">
                <a:solidFill>
                  <a:schemeClr val="tx1"/>
                </a:solidFill>
              </a:rPr>
              <a:t> </a:t>
            </a:r>
            <a:r>
              <a:rPr lang="en-US" sz="1800" dirty="0" err="1" smtClean="0">
                <a:solidFill>
                  <a:schemeClr val="tx1"/>
                </a:solidFill>
              </a:rPr>
              <a:t>talabidan</a:t>
            </a:r>
            <a:r>
              <a:rPr lang="en-US" sz="1800" dirty="0" smtClean="0">
                <a:solidFill>
                  <a:schemeClr val="tx1"/>
                </a:solidFill>
              </a:rPr>
              <a:t> </a:t>
            </a:r>
            <a:r>
              <a:rPr lang="en-US" sz="1800" dirty="0" err="1" smtClean="0">
                <a:solidFill>
                  <a:schemeClr val="tx1"/>
                </a:solidFill>
              </a:rPr>
              <a:t>kelib</a:t>
            </a:r>
            <a:r>
              <a:rPr lang="en-US" sz="1800" dirty="0" smtClean="0">
                <a:solidFill>
                  <a:schemeClr val="tx1"/>
                </a:solidFill>
              </a:rPr>
              <a:t> </a:t>
            </a:r>
            <a:r>
              <a:rPr lang="en-US" sz="1800" dirty="0" err="1" smtClean="0">
                <a:solidFill>
                  <a:schemeClr val="tx1"/>
                </a:solidFill>
              </a:rPr>
              <a:t>chikkan</a:t>
            </a:r>
            <a:r>
              <a:rPr lang="en-US" sz="1800" dirty="0" smtClean="0">
                <a:solidFill>
                  <a:schemeClr val="tx1"/>
                </a:solidFill>
              </a:rPr>
              <a:t> </a:t>
            </a:r>
            <a:r>
              <a:rPr lang="en-US" sz="1800" dirty="0" err="1" smtClean="0">
                <a:solidFill>
                  <a:schemeClr val="tx1"/>
                </a:solidFill>
              </a:rPr>
              <a:t>xolda</a:t>
            </a:r>
            <a:r>
              <a:rPr lang="en-US" sz="1800" dirty="0" smtClean="0">
                <a:solidFill>
                  <a:schemeClr val="tx1"/>
                </a:solidFill>
              </a:rPr>
              <a:t> </a:t>
            </a:r>
            <a:r>
              <a:rPr lang="en-US" sz="1800" dirty="0" err="1" smtClean="0">
                <a:solidFill>
                  <a:schemeClr val="tx1"/>
                </a:solidFill>
              </a:rPr>
              <a:t>xam</a:t>
            </a:r>
            <a:r>
              <a:rPr lang="en-US" sz="1800" dirty="0" smtClean="0">
                <a:solidFill>
                  <a:schemeClr val="tx1"/>
                </a:solidFill>
              </a:rPr>
              <a:t> </a:t>
            </a:r>
            <a:r>
              <a:rPr lang="en-US" sz="1800" dirty="0" err="1" smtClean="0">
                <a:solidFill>
                  <a:schemeClr val="tx1"/>
                </a:solidFill>
              </a:rPr>
              <a:t>juda</a:t>
            </a:r>
            <a:r>
              <a:rPr lang="en-US" sz="1800" dirty="0" smtClean="0">
                <a:solidFill>
                  <a:schemeClr val="tx1"/>
                </a:solidFill>
              </a:rPr>
              <a:t> </a:t>
            </a:r>
            <a:r>
              <a:rPr lang="en-US" sz="1800" dirty="0" err="1" smtClean="0">
                <a:solidFill>
                  <a:schemeClr val="tx1"/>
                </a:solidFill>
              </a:rPr>
              <a:t>muhim</a:t>
            </a:r>
            <a:r>
              <a:rPr lang="en-US" sz="1800" dirty="0" smtClean="0">
                <a:solidFill>
                  <a:schemeClr val="tx1"/>
                </a:solidFill>
              </a:rPr>
              <a:t> </a:t>
            </a:r>
            <a:r>
              <a:rPr lang="en-US" sz="1800" dirty="0" err="1" smtClean="0">
                <a:solidFill>
                  <a:schemeClr val="tx1"/>
                </a:solidFill>
              </a:rPr>
              <a:t>axamiyat</a:t>
            </a:r>
            <a:r>
              <a:rPr lang="en-US" sz="1800" dirty="0" smtClean="0">
                <a:solidFill>
                  <a:schemeClr val="tx1"/>
                </a:solidFill>
              </a:rPr>
              <a:t> </a:t>
            </a:r>
            <a:r>
              <a:rPr lang="en-US" sz="1800" dirty="0" err="1" smtClean="0">
                <a:solidFill>
                  <a:schemeClr val="tx1"/>
                </a:solidFill>
              </a:rPr>
              <a:t>kasb</a:t>
            </a:r>
            <a:r>
              <a:rPr lang="en-US" sz="1800" dirty="0" smtClean="0">
                <a:solidFill>
                  <a:schemeClr val="tx1"/>
                </a:solidFill>
              </a:rPr>
              <a:t> </a:t>
            </a:r>
            <a:r>
              <a:rPr lang="en-US" sz="1800" dirty="0" err="1" smtClean="0">
                <a:solidFill>
                  <a:schemeClr val="tx1"/>
                </a:solidFill>
              </a:rPr>
              <a:t>etadi</a:t>
            </a:r>
            <a:r>
              <a:rPr lang="en-US" sz="1800" dirty="0" smtClean="0">
                <a:solidFill>
                  <a:schemeClr val="tx1"/>
                </a:solidFill>
              </a:rPr>
              <a:t>. </a:t>
            </a:r>
            <a:r>
              <a:rPr lang="en-US" sz="1800" dirty="0" err="1" smtClean="0">
                <a:solidFill>
                  <a:schemeClr val="tx1"/>
                </a:solidFill>
              </a:rPr>
              <a:t>Chunki</a:t>
            </a:r>
            <a:r>
              <a:rPr lang="en-US" sz="1800" dirty="0" smtClean="0">
                <a:solidFill>
                  <a:schemeClr val="tx1"/>
                </a:solidFill>
              </a:rPr>
              <a:t> agar </a:t>
            </a:r>
            <a:r>
              <a:rPr lang="en-US" sz="1800" dirty="0" err="1" smtClean="0">
                <a:solidFill>
                  <a:schemeClr val="tx1"/>
                </a:solidFill>
              </a:rPr>
              <a:t>rezerv</a:t>
            </a:r>
            <a:r>
              <a:rPr lang="en-US" sz="1800" dirty="0" smtClean="0">
                <a:solidFill>
                  <a:schemeClr val="tx1"/>
                </a:solidFill>
              </a:rPr>
              <a:t> </a:t>
            </a:r>
            <a:r>
              <a:rPr lang="en-US" sz="1800" dirty="0" err="1" smtClean="0">
                <a:solidFill>
                  <a:schemeClr val="tx1"/>
                </a:solidFill>
              </a:rPr>
              <a:t>nusxalar</a:t>
            </a:r>
            <a:r>
              <a:rPr lang="en-US" sz="1800" dirty="0" smtClean="0">
                <a:solidFill>
                  <a:schemeClr val="tx1"/>
                </a:solidFill>
              </a:rPr>
              <a:t> </a:t>
            </a:r>
            <a:r>
              <a:rPr lang="en-US" sz="1800" dirty="0" err="1" smtClean="0">
                <a:solidFill>
                  <a:schemeClr val="tx1"/>
                </a:solidFill>
              </a:rPr>
              <a:t>doimiy</a:t>
            </a:r>
            <a:r>
              <a:rPr lang="en-US" sz="1800" dirty="0" smtClean="0">
                <a:solidFill>
                  <a:schemeClr val="tx1"/>
                </a:solidFill>
              </a:rPr>
              <a:t> </a:t>
            </a:r>
            <a:r>
              <a:rPr lang="en-US" sz="1800" dirty="0" err="1" smtClean="0">
                <a:solidFill>
                  <a:schemeClr val="tx1"/>
                </a:solidFill>
              </a:rPr>
              <a:t>ravishda</a:t>
            </a:r>
            <a:r>
              <a:rPr lang="en-US" sz="1800" dirty="0" smtClean="0">
                <a:solidFill>
                  <a:schemeClr val="tx1"/>
                </a:solidFill>
              </a:rPr>
              <a:t> </a:t>
            </a:r>
            <a:r>
              <a:rPr lang="en-US" sz="1800" dirty="0" err="1" smtClean="0">
                <a:solidFill>
                  <a:schemeClr val="tx1"/>
                </a:solidFill>
              </a:rPr>
              <a:t>saklab</a:t>
            </a:r>
            <a:r>
              <a:rPr lang="en-US" sz="1800" dirty="0" smtClean="0">
                <a:solidFill>
                  <a:schemeClr val="tx1"/>
                </a:solidFill>
              </a:rPr>
              <a:t> </a:t>
            </a:r>
            <a:r>
              <a:rPr lang="en-US" sz="1800" dirty="0" err="1" smtClean="0">
                <a:solidFill>
                  <a:schemeClr val="tx1"/>
                </a:solidFill>
              </a:rPr>
              <a:t>turilmasa</a:t>
            </a:r>
            <a:r>
              <a:rPr lang="en-US" sz="1800" dirty="0" smtClean="0">
                <a:solidFill>
                  <a:schemeClr val="tx1"/>
                </a:solidFill>
              </a:rPr>
              <a:t>, </a:t>
            </a:r>
            <a:r>
              <a:rPr lang="en-US" sz="1800" dirty="0" err="1" smtClean="0">
                <a:solidFill>
                  <a:schemeClr val="tx1"/>
                </a:solidFill>
              </a:rPr>
              <a:t>kompyuterdagi</a:t>
            </a:r>
            <a:r>
              <a:rPr lang="en-US" sz="1800" dirty="0" smtClean="0">
                <a:solidFill>
                  <a:schemeClr val="tx1"/>
                </a:solidFill>
              </a:rPr>
              <a:t> </a:t>
            </a:r>
            <a:r>
              <a:rPr lang="en-US" sz="1800" dirty="0" err="1" smtClean="0">
                <a:solidFill>
                  <a:schemeClr val="tx1"/>
                </a:solidFill>
              </a:rPr>
              <a:t>kerakli</a:t>
            </a:r>
            <a:r>
              <a:rPr lang="en-US" sz="1800" dirty="0" smtClean="0">
                <a:solidFill>
                  <a:schemeClr val="tx1"/>
                </a:solidFill>
              </a:rPr>
              <a:t> </a:t>
            </a:r>
            <a:r>
              <a:rPr lang="en-US" sz="1800" dirty="0" err="1" smtClean="0">
                <a:solidFill>
                  <a:schemeClr val="tx1"/>
                </a:solidFill>
              </a:rPr>
              <a:t>va</a:t>
            </a:r>
            <a:r>
              <a:rPr lang="en-US" sz="1800" dirty="0" smtClean="0">
                <a:solidFill>
                  <a:schemeClr val="tx1"/>
                </a:solidFill>
              </a:rPr>
              <a:t> </a:t>
            </a:r>
            <a:r>
              <a:rPr lang="en-US" sz="1800" dirty="0" err="1" smtClean="0">
                <a:solidFill>
                  <a:schemeClr val="tx1"/>
                </a:solidFill>
              </a:rPr>
              <a:t>qimmatli</a:t>
            </a:r>
            <a:r>
              <a:rPr lang="en-US" sz="1800" dirty="0" smtClean="0">
                <a:solidFill>
                  <a:schemeClr val="tx1"/>
                </a:solidFill>
              </a:rPr>
              <a:t> </a:t>
            </a:r>
            <a:r>
              <a:rPr lang="en-US" sz="1800" dirty="0" err="1" smtClean="0">
                <a:solidFill>
                  <a:schemeClr val="tx1"/>
                </a:solidFill>
              </a:rPr>
              <a:t>ma’lumotlar</a:t>
            </a:r>
            <a:r>
              <a:rPr lang="en-US" sz="1800" dirty="0" smtClean="0">
                <a:solidFill>
                  <a:schemeClr val="tx1"/>
                </a:solidFill>
              </a:rPr>
              <a:t> </a:t>
            </a:r>
            <a:r>
              <a:rPr lang="en-US" sz="1800" dirty="0" err="1" smtClean="0">
                <a:solidFill>
                  <a:schemeClr val="tx1"/>
                </a:solidFill>
              </a:rPr>
              <a:t>qandaydir</a:t>
            </a:r>
            <a:r>
              <a:rPr lang="en-US" sz="1800" dirty="0" smtClean="0">
                <a:solidFill>
                  <a:schemeClr val="tx1"/>
                </a:solidFill>
              </a:rPr>
              <a:t> </a:t>
            </a:r>
            <a:r>
              <a:rPr lang="en-US" sz="1800" dirty="0" err="1" smtClean="0">
                <a:solidFill>
                  <a:schemeClr val="tx1"/>
                </a:solidFill>
              </a:rPr>
              <a:t>sabablarga</a:t>
            </a:r>
            <a:r>
              <a:rPr lang="en-US" sz="1800" dirty="0" smtClean="0">
                <a:solidFill>
                  <a:schemeClr val="tx1"/>
                </a:solidFill>
              </a:rPr>
              <a:t> </a:t>
            </a:r>
            <a:r>
              <a:rPr lang="en-US" sz="1800" dirty="0" err="1" smtClean="0">
                <a:solidFill>
                  <a:schemeClr val="tx1"/>
                </a:solidFill>
              </a:rPr>
              <a:t>ko’ra</a:t>
            </a:r>
            <a:r>
              <a:rPr lang="en-US" sz="1800" dirty="0" smtClean="0">
                <a:solidFill>
                  <a:schemeClr val="tx1"/>
                </a:solidFill>
              </a:rPr>
              <a:t> </a:t>
            </a:r>
            <a:r>
              <a:rPr lang="en-US" sz="1800" dirty="0" err="1" smtClean="0">
                <a:solidFill>
                  <a:schemeClr val="tx1"/>
                </a:solidFill>
              </a:rPr>
              <a:t>yo’qolib</a:t>
            </a:r>
            <a:r>
              <a:rPr lang="en-US" sz="1800" dirty="0" smtClean="0">
                <a:solidFill>
                  <a:schemeClr val="tx1"/>
                </a:solidFill>
              </a:rPr>
              <a:t>, </a:t>
            </a:r>
            <a:r>
              <a:rPr lang="en-US" sz="1800" dirty="0" err="1" smtClean="0">
                <a:solidFill>
                  <a:schemeClr val="tx1"/>
                </a:solidFill>
              </a:rPr>
              <a:t>buzilib</a:t>
            </a:r>
            <a:r>
              <a:rPr lang="en-US" sz="1800" dirty="0" smtClean="0">
                <a:solidFill>
                  <a:schemeClr val="tx1"/>
                </a:solidFill>
              </a:rPr>
              <a:t> </a:t>
            </a:r>
            <a:r>
              <a:rPr lang="en-US" sz="1800" dirty="0" err="1" smtClean="0">
                <a:solidFill>
                  <a:schemeClr val="tx1"/>
                </a:solidFill>
              </a:rPr>
              <a:t>yoki</a:t>
            </a:r>
            <a:r>
              <a:rPr lang="en-US" sz="1800" dirty="0" smtClean="0">
                <a:solidFill>
                  <a:schemeClr val="tx1"/>
                </a:solidFill>
              </a:rPr>
              <a:t> </a:t>
            </a:r>
            <a:r>
              <a:rPr lang="en-US" sz="1800" dirty="0" err="1" smtClean="0">
                <a:solidFill>
                  <a:schemeClr val="tx1"/>
                </a:solidFill>
              </a:rPr>
              <a:t>o’zgarib</a:t>
            </a:r>
            <a:r>
              <a:rPr lang="en-US" sz="1800" dirty="0" smtClean="0">
                <a:solidFill>
                  <a:schemeClr val="tx1"/>
                </a:solidFill>
              </a:rPr>
              <a:t> </a:t>
            </a:r>
            <a:r>
              <a:rPr lang="en-US" sz="1800" dirty="0" err="1" smtClean="0">
                <a:solidFill>
                  <a:schemeClr val="tx1"/>
                </a:solidFill>
              </a:rPr>
              <a:t>qolishi</a:t>
            </a:r>
            <a:r>
              <a:rPr lang="en-US" sz="1800" dirty="0" smtClean="0">
                <a:solidFill>
                  <a:schemeClr val="tx1"/>
                </a:solidFill>
              </a:rPr>
              <a:t> </a:t>
            </a:r>
            <a:r>
              <a:rPr lang="en-US" sz="1800" dirty="0" err="1" smtClean="0">
                <a:solidFill>
                  <a:schemeClr val="tx1"/>
                </a:solidFill>
              </a:rPr>
              <a:t>mumkin</a:t>
            </a:r>
            <a:r>
              <a:rPr lang="en-US" sz="1800" dirty="0" smtClean="0">
                <a:solidFill>
                  <a:schemeClr val="tx1"/>
                </a:solidFill>
              </a:rPr>
              <a:t>. Bu </a:t>
            </a:r>
            <a:r>
              <a:rPr lang="en-US" sz="1800" dirty="0" err="1" smtClean="0">
                <a:solidFill>
                  <a:schemeClr val="tx1"/>
                </a:solidFill>
              </a:rPr>
              <a:t>ishga</a:t>
            </a:r>
            <a:r>
              <a:rPr lang="en-US" sz="1800" dirty="0" smtClean="0">
                <a:solidFill>
                  <a:schemeClr val="tx1"/>
                </a:solidFill>
              </a:rPr>
              <a:t> </a:t>
            </a:r>
            <a:r>
              <a:rPr lang="en-US" sz="1800" dirty="0" err="1" smtClean="0">
                <a:solidFill>
                  <a:schemeClr val="tx1"/>
                </a:solidFill>
              </a:rPr>
              <a:t>bir</a:t>
            </a:r>
            <a:r>
              <a:rPr lang="en-US" sz="1800" dirty="0" smtClean="0">
                <a:solidFill>
                  <a:schemeClr val="tx1"/>
                </a:solidFill>
              </a:rPr>
              <a:t> </a:t>
            </a:r>
            <a:r>
              <a:rPr lang="en-US" sz="1800" dirty="0" err="1" smtClean="0">
                <a:solidFill>
                  <a:schemeClr val="tx1"/>
                </a:solidFill>
              </a:rPr>
              <a:t>necha</a:t>
            </a:r>
            <a:r>
              <a:rPr lang="en-US" sz="1800" dirty="0" smtClean="0">
                <a:solidFill>
                  <a:schemeClr val="tx1"/>
                </a:solidFill>
              </a:rPr>
              <a:t> </a:t>
            </a:r>
            <a:r>
              <a:rPr lang="en-US" sz="1800" dirty="0" err="1" smtClean="0">
                <a:solidFill>
                  <a:schemeClr val="tx1"/>
                </a:solidFill>
              </a:rPr>
              <a:t>minutlar</a:t>
            </a:r>
            <a:r>
              <a:rPr lang="en-US" sz="1800" dirty="0" smtClean="0">
                <a:solidFill>
                  <a:schemeClr val="tx1"/>
                </a:solidFill>
              </a:rPr>
              <a:t> </a:t>
            </a:r>
            <a:r>
              <a:rPr lang="en-US" sz="1800" dirty="0" err="1" smtClean="0">
                <a:solidFill>
                  <a:schemeClr val="tx1"/>
                </a:solidFill>
              </a:rPr>
              <a:t>ketadi</a:t>
            </a:r>
            <a:r>
              <a:rPr lang="en-US" sz="1800" dirty="0" smtClean="0">
                <a:solidFill>
                  <a:schemeClr val="tx1"/>
                </a:solidFill>
              </a:rPr>
              <a:t>, ammo </a:t>
            </a:r>
            <a:r>
              <a:rPr lang="en-US" sz="1800" dirty="0" err="1" smtClean="0">
                <a:solidFill>
                  <a:schemeClr val="tx1"/>
                </a:solidFill>
              </a:rPr>
              <a:t>rezerv</a:t>
            </a:r>
            <a:r>
              <a:rPr lang="en-US" sz="1800" dirty="0" smtClean="0">
                <a:solidFill>
                  <a:schemeClr val="tx1"/>
                </a:solidFill>
              </a:rPr>
              <a:t> </a:t>
            </a:r>
            <a:r>
              <a:rPr lang="en-US" sz="1800" dirty="0" err="1" smtClean="0">
                <a:solidFill>
                  <a:schemeClr val="tx1"/>
                </a:solidFill>
              </a:rPr>
              <a:t>nusxalar</a:t>
            </a:r>
            <a:r>
              <a:rPr lang="en-US" sz="1800" dirty="0" smtClean="0">
                <a:solidFill>
                  <a:schemeClr val="tx1"/>
                </a:solidFill>
              </a:rPr>
              <a:t> </a:t>
            </a:r>
            <a:r>
              <a:rPr lang="en-US" sz="1800" dirty="0" err="1" smtClean="0">
                <a:solidFill>
                  <a:schemeClr val="tx1"/>
                </a:solidFill>
              </a:rPr>
              <a:t>qilinmagan</a:t>
            </a:r>
            <a:r>
              <a:rPr lang="en-US" sz="1800" dirty="0" smtClean="0">
                <a:solidFill>
                  <a:schemeClr val="tx1"/>
                </a:solidFill>
              </a:rPr>
              <a:t> </a:t>
            </a:r>
            <a:r>
              <a:rPr lang="en-US" sz="1800" dirty="0" err="1" smtClean="0">
                <a:solidFill>
                  <a:schemeClr val="tx1"/>
                </a:solidFill>
              </a:rPr>
              <a:t>taqdirda</a:t>
            </a:r>
            <a:r>
              <a:rPr lang="en-US" sz="1800" dirty="0" smtClean="0">
                <a:solidFill>
                  <a:schemeClr val="tx1"/>
                </a:solidFill>
              </a:rPr>
              <a:t> </a:t>
            </a:r>
            <a:r>
              <a:rPr lang="en-US" sz="1800" dirty="0" err="1" smtClean="0">
                <a:solidFill>
                  <a:schemeClr val="tx1"/>
                </a:solidFill>
              </a:rPr>
              <a:t>ko’riladigan</a:t>
            </a:r>
            <a:r>
              <a:rPr lang="en-US" sz="1800" dirty="0" smtClean="0">
                <a:solidFill>
                  <a:schemeClr val="tx1"/>
                </a:solidFill>
              </a:rPr>
              <a:t> </a:t>
            </a:r>
            <a:r>
              <a:rPr lang="en-US" sz="1800" dirty="0" err="1" smtClean="0">
                <a:solidFill>
                  <a:schemeClr val="tx1"/>
                </a:solidFill>
              </a:rPr>
              <a:t>talofat</a:t>
            </a:r>
            <a:r>
              <a:rPr lang="en-US" sz="1800" dirty="0" smtClean="0">
                <a:solidFill>
                  <a:schemeClr val="tx1"/>
                </a:solidFill>
              </a:rPr>
              <a:t> </a:t>
            </a:r>
            <a:r>
              <a:rPr lang="en-US" sz="1800" dirty="0" err="1" smtClean="0">
                <a:solidFill>
                  <a:schemeClr val="tx1"/>
                </a:solidFill>
              </a:rPr>
              <a:t>juda</a:t>
            </a:r>
            <a:r>
              <a:rPr lang="en-US" sz="1800" dirty="0" smtClean="0">
                <a:solidFill>
                  <a:schemeClr val="tx1"/>
                </a:solidFill>
              </a:rPr>
              <a:t> </a:t>
            </a:r>
            <a:r>
              <a:rPr lang="en-US" sz="1800" dirty="0" err="1" smtClean="0">
                <a:solidFill>
                  <a:schemeClr val="tx1"/>
                </a:solidFill>
              </a:rPr>
              <a:t>katta</a:t>
            </a:r>
            <a:r>
              <a:rPr lang="en-US" sz="1800" dirty="0" smtClean="0">
                <a:solidFill>
                  <a:schemeClr val="tx1"/>
                </a:solidFill>
              </a:rPr>
              <a:t> </a:t>
            </a:r>
            <a:r>
              <a:rPr lang="en-US" sz="1800" dirty="0" err="1" smtClean="0">
                <a:solidFill>
                  <a:schemeClr val="tx1"/>
                </a:solidFill>
              </a:rPr>
              <a:t>bo’lishi</a:t>
            </a:r>
            <a:r>
              <a:rPr lang="en-US" sz="1800" dirty="0" smtClean="0">
                <a:solidFill>
                  <a:schemeClr val="tx1"/>
                </a:solidFill>
              </a:rPr>
              <a:t> </a:t>
            </a:r>
            <a:r>
              <a:rPr lang="en-US" sz="1800" dirty="0" err="1" smtClean="0">
                <a:solidFill>
                  <a:schemeClr val="tx1"/>
                </a:solidFill>
              </a:rPr>
              <a:t>mumkin</a:t>
            </a:r>
            <a:r>
              <a:rPr lang="en-US" sz="1800" dirty="0" smtClean="0">
                <a:solidFill>
                  <a:schemeClr val="tx1"/>
                </a:solidFill>
              </a:rPr>
              <a:t>.</a:t>
            </a:r>
            <a:endParaRPr lang="ru-RU" sz="1800" dirty="0">
              <a:solidFill>
                <a:schemeClr val="tx1"/>
              </a:solidFill>
            </a:endParaRPr>
          </a:p>
        </p:txBody>
      </p:sp>
      <p:sp>
        <p:nvSpPr>
          <p:cNvPr id="4" name="Заголовок 1"/>
          <p:cNvSpPr txBox="1">
            <a:spLocks/>
          </p:cNvSpPr>
          <p:nvPr/>
        </p:nvSpPr>
        <p:spPr>
          <a:xfrm>
            <a:off x="1403648" y="116632"/>
            <a:ext cx="5688632" cy="666328"/>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err="1" smtClean="0">
                <a:ln>
                  <a:noFill/>
                </a:ln>
                <a:effectLst/>
                <a:uLnTx/>
                <a:uFillTx/>
                <a:latin typeface="+mj-lt"/>
                <a:ea typeface="+mj-ea"/>
                <a:cs typeface="+mj-cs"/>
              </a:rPr>
              <a:t>Xulosa</a:t>
            </a:r>
            <a:endParaRPr kumimoji="0" lang="ru-RU" sz="3000" b="1" i="0" u="none" strike="noStrike" kern="1200" cap="small" spc="0" normalizeH="0" baseline="0" noProof="0" dirty="0">
              <a:ln>
                <a:noFill/>
              </a:ln>
              <a:effectLst/>
              <a:uLnTx/>
              <a:uFillTx/>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5589240"/>
            <a:ext cx="7498080" cy="1143000"/>
          </a:xfrm>
        </p:spPr>
        <p:txBody>
          <a:bodyPr>
            <a:noAutofit/>
          </a:bodyPr>
          <a:lstStyle/>
          <a:p>
            <a:pPr algn="ctr"/>
            <a:r>
              <a:rPr lang="en-US" sz="3600" dirty="0" err="1" smtClean="0">
                <a:solidFill>
                  <a:schemeClr val="tx1"/>
                </a:solidFill>
                <a:latin typeface="Arial" pitchFamily="34" charset="0"/>
                <a:cs typeface="Arial" pitchFamily="34" charset="0"/>
              </a:rPr>
              <a:t>Foydanilgan</a:t>
            </a:r>
            <a:r>
              <a:rPr lang="en-US" sz="3600" dirty="0" smtClean="0">
                <a:solidFill>
                  <a:schemeClr val="tx1"/>
                </a:solidFill>
                <a:latin typeface="Arial" pitchFamily="34" charset="0"/>
                <a:cs typeface="Arial" pitchFamily="34" charset="0"/>
              </a:rPr>
              <a:t> </a:t>
            </a:r>
            <a:r>
              <a:rPr lang="en-US" sz="3600" dirty="0" err="1" smtClean="0">
                <a:solidFill>
                  <a:schemeClr val="tx1"/>
                </a:solidFill>
                <a:latin typeface="Arial" pitchFamily="34" charset="0"/>
                <a:cs typeface="Arial" pitchFamily="34" charset="0"/>
              </a:rPr>
              <a:t>adabiyotlar</a:t>
            </a:r>
            <a:r>
              <a:rPr lang="en-US" sz="2600" dirty="0" smtClean="0">
                <a:solidFill>
                  <a:schemeClr val="tx1"/>
                </a:solidFill>
                <a:latin typeface="Arial" pitchFamily="34" charset="0"/>
                <a:cs typeface="Arial" pitchFamily="34" charset="0"/>
              </a:rPr>
              <a:t/>
            </a:r>
            <a:br>
              <a:rPr lang="en-US" sz="2600" dirty="0" smtClean="0">
                <a:solidFill>
                  <a:schemeClr val="tx1"/>
                </a:solidFill>
                <a:latin typeface="Arial" pitchFamily="34" charset="0"/>
                <a:cs typeface="Arial" pitchFamily="34" charset="0"/>
              </a:rPr>
            </a:br>
            <a:r>
              <a:rPr lang="en-US" sz="2600" b="1" dirty="0" smtClean="0">
                <a:solidFill>
                  <a:schemeClr val="tx1"/>
                </a:solidFill>
                <a:latin typeface="Arial" pitchFamily="34" charset="0"/>
                <a:cs typeface="Arial" pitchFamily="34" charset="0"/>
              </a:rPr>
              <a:t> </a:t>
            </a:r>
            <a:br>
              <a:rPr lang="en-US" sz="2600" b="1" dirty="0" smtClean="0">
                <a:solidFill>
                  <a:schemeClr val="tx1"/>
                </a:solidFill>
                <a:latin typeface="Arial" pitchFamily="34" charset="0"/>
                <a:cs typeface="Arial" pitchFamily="34" charset="0"/>
              </a:rPr>
            </a:br>
            <a:r>
              <a:rPr lang="en-US" sz="2600" b="1" dirty="0" smtClean="0">
                <a:solidFill>
                  <a:schemeClr val="tx1"/>
                </a:solidFill>
                <a:latin typeface="Arial" pitchFamily="34" charset="0"/>
                <a:cs typeface="Arial" pitchFamily="34" charset="0"/>
              </a:rPr>
              <a:t>O</a:t>
            </a:r>
            <a:r>
              <a:rPr lang="ru-RU" sz="2600" b="1" dirty="0" smtClean="0">
                <a:solidFill>
                  <a:schemeClr val="tx1"/>
                </a:solidFill>
                <a:latin typeface="Arial" pitchFamily="34" charset="0"/>
                <a:cs typeface="Arial" pitchFamily="34" charset="0"/>
              </a:rPr>
              <a:t>.</a:t>
            </a:r>
            <a:r>
              <a:rPr lang="en-US" sz="2600" b="1" dirty="0" smtClean="0">
                <a:solidFill>
                  <a:schemeClr val="tx1"/>
                </a:solidFill>
                <a:latin typeface="Arial" pitchFamily="34" charset="0"/>
                <a:cs typeface="Arial" pitchFamily="34" charset="0"/>
              </a:rPr>
              <a:t>T</a:t>
            </a:r>
            <a:r>
              <a:rPr lang="ru-RU" sz="2600" b="1" dirty="0" smtClean="0">
                <a:solidFill>
                  <a:schemeClr val="tx1"/>
                </a:solidFill>
                <a:latin typeface="Arial" pitchFamily="34" charset="0"/>
                <a:cs typeface="Arial" pitchFamily="34" charset="0"/>
              </a:rPr>
              <a:t>. </a:t>
            </a:r>
            <a:r>
              <a:rPr lang="en-US" sz="2600" b="1" dirty="0" err="1" smtClean="0">
                <a:solidFill>
                  <a:schemeClr val="tx1"/>
                </a:solidFill>
                <a:latin typeface="Arial" pitchFamily="34" charset="0"/>
                <a:cs typeface="Arial" pitchFamily="34" charset="0"/>
              </a:rPr>
              <a:t>Kenjaboev</a:t>
            </a:r>
            <a:r>
              <a:rPr lang="ru-RU" sz="2600" b="1" dirty="0" smtClean="0">
                <a:solidFill>
                  <a:schemeClr val="tx1"/>
                </a:solidFill>
                <a:latin typeface="Arial" pitchFamily="34" charset="0"/>
                <a:cs typeface="Arial" pitchFamily="34" charset="0"/>
              </a:rPr>
              <a:t>, </a:t>
            </a:r>
            <a:r>
              <a:rPr lang="en-US" sz="2600" b="1" dirty="0" smtClean="0">
                <a:solidFill>
                  <a:schemeClr val="tx1"/>
                </a:solidFill>
                <a:latin typeface="Arial" pitchFamily="34" charset="0"/>
                <a:cs typeface="Arial" pitchFamily="34" charset="0"/>
              </a:rPr>
              <a:t>R</a:t>
            </a:r>
            <a:r>
              <a:rPr lang="ru-RU" sz="2600" b="1" dirty="0" smtClean="0">
                <a:solidFill>
                  <a:schemeClr val="tx1"/>
                </a:solidFill>
                <a:latin typeface="Arial" pitchFamily="34" charset="0"/>
                <a:cs typeface="Arial" pitchFamily="34" charset="0"/>
              </a:rPr>
              <a:t>. </a:t>
            </a:r>
            <a:r>
              <a:rPr lang="en-US" sz="2600" b="1" dirty="0" smtClean="0">
                <a:solidFill>
                  <a:schemeClr val="tx1"/>
                </a:solidFill>
                <a:latin typeface="Arial" pitchFamily="34" charset="0"/>
                <a:cs typeface="Arial" pitchFamily="34" charset="0"/>
              </a:rPr>
              <a:t>X</a:t>
            </a:r>
            <a:r>
              <a:rPr lang="ru-RU" sz="2600" b="1" dirty="0" smtClean="0">
                <a:solidFill>
                  <a:schemeClr val="tx1"/>
                </a:solidFill>
                <a:latin typeface="Arial" pitchFamily="34" charset="0"/>
                <a:cs typeface="Arial" pitchFamily="34" charset="0"/>
              </a:rPr>
              <a:t>. </a:t>
            </a:r>
            <a:r>
              <a:rPr lang="en-US" sz="2600" b="1" dirty="0" err="1" smtClean="0">
                <a:solidFill>
                  <a:schemeClr val="tx1"/>
                </a:solidFill>
                <a:latin typeface="Arial" pitchFamily="34" charset="0"/>
                <a:cs typeface="Arial" pitchFamily="34" charset="0"/>
              </a:rPr>
              <a:t>Ayupov</a:t>
            </a:r>
            <a:r>
              <a:rPr lang="ru-RU" sz="2600" b="1" dirty="0" smtClean="0">
                <a:solidFill>
                  <a:schemeClr val="tx1"/>
                </a:solidFill>
                <a:latin typeface="Arial" pitchFamily="34" charset="0"/>
                <a:cs typeface="Arial" pitchFamily="34" charset="0"/>
              </a:rPr>
              <a:t>, </a:t>
            </a:r>
            <a:r>
              <a:rPr lang="en-US" sz="2600" b="1" dirty="0" smtClean="0">
                <a:solidFill>
                  <a:schemeClr val="tx1"/>
                </a:solidFill>
                <a:latin typeface="Arial" pitchFamily="34" charset="0"/>
                <a:cs typeface="Arial" pitchFamily="34" charset="0"/>
              </a:rPr>
              <a:t>B</a:t>
            </a:r>
            <a:r>
              <a:rPr lang="ru-RU" sz="2600" b="1" dirty="0" smtClean="0">
                <a:solidFill>
                  <a:schemeClr val="tx1"/>
                </a:solidFill>
                <a:latin typeface="Arial" pitchFamily="34" charset="0"/>
                <a:cs typeface="Arial" pitchFamily="34" charset="0"/>
              </a:rPr>
              <a:t>.</a:t>
            </a:r>
            <a:r>
              <a:rPr lang="en-US" sz="2600" b="1" dirty="0" smtClean="0">
                <a:solidFill>
                  <a:schemeClr val="tx1"/>
                </a:solidFill>
                <a:latin typeface="Arial" pitchFamily="34" charset="0"/>
                <a:cs typeface="Arial" pitchFamily="34" charset="0"/>
              </a:rPr>
              <a:t>S</a:t>
            </a:r>
            <a:r>
              <a:rPr lang="ru-RU" sz="2600" b="1" dirty="0" smtClean="0">
                <a:solidFill>
                  <a:schemeClr val="tx1"/>
                </a:solidFill>
                <a:latin typeface="Arial" pitchFamily="34" charset="0"/>
                <a:cs typeface="Arial" pitchFamily="34" charset="0"/>
              </a:rPr>
              <a:t>. </a:t>
            </a:r>
            <a:r>
              <a:rPr lang="en-US" sz="2600" b="1" dirty="0" err="1" smtClean="0">
                <a:solidFill>
                  <a:schemeClr val="tx1"/>
                </a:solidFill>
                <a:latin typeface="Arial" pitchFamily="34" charset="0"/>
                <a:cs typeface="Arial" pitchFamily="34" charset="0"/>
              </a:rPr>
              <a:t>Sultonov</a:t>
            </a:r>
            <a:r>
              <a:rPr lang="ru-RU" sz="2600" b="1" dirty="0" smtClean="0">
                <a:solidFill>
                  <a:schemeClr val="tx1"/>
                </a:solidFill>
                <a:latin typeface="Arial" pitchFamily="34" charset="0"/>
                <a:cs typeface="Arial" pitchFamily="34" charset="0"/>
              </a:rPr>
              <a:t>, </a:t>
            </a:r>
            <a:r>
              <a:rPr lang="en-US" sz="2600" b="1" dirty="0" smtClean="0">
                <a:solidFill>
                  <a:schemeClr val="tx1"/>
                </a:solidFill>
                <a:latin typeface="Arial" pitchFamily="34" charset="0"/>
                <a:cs typeface="Arial" pitchFamily="34" charset="0"/>
              </a:rPr>
              <a:t>A</a:t>
            </a:r>
            <a:r>
              <a:rPr lang="ru-RU" sz="2600" b="1" dirty="0" smtClean="0">
                <a:solidFill>
                  <a:schemeClr val="tx1"/>
                </a:solidFill>
                <a:latin typeface="Arial" pitchFamily="34" charset="0"/>
                <a:cs typeface="Arial" pitchFamily="34" charset="0"/>
              </a:rPr>
              <a:t>.</a:t>
            </a:r>
            <a:r>
              <a:rPr lang="en-US" sz="2600" b="1" dirty="0" smtClean="0">
                <a:solidFill>
                  <a:schemeClr val="tx1"/>
                </a:solidFill>
                <a:latin typeface="Arial" pitchFamily="34" charset="0"/>
                <a:cs typeface="Arial" pitchFamily="34" charset="0"/>
              </a:rPr>
              <a:t>O</a:t>
            </a:r>
            <a:r>
              <a:rPr lang="ru-RU" sz="2600" b="1" dirty="0" smtClean="0">
                <a:solidFill>
                  <a:schemeClr val="tx1"/>
                </a:solidFill>
                <a:latin typeface="Arial" pitchFamily="34" charset="0"/>
                <a:cs typeface="Arial" pitchFamily="34" charset="0"/>
              </a:rPr>
              <a:t>. </a:t>
            </a:r>
            <a:r>
              <a:rPr lang="en-US" sz="2600" b="1" dirty="0" smtClean="0">
                <a:solidFill>
                  <a:schemeClr val="tx1"/>
                </a:solidFill>
                <a:latin typeface="Arial" pitchFamily="34" charset="0"/>
                <a:cs typeface="Arial" pitchFamily="34" charset="0"/>
              </a:rPr>
              <a:t>Ro</a:t>
            </a:r>
            <a:r>
              <a:rPr lang="ru-RU" sz="2600" b="1" dirty="0" smtClean="0">
                <a:solidFill>
                  <a:schemeClr val="tx1"/>
                </a:solidFill>
                <a:latin typeface="Arial" pitchFamily="34" charset="0"/>
                <a:cs typeface="Arial" pitchFamily="34" charset="0"/>
              </a:rPr>
              <a:t>‘</a:t>
            </a:r>
            <a:r>
              <a:rPr lang="en-US" sz="2600" b="1" dirty="0" err="1" smtClean="0">
                <a:solidFill>
                  <a:schemeClr val="tx1"/>
                </a:solidFill>
                <a:latin typeface="Arial" pitchFamily="34" charset="0"/>
                <a:cs typeface="Arial" pitchFamily="34" charset="0"/>
              </a:rPr>
              <a:t>ziev</a:t>
            </a:r>
            <a:r>
              <a:rPr lang="ru-RU" sz="2600" b="1" dirty="0" smtClean="0">
                <a:solidFill>
                  <a:schemeClr val="tx1"/>
                </a:solidFill>
                <a:latin typeface="Arial" pitchFamily="34" charset="0"/>
                <a:cs typeface="Arial" pitchFamily="34" charset="0"/>
              </a:rPr>
              <a:t>, </a:t>
            </a:r>
            <a:r>
              <a:rPr lang="en-US" sz="2600" b="1" dirty="0" smtClean="0">
                <a:solidFill>
                  <a:schemeClr val="tx1"/>
                </a:solidFill>
                <a:latin typeface="Arial" pitchFamily="34" charset="0"/>
                <a:cs typeface="Arial" pitchFamily="34" charset="0"/>
              </a:rPr>
              <a:t>A</a:t>
            </a:r>
            <a:r>
              <a:rPr lang="ru-RU" sz="2600" b="1" dirty="0" smtClean="0">
                <a:solidFill>
                  <a:schemeClr val="tx1"/>
                </a:solidFill>
                <a:latin typeface="Arial" pitchFamily="34" charset="0"/>
                <a:cs typeface="Arial" pitchFamily="34" charset="0"/>
              </a:rPr>
              <a:t>.</a:t>
            </a:r>
            <a:r>
              <a:rPr lang="en-US" sz="2600" b="1" dirty="0" smtClean="0">
                <a:solidFill>
                  <a:schemeClr val="tx1"/>
                </a:solidFill>
                <a:latin typeface="Arial" pitchFamily="34" charset="0"/>
                <a:cs typeface="Arial" pitchFamily="34" charset="0"/>
              </a:rPr>
              <a:t>X</a:t>
            </a:r>
            <a:r>
              <a:rPr lang="ru-RU" sz="2600" b="1" dirty="0" smtClean="0">
                <a:solidFill>
                  <a:schemeClr val="tx1"/>
                </a:solidFill>
                <a:latin typeface="Arial" pitchFamily="34" charset="0"/>
                <a:cs typeface="Arial" pitchFamily="34" charset="0"/>
              </a:rPr>
              <a:t>.</a:t>
            </a:r>
            <a:r>
              <a:rPr lang="en-US" sz="2600" b="1" dirty="0" err="1" smtClean="0">
                <a:solidFill>
                  <a:schemeClr val="tx1"/>
                </a:solidFill>
                <a:latin typeface="Arial" pitchFamily="34" charset="0"/>
                <a:cs typeface="Arial" pitchFamily="34" charset="0"/>
              </a:rPr>
              <a:t>Abdullaev</a:t>
            </a:r>
            <a:r>
              <a:rPr lang="ru-RU" sz="2600" b="1" dirty="0" smtClean="0">
                <a:solidFill>
                  <a:schemeClr val="tx1"/>
                </a:solidFill>
                <a:latin typeface="Arial" pitchFamily="34" charset="0"/>
                <a:cs typeface="Arial" pitchFamily="34" charset="0"/>
              </a:rPr>
              <a:t> «</a:t>
            </a:r>
            <a:r>
              <a:rPr lang="en-US" sz="2600" b="1" i="1" dirty="0" err="1" smtClean="0">
                <a:solidFill>
                  <a:schemeClr val="tx1"/>
                </a:solidFill>
                <a:latin typeface="Arial" pitchFamily="34" charset="0"/>
                <a:cs typeface="Arial" pitchFamily="34" charset="0"/>
              </a:rPr>
              <a:t>Informatika</a:t>
            </a:r>
            <a:r>
              <a:rPr lang="en-US" sz="2600" b="1" i="1" dirty="0" smtClean="0">
                <a:solidFill>
                  <a:schemeClr val="tx1"/>
                </a:solidFill>
                <a:latin typeface="Arial" pitchFamily="34" charset="0"/>
                <a:cs typeface="Arial" pitchFamily="34" charset="0"/>
              </a:rPr>
              <a:t> </a:t>
            </a:r>
            <a:r>
              <a:rPr lang="en-US" sz="2600" b="1" i="1" dirty="0" err="1" smtClean="0">
                <a:solidFill>
                  <a:schemeClr val="tx1"/>
                </a:solidFill>
                <a:latin typeface="Arial" pitchFamily="34" charset="0"/>
                <a:cs typeface="Arial" pitchFamily="34" charset="0"/>
              </a:rPr>
              <a:t>va</a:t>
            </a:r>
            <a:r>
              <a:rPr lang="en-US" sz="2600" b="1" i="1" dirty="0" smtClean="0">
                <a:solidFill>
                  <a:schemeClr val="tx1"/>
                </a:solidFill>
                <a:latin typeface="Arial" pitchFamily="34" charset="0"/>
                <a:cs typeface="Arial" pitchFamily="34" charset="0"/>
              </a:rPr>
              <a:t> </a:t>
            </a:r>
            <a:r>
              <a:rPr lang="en-US" sz="2600" b="1" i="1" dirty="0" err="1" smtClean="0">
                <a:solidFill>
                  <a:schemeClr val="tx1"/>
                </a:solidFill>
                <a:latin typeface="Arial" pitchFamily="34" charset="0"/>
                <a:cs typeface="Arial" pitchFamily="34" charset="0"/>
              </a:rPr>
              <a:t>axborot</a:t>
            </a:r>
            <a:r>
              <a:rPr lang="en-US" sz="2600" b="1" i="1" dirty="0" smtClean="0">
                <a:solidFill>
                  <a:schemeClr val="tx1"/>
                </a:solidFill>
                <a:latin typeface="Arial" pitchFamily="34" charset="0"/>
                <a:cs typeface="Arial" pitchFamily="34" charset="0"/>
              </a:rPr>
              <a:t> </a:t>
            </a:r>
            <a:r>
              <a:rPr lang="en-US" sz="2600" b="1" i="1" dirty="0" err="1" smtClean="0">
                <a:solidFill>
                  <a:schemeClr val="tx1"/>
                </a:solidFill>
                <a:latin typeface="Arial" pitchFamily="34" charset="0"/>
                <a:cs typeface="Arial" pitchFamily="34" charset="0"/>
              </a:rPr>
              <a:t>texnologiyalari</a:t>
            </a:r>
            <a:r>
              <a:rPr lang="ru-RU" sz="2600" b="1" dirty="0" smtClean="0">
                <a:solidFill>
                  <a:schemeClr val="tx1"/>
                </a:solidFill>
                <a:latin typeface="Arial" pitchFamily="34" charset="0"/>
                <a:cs typeface="Arial" pitchFamily="34" charset="0"/>
              </a:rPr>
              <a:t>» </a:t>
            </a:r>
            <a:r>
              <a:rPr lang="en-US" sz="2600" b="1" dirty="0" err="1" smtClean="0">
                <a:solidFill>
                  <a:schemeClr val="tx1"/>
                </a:solidFill>
                <a:latin typeface="Arial" pitchFamily="34" charset="0"/>
                <a:cs typeface="Arial" pitchFamily="34" charset="0"/>
              </a:rPr>
              <a:t>fanidan</a:t>
            </a:r>
            <a:r>
              <a:rPr lang="en-US" sz="2600" b="1" dirty="0" smtClean="0">
                <a:solidFill>
                  <a:schemeClr val="tx1"/>
                </a:solidFill>
                <a:latin typeface="Arial" pitchFamily="34" charset="0"/>
                <a:cs typeface="Arial" pitchFamily="34" charset="0"/>
              </a:rPr>
              <a:t> ma</a:t>
            </a:r>
            <a:r>
              <a:rPr lang="ru-RU" sz="2600" b="1" dirty="0" smtClean="0">
                <a:solidFill>
                  <a:schemeClr val="tx1"/>
                </a:solidFill>
                <a:latin typeface="Arial" pitchFamily="34" charset="0"/>
                <a:cs typeface="Arial" pitchFamily="34" charset="0"/>
              </a:rPr>
              <a:t>’</a:t>
            </a:r>
            <a:r>
              <a:rPr lang="en-US" sz="2600" b="1" dirty="0" err="1" smtClean="0">
                <a:solidFill>
                  <a:schemeClr val="tx1"/>
                </a:solidFill>
                <a:latin typeface="Arial" pitchFamily="34" charset="0"/>
                <a:cs typeface="Arial" pitchFamily="34" charset="0"/>
              </a:rPr>
              <a:t>ruza</a:t>
            </a:r>
            <a:r>
              <a:rPr lang="en-US" sz="2600" b="1" dirty="0" smtClean="0">
                <a:solidFill>
                  <a:schemeClr val="tx1"/>
                </a:solidFill>
                <a:latin typeface="Arial" pitchFamily="34" charset="0"/>
                <a:cs typeface="Arial" pitchFamily="34" charset="0"/>
              </a:rPr>
              <a:t> </a:t>
            </a:r>
            <a:r>
              <a:rPr lang="en-US" sz="2600" b="1" dirty="0" err="1" smtClean="0">
                <a:solidFill>
                  <a:schemeClr val="tx1"/>
                </a:solidFill>
                <a:latin typeface="Arial" pitchFamily="34" charset="0"/>
                <a:cs typeface="Arial" pitchFamily="34" charset="0"/>
              </a:rPr>
              <a:t>matnlari</a:t>
            </a:r>
            <a:r>
              <a:rPr lang="en-US" sz="2600" b="1" dirty="0" smtClean="0">
                <a:solidFill>
                  <a:schemeClr val="tx1"/>
                </a:solidFill>
                <a:latin typeface="Arial" pitchFamily="34" charset="0"/>
                <a:cs typeface="Arial" pitchFamily="34" charset="0"/>
              </a:rPr>
              <a:t> to</a:t>
            </a:r>
            <a:r>
              <a:rPr lang="ru-RU" sz="2600" b="1" dirty="0" smtClean="0">
                <a:solidFill>
                  <a:schemeClr val="tx1"/>
                </a:solidFill>
                <a:latin typeface="Arial" pitchFamily="34" charset="0"/>
                <a:cs typeface="Arial" pitchFamily="34" charset="0"/>
              </a:rPr>
              <a:t>`</a:t>
            </a:r>
            <a:r>
              <a:rPr lang="en-US" sz="2600" b="1" dirty="0" err="1" smtClean="0">
                <a:solidFill>
                  <a:schemeClr val="tx1"/>
                </a:solidFill>
                <a:latin typeface="Arial" pitchFamily="34" charset="0"/>
                <a:cs typeface="Arial" pitchFamily="34" charset="0"/>
              </a:rPr>
              <a:t>plami</a:t>
            </a:r>
            <a:r>
              <a:rPr lang="ru-RU" sz="2600" b="1" dirty="0" smtClean="0">
                <a:solidFill>
                  <a:schemeClr val="tx1"/>
                </a:solidFill>
                <a:latin typeface="Arial" pitchFamily="34" charset="0"/>
                <a:cs typeface="Arial" pitchFamily="34" charset="0"/>
              </a:rPr>
              <a:t>.</a:t>
            </a:r>
            <a:r>
              <a:rPr lang="ru-RU" sz="2600" dirty="0" smtClean="0">
                <a:solidFill>
                  <a:schemeClr val="tx1"/>
                </a:solidFill>
                <a:latin typeface="Arial" pitchFamily="34" charset="0"/>
                <a:cs typeface="Arial" pitchFamily="34" charset="0"/>
              </a:rPr>
              <a:t/>
            </a:r>
            <a:br>
              <a:rPr lang="ru-RU" sz="2600" dirty="0" smtClean="0">
                <a:solidFill>
                  <a:schemeClr val="tx1"/>
                </a:solidFill>
                <a:latin typeface="Arial" pitchFamily="34" charset="0"/>
                <a:cs typeface="Arial" pitchFamily="34" charset="0"/>
              </a:rPr>
            </a:br>
            <a:r>
              <a:rPr lang="ru-RU" sz="2600" dirty="0" smtClean="0">
                <a:solidFill>
                  <a:schemeClr val="tx1"/>
                </a:solidFill>
                <a:latin typeface="Arial" pitchFamily="34" charset="0"/>
                <a:cs typeface="Arial" pitchFamily="34" charset="0"/>
              </a:rPr>
              <a:t>- </a:t>
            </a:r>
            <a:r>
              <a:rPr lang="en-US" sz="2600" dirty="0" smtClean="0">
                <a:solidFill>
                  <a:schemeClr val="tx1"/>
                </a:solidFill>
                <a:latin typeface="Arial" pitchFamily="34" charset="0"/>
                <a:cs typeface="Arial" pitchFamily="34" charset="0"/>
              </a:rPr>
              <a:t>T</a:t>
            </a:r>
            <a:r>
              <a:rPr lang="ru-RU" sz="2600" dirty="0" smtClean="0">
                <a:solidFill>
                  <a:schemeClr val="tx1"/>
                </a:solidFill>
                <a:latin typeface="Arial" pitchFamily="34" charset="0"/>
                <a:cs typeface="Arial" pitchFamily="34" charset="0"/>
              </a:rPr>
              <a:t>.: </a:t>
            </a:r>
            <a:r>
              <a:rPr lang="en-US" sz="2600" dirty="0" smtClean="0">
                <a:solidFill>
                  <a:schemeClr val="tx1"/>
                </a:solidFill>
                <a:latin typeface="Arial" pitchFamily="34" charset="0"/>
                <a:cs typeface="Arial" pitchFamily="34" charset="0"/>
              </a:rPr>
              <a:t>TMI</a:t>
            </a:r>
            <a:r>
              <a:rPr lang="ru-RU" sz="2600" dirty="0" smtClean="0">
                <a:solidFill>
                  <a:schemeClr val="tx1"/>
                </a:solidFill>
                <a:latin typeface="Arial" pitchFamily="34" charset="0"/>
                <a:cs typeface="Arial" pitchFamily="34" charset="0"/>
              </a:rPr>
              <a:t>, 2012.  398 – </a:t>
            </a:r>
            <a:r>
              <a:rPr lang="en-US" sz="2600" dirty="0" smtClean="0">
                <a:solidFill>
                  <a:schemeClr val="tx1"/>
                </a:solidFill>
                <a:latin typeface="Arial" pitchFamily="34" charset="0"/>
                <a:cs typeface="Arial" pitchFamily="34" charset="0"/>
              </a:rPr>
              <a:t>bet</a:t>
            </a:r>
            <a:br>
              <a:rPr lang="en-US" sz="2600" dirty="0" smtClean="0">
                <a:solidFill>
                  <a:schemeClr val="tx1"/>
                </a:solidFill>
                <a:latin typeface="Arial" pitchFamily="34" charset="0"/>
                <a:cs typeface="Arial" pitchFamily="34" charset="0"/>
              </a:rPr>
            </a:br>
            <a:r>
              <a:rPr lang="en-US" sz="2600" dirty="0" smtClean="0">
                <a:solidFill>
                  <a:schemeClr val="tx1"/>
                </a:solidFill>
                <a:latin typeface="Arial" pitchFamily="34" charset="0"/>
                <a:cs typeface="Arial" pitchFamily="34" charset="0"/>
              </a:rPr>
              <a:t/>
            </a:r>
            <a:br>
              <a:rPr lang="en-US" sz="2600" dirty="0" smtClean="0">
                <a:solidFill>
                  <a:schemeClr val="tx1"/>
                </a:solidFill>
                <a:latin typeface="Arial" pitchFamily="34" charset="0"/>
                <a:cs typeface="Arial" pitchFamily="34" charset="0"/>
              </a:rPr>
            </a:br>
            <a:r>
              <a:rPr lang="en-US" sz="2600" dirty="0" smtClean="0">
                <a:solidFill>
                  <a:schemeClr val="tx1"/>
                </a:solidFill>
                <a:latin typeface="Arial" pitchFamily="34" charset="0"/>
                <a:cs typeface="Arial" pitchFamily="34" charset="0"/>
                <a:hlinkClick r:id="rId2"/>
              </a:rPr>
              <a:t>www.ziyonet.com</a:t>
            </a:r>
            <a:r>
              <a:rPr lang="en-US" sz="2600" dirty="0" smtClean="0">
                <a:solidFill>
                  <a:schemeClr val="tx1"/>
                </a:solidFill>
                <a:latin typeface="Arial" pitchFamily="34" charset="0"/>
                <a:cs typeface="Arial" pitchFamily="34" charset="0"/>
              </a:rPr>
              <a:t/>
            </a:r>
            <a:br>
              <a:rPr lang="en-US" sz="2600" dirty="0" smtClean="0">
                <a:solidFill>
                  <a:schemeClr val="tx1"/>
                </a:solidFill>
                <a:latin typeface="Arial" pitchFamily="34" charset="0"/>
                <a:cs typeface="Arial" pitchFamily="34" charset="0"/>
              </a:rPr>
            </a:br>
            <a:r>
              <a:rPr lang="en-US" sz="2600" dirty="0" smtClean="0">
                <a:solidFill>
                  <a:schemeClr val="tx1"/>
                </a:solidFill>
                <a:latin typeface="Arial" pitchFamily="34" charset="0"/>
                <a:cs typeface="Arial" pitchFamily="34" charset="0"/>
                <a:hlinkClick r:id="rId3"/>
              </a:rPr>
              <a:t>www.google.com</a:t>
            </a:r>
            <a:r>
              <a:rPr lang="en-US" sz="2600" dirty="0" smtClean="0">
                <a:solidFill>
                  <a:schemeClr val="tx1"/>
                </a:solidFill>
                <a:latin typeface="Arial" pitchFamily="34" charset="0"/>
                <a:cs typeface="Arial" pitchFamily="34" charset="0"/>
              </a:rPr>
              <a:t/>
            </a:r>
            <a:br>
              <a:rPr lang="en-US" sz="2600" dirty="0" smtClean="0">
                <a:solidFill>
                  <a:schemeClr val="tx1"/>
                </a:solidFill>
                <a:latin typeface="Arial" pitchFamily="34" charset="0"/>
                <a:cs typeface="Arial" pitchFamily="34" charset="0"/>
              </a:rPr>
            </a:br>
            <a:r>
              <a:rPr lang="en-US" sz="2600" dirty="0" smtClean="0">
                <a:solidFill>
                  <a:schemeClr val="tx1"/>
                </a:solidFill>
                <a:latin typeface="Arial" pitchFamily="34" charset="0"/>
                <a:cs typeface="Arial" pitchFamily="34" charset="0"/>
                <a:hlinkClick r:id="rId4"/>
              </a:rPr>
              <a:t>www.wikipedia.org</a:t>
            </a:r>
            <a:r>
              <a:rPr lang="en-US" sz="2600" dirty="0" smtClean="0">
                <a:solidFill>
                  <a:schemeClr val="tx1"/>
                </a:solidFill>
                <a:latin typeface="Arial" pitchFamily="34" charset="0"/>
                <a:cs typeface="Arial" pitchFamily="34" charset="0"/>
              </a:rPr>
              <a:t/>
            </a:r>
            <a:br>
              <a:rPr lang="en-US" sz="2600" dirty="0" smtClean="0">
                <a:solidFill>
                  <a:schemeClr val="tx1"/>
                </a:solidFill>
                <a:latin typeface="Arial" pitchFamily="34" charset="0"/>
                <a:cs typeface="Arial" pitchFamily="34" charset="0"/>
              </a:rPr>
            </a:br>
            <a:r>
              <a:rPr lang="en-US" sz="2600" dirty="0" smtClean="0">
                <a:solidFill>
                  <a:schemeClr val="tx1"/>
                </a:solidFill>
                <a:latin typeface="Arial" pitchFamily="34" charset="0"/>
                <a:cs typeface="Arial" pitchFamily="34" charset="0"/>
                <a:hlinkClick r:id="rId5"/>
              </a:rPr>
              <a:t>www.tfi.uz</a:t>
            </a:r>
            <a:r>
              <a:rPr lang="en-US" sz="2600" dirty="0" smtClean="0">
                <a:solidFill>
                  <a:schemeClr val="tx1"/>
                </a:solidFill>
                <a:latin typeface="Arial" pitchFamily="34" charset="0"/>
                <a:cs typeface="Arial" pitchFamily="34" charset="0"/>
              </a:rPr>
              <a:t/>
            </a:r>
            <a:br>
              <a:rPr lang="en-US" sz="2600" dirty="0" smtClean="0">
                <a:solidFill>
                  <a:schemeClr val="tx1"/>
                </a:solidFill>
                <a:latin typeface="Arial" pitchFamily="34" charset="0"/>
                <a:cs typeface="Arial" pitchFamily="34" charset="0"/>
              </a:rPr>
            </a:br>
            <a:r>
              <a:rPr lang="ru-RU" sz="2600" dirty="0" smtClean="0">
                <a:solidFill>
                  <a:schemeClr val="tx1"/>
                </a:solidFill>
                <a:latin typeface="Arial" pitchFamily="34" charset="0"/>
                <a:cs typeface="Arial" pitchFamily="34" charset="0"/>
              </a:rPr>
              <a:t/>
            </a:r>
            <a:br>
              <a:rPr lang="ru-RU" sz="2600" dirty="0" smtClean="0">
                <a:solidFill>
                  <a:schemeClr val="tx1"/>
                </a:solidFill>
                <a:latin typeface="Arial" pitchFamily="34" charset="0"/>
                <a:cs typeface="Arial" pitchFamily="34" charset="0"/>
              </a:rPr>
            </a:br>
            <a:r>
              <a:rPr lang="en-US" sz="2600" dirty="0" smtClean="0">
                <a:solidFill>
                  <a:schemeClr val="tx1"/>
                </a:solidFill>
                <a:latin typeface="Arial" pitchFamily="34" charset="0"/>
                <a:cs typeface="Arial" pitchFamily="34" charset="0"/>
              </a:rPr>
              <a:t/>
            </a:r>
            <a:br>
              <a:rPr lang="en-US" sz="2600" dirty="0" smtClean="0">
                <a:solidFill>
                  <a:schemeClr val="tx1"/>
                </a:solidFill>
                <a:latin typeface="Arial" pitchFamily="34" charset="0"/>
                <a:cs typeface="Arial" pitchFamily="34" charset="0"/>
              </a:rPr>
            </a:br>
            <a:r>
              <a:rPr lang="en-US" sz="2600" dirty="0" smtClean="0">
                <a:solidFill>
                  <a:schemeClr val="tx1"/>
                </a:solidFill>
                <a:latin typeface="Arial" pitchFamily="34" charset="0"/>
                <a:cs typeface="Arial" pitchFamily="34" charset="0"/>
              </a:rPr>
              <a:t> </a:t>
            </a:r>
            <a:endParaRPr lang="ru-RU" sz="2600" dirty="0">
              <a:solidFill>
                <a:schemeClr val="tx1"/>
              </a:solidFill>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332656"/>
            <a:ext cx="7498080" cy="1210464"/>
          </a:xfrm>
        </p:spPr>
        <p:txBody>
          <a:bodyPr>
            <a:noAutofit/>
          </a:bodyPr>
          <a:lstStyle/>
          <a:p>
            <a:pPr marL="514350" lvl="0" indent="-514350" algn="ctr" fontAlgn="base">
              <a:spcAft>
                <a:spcPct val="0"/>
              </a:spcAft>
              <a:tabLst>
                <a:tab pos="460375" algn="l"/>
              </a:tabLst>
            </a:pPr>
            <a:r>
              <a:rPr lang="en-US" sz="6000" dirty="0" err="1" smtClean="0">
                <a:solidFill>
                  <a:schemeClr val="tx1"/>
                </a:solidFill>
              </a:rPr>
              <a:t>Mundarija</a:t>
            </a:r>
            <a:endParaRPr lang="ru-RU" sz="6000" dirty="0">
              <a:solidFill>
                <a:schemeClr val="tx1"/>
              </a:solidFill>
            </a:endParaRPr>
          </a:p>
        </p:txBody>
      </p:sp>
      <p:sp>
        <p:nvSpPr>
          <p:cNvPr id="3" name="Прямоугольник 2"/>
          <p:cNvSpPr/>
          <p:nvPr/>
        </p:nvSpPr>
        <p:spPr>
          <a:xfrm>
            <a:off x="1475656" y="1916832"/>
            <a:ext cx="6912768" cy="1938992"/>
          </a:xfrm>
          <a:prstGeom prst="rect">
            <a:avLst/>
          </a:prstGeom>
        </p:spPr>
        <p:txBody>
          <a:bodyPr wrap="square">
            <a:spAutoFit/>
          </a:bodyPr>
          <a:lstStyle/>
          <a:p>
            <a:r>
              <a:rPr lang="en-US" sz="2000" b="1" dirty="0" err="1" smtClean="0">
                <a:latin typeface="Times New Roman" pitchFamily="18" charset="0"/>
                <a:ea typeface="Times New Roman" pitchFamily="18" charset="0"/>
                <a:cs typeface="Times New Roman" pitchFamily="18" charset="0"/>
              </a:rPr>
              <a:t>Fayllarni</a:t>
            </a:r>
            <a:r>
              <a:rPr lang="en-US" sz="2000" b="1" dirty="0" smtClean="0">
                <a:latin typeface="Times New Roman" pitchFamily="18" charset="0"/>
                <a:ea typeface="Times New Roman" pitchFamily="18" charset="0"/>
                <a:cs typeface="Times New Roman" pitchFamily="18" charset="0"/>
              </a:rPr>
              <a:t> </a:t>
            </a:r>
            <a:r>
              <a:rPr lang="en-US" sz="2000" b="1" dirty="0" err="1" smtClean="0">
                <a:latin typeface="Times New Roman" pitchFamily="18" charset="0"/>
                <a:ea typeface="Times New Roman" pitchFamily="18" charset="0"/>
                <a:cs typeface="Times New Roman" pitchFamily="18" charset="0"/>
              </a:rPr>
              <a:t>arxivlash</a:t>
            </a:r>
            <a:r>
              <a:rPr lang="en-US" sz="2000" dirty="0" smtClean="0">
                <a:latin typeface="Times New Roman" pitchFamily="18" charset="0"/>
                <a:ea typeface="Times New Roman" pitchFamily="18" charset="0"/>
                <a:cs typeface="Times New Roman" pitchFamily="18" charset="0"/>
              </a:rPr>
              <a:t>……………………………………………</a:t>
            </a:r>
            <a:r>
              <a:rPr lang="en-US" sz="2000" dirty="0" smtClean="0">
                <a:latin typeface="Times New Roman" pitchFamily="18" charset="0"/>
                <a:ea typeface="Times New Roman" pitchFamily="18" charset="0"/>
                <a:cs typeface="Times New Roman" pitchFamily="18" charset="0"/>
              </a:rPr>
              <a:t>3</a:t>
            </a: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en-US" sz="2000" dirty="0" err="1" smtClean="0">
                <a:latin typeface="Times New Roman" pitchFamily="18" charset="0"/>
                <a:cs typeface="Times New Roman" pitchFamily="18" charset="0"/>
              </a:rPr>
              <a:t>Arxivlash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turlari</a:t>
            </a:r>
            <a:r>
              <a:rPr lang="en-US" sz="2000" dirty="0" smtClean="0">
                <a:latin typeface="Times New Roman" pitchFamily="18" charset="0"/>
                <a:ea typeface="Times New Roman" pitchFamily="18" charset="0"/>
                <a:cs typeface="Times New Roman" pitchFamily="18" charset="0"/>
              </a:rPr>
              <a:t> …………………………………...…………..7</a:t>
            </a:r>
            <a:endParaRPr lang="en-US" sz="2000" dirty="0" smtClean="0">
              <a:latin typeface="Arial" pitchFamily="34" charset="0"/>
              <a:cs typeface="Arial" pitchFamily="34" charset="0"/>
            </a:endParaRPr>
          </a:p>
          <a:p>
            <a:r>
              <a:rPr lang="en-US" sz="2000" dirty="0" err="1" smtClean="0">
                <a:latin typeface="Arial" pitchFamily="34" charset="0"/>
                <a:ea typeface="Times New Roman" pitchFamily="18" charset="0"/>
                <a:cs typeface="Arial" pitchFamily="34" charset="0"/>
              </a:rPr>
              <a:t>WinRAR</a:t>
            </a:r>
            <a:r>
              <a:rPr lang="en-US" sz="2000" dirty="0" smtClean="0">
                <a:latin typeface="Arial" pitchFamily="34" charset="0"/>
                <a:ea typeface="Times New Roman" pitchFamily="18" charset="0"/>
                <a:cs typeface="Arial" pitchFamily="34" charset="0"/>
              </a:rPr>
              <a:t> </a:t>
            </a:r>
            <a:r>
              <a:rPr lang="en-US" sz="2000" dirty="0" err="1" smtClean="0">
                <a:latin typeface="Arial" pitchFamily="34" charset="0"/>
                <a:ea typeface="Times New Roman" pitchFamily="18" charset="0"/>
                <a:cs typeface="Arial" pitchFamily="34" charset="0"/>
              </a:rPr>
              <a:t>va</a:t>
            </a:r>
            <a:r>
              <a:rPr lang="en-US" sz="2000" dirty="0" smtClean="0">
                <a:latin typeface="Arial" pitchFamily="34" charset="0"/>
                <a:ea typeface="Times New Roman" pitchFamily="18" charset="0"/>
                <a:cs typeface="Arial" pitchFamily="34" charset="0"/>
              </a:rPr>
              <a:t> </a:t>
            </a:r>
            <a:r>
              <a:rPr lang="en-US" sz="2000" dirty="0" err="1" smtClean="0">
                <a:latin typeface="Arial" pitchFamily="34" charset="0"/>
                <a:ea typeface="Times New Roman" pitchFamily="18" charset="0"/>
                <a:cs typeface="Arial" pitchFamily="34" charset="0"/>
              </a:rPr>
              <a:t>WinZIP</a:t>
            </a:r>
            <a:r>
              <a:rPr lang="en-US" sz="2000" dirty="0" smtClean="0">
                <a:latin typeface="Arial" pitchFamily="34" charset="0"/>
                <a:ea typeface="Times New Roman" pitchFamily="18" charset="0"/>
                <a:cs typeface="Arial" pitchFamily="34" charset="0"/>
              </a:rPr>
              <a:t> </a:t>
            </a:r>
            <a:r>
              <a:rPr lang="en-US" sz="2000" dirty="0" err="1" smtClean="0">
                <a:latin typeface="Arial" pitchFamily="34" charset="0"/>
                <a:ea typeface="Times New Roman" pitchFamily="18" charset="0"/>
                <a:cs typeface="Arial" pitchFamily="34" charset="0"/>
              </a:rPr>
              <a:t>arxivatorlari</a:t>
            </a:r>
            <a:r>
              <a:rPr lang="en-US" sz="2000" dirty="0" smtClean="0">
                <a:latin typeface="Times New Roman" pitchFamily="18" charset="0"/>
                <a:ea typeface="Times New Roman" pitchFamily="18" charset="0"/>
                <a:cs typeface="Times New Roman" pitchFamily="18" charset="0"/>
              </a:rPr>
              <a:t> …………………………..10</a:t>
            </a:r>
            <a:r>
              <a:rPr lang="en-US" sz="2000" dirty="0" smtClean="0">
                <a:latin typeface="Times New Roman" pitchFamily="18" charset="0"/>
                <a:ea typeface="Times New Roman" pitchFamily="18" charset="0"/>
                <a:cs typeface="Times New Roman" pitchFamily="18" charset="0"/>
              </a:rPr>
              <a:t/>
            </a:r>
            <a:br>
              <a:rPr lang="en-US" sz="2000" dirty="0" smtClean="0">
                <a:latin typeface="Times New Roman" pitchFamily="18" charset="0"/>
                <a:ea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Xulosa</a:t>
            </a:r>
            <a:r>
              <a:rPr lang="en-US" sz="2000" dirty="0" smtClean="0">
                <a:latin typeface="Times New Roman" pitchFamily="18" charset="0"/>
                <a:cs typeface="Times New Roman" pitchFamily="18" charset="0"/>
              </a:rPr>
              <a:t>      …………………………………………………… 22</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Foydanilgan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adabiyotlar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ro’yxati</a:t>
            </a:r>
            <a:r>
              <a:rPr lang="en-US" sz="2000" dirty="0" smtClean="0">
                <a:latin typeface="Times New Roman" pitchFamily="18" charset="0"/>
                <a:cs typeface="Times New Roman" pitchFamily="18" charset="0"/>
              </a:rPr>
              <a:t> …………………………….23</a:t>
            </a:r>
            <a:endParaRPr lang="ru-RU"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301208"/>
            <a:ext cx="7467600" cy="1143000"/>
          </a:xfrm>
        </p:spPr>
        <p:txBody>
          <a:bodyPr>
            <a:noAutofit/>
          </a:bodyPr>
          <a:lstStyle/>
          <a:p>
            <a:pPr algn="just"/>
            <a:r>
              <a:rPr lang="sv-FI" sz="2800" dirty="0" smtClean="0">
                <a:solidFill>
                  <a:schemeClr val="tx1">
                    <a:lumMod val="95000"/>
                    <a:lumOff val="5000"/>
                  </a:schemeClr>
                </a:solidFill>
              </a:rPr>
              <a:t>      </a:t>
            </a:r>
            <a:r>
              <a:rPr lang="sv-FI" sz="2800" b="1" dirty="0" smtClean="0">
                <a:solidFill>
                  <a:srgbClr val="FF0000"/>
                </a:solidFill>
              </a:rPr>
              <a:t>Arxivlangan fayl</a:t>
            </a:r>
            <a:r>
              <a:rPr lang="sv-FI" sz="2800" dirty="0" smtClean="0">
                <a:solidFill>
                  <a:schemeClr val="tx1">
                    <a:lumMod val="95000"/>
                    <a:lumOff val="5000"/>
                  </a:schemeClr>
                </a:solidFill>
              </a:rPr>
              <a:t>-  bu </a:t>
            </a:r>
            <a:r>
              <a:rPr lang="sv-FI" sz="2800" dirty="0" smtClean="0">
                <a:solidFill>
                  <a:schemeClr val="tx1">
                    <a:lumMod val="95000"/>
                    <a:lumOff val="5000"/>
                  </a:schemeClr>
                </a:solidFill>
              </a:rPr>
              <a:t>faylning ixchamlangan, siqilgan holati. Amalda fayllar bilan ishlashda, ya'ni fayllarni bir joydan ikkinchi joyga ko`chirishda, nusxa olishda, saqlab qo`yishda, elektron pochta orqali axborot yuborishda bunday fayllar bilan ishlash zarurati tu</a:t>
            </a:r>
            <a:r>
              <a:rPr lang="uz-Cyrl-UZ" sz="2800" dirty="0" smtClean="0">
                <a:solidFill>
                  <a:schemeClr val="tx1">
                    <a:lumMod val="95000"/>
                    <a:lumOff val="5000"/>
                  </a:schemeClr>
                </a:solidFill>
              </a:rPr>
              <a:t>g`</a:t>
            </a:r>
            <a:r>
              <a:rPr lang="sv-FI" sz="2800" dirty="0" smtClean="0">
                <a:solidFill>
                  <a:schemeClr val="tx1">
                    <a:lumMod val="95000"/>
                    <a:lumOff val="5000"/>
                  </a:schemeClr>
                </a:solidFill>
              </a:rPr>
              <a:t>iladi. </a:t>
            </a:r>
            <a:r>
              <a:rPr lang="ru-RU" sz="2800" dirty="0" smtClean="0">
                <a:solidFill>
                  <a:schemeClr val="tx1">
                    <a:lumMod val="95000"/>
                    <a:lumOff val="5000"/>
                  </a:schemeClr>
                </a:solidFill>
              </a:rPr>
              <a:t/>
            </a:r>
            <a:br>
              <a:rPr lang="ru-RU" sz="2800" dirty="0" smtClean="0">
                <a:solidFill>
                  <a:schemeClr val="tx1">
                    <a:lumMod val="95000"/>
                    <a:lumOff val="5000"/>
                  </a:schemeClr>
                </a:solidFill>
              </a:rPr>
            </a:br>
            <a:r>
              <a:rPr lang="sv-FI" sz="2800" dirty="0" smtClean="0">
                <a:solidFill>
                  <a:schemeClr val="tx1">
                    <a:lumMod val="95000"/>
                    <a:lumOff val="5000"/>
                  </a:schemeClr>
                </a:solidFill>
              </a:rPr>
              <a:t>Avvalo arxivlash bilan bog`liq bo`lgan asosiy tushunchalarni kiritamiz, keyin arxivlash uchun ko`p qo`llaniladigan asosiy arxivatorlar (arxivlovchi programmalar) bilan tanishamiz.</a:t>
            </a:r>
            <a:r>
              <a:rPr lang="ru-RU" sz="2800" dirty="0" smtClean="0">
                <a:solidFill>
                  <a:schemeClr val="tx1">
                    <a:lumMod val="95000"/>
                    <a:lumOff val="5000"/>
                  </a:schemeClr>
                </a:solidFill>
              </a:rPr>
              <a:t/>
            </a:r>
            <a:br>
              <a:rPr lang="ru-RU" sz="2800" dirty="0" smtClean="0">
                <a:solidFill>
                  <a:schemeClr val="tx1">
                    <a:lumMod val="95000"/>
                    <a:lumOff val="5000"/>
                  </a:schemeClr>
                </a:solidFill>
              </a:rPr>
            </a:br>
            <a:endParaRPr lang="ru-RU" sz="2800" dirty="0">
              <a:solidFill>
                <a:schemeClr val="tx1">
                  <a:lumMod val="95000"/>
                  <a:lumOff val="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859216" cy="6322714"/>
          </a:xfrm>
        </p:spPr>
        <p:txBody>
          <a:bodyPr>
            <a:normAutofit fontScale="90000"/>
          </a:bodyPr>
          <a:lstStyle/>
          <a:p>
            <a:pPr algn="just"/>
            <a:r>
              <a:rPr lang="sv-FI" sz="3200" b="1" dirty="0" smtClean="0">
                <a:solidFill>
                  <a:srgbClr val="FF0000"/>
                </a:solidFill>
              </a:rPr>
              <a:t>   Fayllarni </a:t>
            </a:r>
            <a:r>
              <a:rPr lang="sv-FI" sz="3200" b="1" dirty="0" smtClean="0">
                <a:solidFill>
                  <a:srgbClr val="FF0000"/>
                </a:solidFill>
              </a:rPr>
              <a:t>arxivlash</a:t>
            </a:r>
            <a:r>
              <a:rPr lang="sv-FI" sz="3200" dirty="0" smtClean="0">
                <a:solidFill>
                  <a:srgbClr val="FF0000"/>
                </a:solidFill>
              </a:rPr>
              <a:t> </a:t>
            </a:r>
            <a:r>
              <a:rPr lang="sv-FI" sz="3200" dirty="0" smtClean="0">
                <a:solidFill>
                  <a:schemeClr val="tx1">
                    <a:lumMod val="95000"/>
                    <a:lumOff val="5000"/>
                  </a:schemeClr>
                </a:solidFill>
              </a:rPr>
              <a:t>- fayllarni ma'lum bir qoida asosida siqilgan, ixchamlangan holatda diskda saqlash demakdir. Arxivlash qattiq disk ishdan chiqishi yoki faylning tasodifan o`chirilishi sodir bo`lgan hollarda joriy faylni qayta tiklash uchun yordam beruvchi vosita sifatida ham qo`llaniladi. Arxivlash </a:t>
            </a:r>
            <a:r>
              <a:rPr lang="sv-FI" sz="3200" b="1" dirty="0" smtClean="0">
                <a:solidFill>
                  <a:schemeClr val="tx1">
                    <a:lumMod val="95000"/>
                    <a:lumOff val="5000"/>
                  </a:schemeClr>
                </a:solidFill>
              </a:rPr>
              <a:t>BACKUP</a:t>
            </a:r>
            <a:r>
              <a:rPr lang="sv-FI" sz="3200" dirty="0" smtClean="0">
                <a:solidFill>
                  <a:schemeClr val="tx1">
                    <a:lumMod val="95000"/>
                    <a:lumOff val="5000"/>
                  </a:schemeClr>
                </a:solidFill>
              </a:rPr>
              <a:t> paket programmasi orqali ham (Win95 muhitida) amalga oshiriladi. Bu programma haqidagi to`la ma'lumotlarni spravka bo`limidagi «fayllarni arxivlash» kalit so`zli komanda orqali olish mumkin.</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157192"/>
            <a:ext cx="7827640" cy="1143000"/>
          </a:xfrm>
        </p:spPr>
        <p:txBody>
          <a:bodyPr>
            <a:noAutofit/>
          </a:bodyPr>
          <a:lstStyle/>
          <a:p>
            <a:pPr algn="just"/>
            <a:r>
              <a:rPr lang="sv-FI" sz="2600" b="1" dirty="0" smtClean="0">
                <a:solidFill>
                  <a:schemeClr val="tx1"/>
                </a:solidFill>
              </a:rPr>
              <a:t>      </a:t>
            </a:r>
            <a:r>
              <a:rPr lang="sv-FI" sz="2600" b="1" dirty="0" smtClean="0">
                <a:solidFill>
                  <a:srgbClr val="FF0000"/>
                </a:solidFill>
              </a:rPr>
              <a:t>Umuman </a:t>
            </a:r>
            <a:r>
              <a:rPr lang="sv-FI" sz="2600" b="1" dirty="0" smtClean="0">
                <a:solidFill>
                  <a:srgbClr val="FF0000"/>
                </a:solidFill>
              </a:rPr>
              <a:t>arxivlash</a:t>
            </a:r>
            <a:r>
              <a:rPr lang="sv-FI" sz="2600" dirty="0" smtClean="0">
                <a:solidFill>
                  <a:srgbClr val="FF0000"/>
                </a:solidFill>
              </a:rPr>
              <a:t> </a:t>
            </a:r>
            <a:r>
              <a:rPr lang="sv-FI" sz="2600" dirty="0" smtClean="0">
                <a:solidFill>
                  <a:schemeClr val="tx1"/>
                </a:solidFill>
              </a:rPr>
              <a:t>- bu uzoq muddat saqlanuvchi fayllar, kam qo`llaniladigan, eski xujjatlar, har xil materiallar, adabiy va ilmiy maqolalar, rasm va boshqalarni saqlash uchun qo`llaniladi. Arxiv bir qancha qismlardan iborat bo`lishi va unda har bir fayl alohida ko`rinishda saqlanishi mumkin. Bunday arxiv fayllari ko`p tomli deb ataladi. Shunday arxivlardan katta hajmli ma'lumotlarini qismlarga bo`lib disketalarga si</a:t>
            </a:r>
            <a:r>
              <a:rPr lang="uz-Cyrl-UZ" sz="2600" dirty="0" smtClean="0">
                <a:solidFill>
                  <a:schemeClr val="tx1"/>
                </a:solidFill>
              </a:rPr>
              <a:t>g`</a:t>
            </a:r>
            <a:r>
              <a:rPr lang="sv-FI" sz="2600" dirty="0" smtClean="0">
                <a:solidFill>
                  <a:schemeClr val="tx1"/>
                </a:solidFill>
              </a:rPr>
              <a:t>adigan, qulay ko`rinishga keltirish uchun foydalanish mumkin. Bunda har bir qism fayl ham arxiv fayli deb ataladi.</a:t>
            </a:r>
            <a:r>
              <a:rPr lang="ru-RU" sz="2600" dirty="0" smtClean="0">
                <a:solidFill>
                  <a:schemeClr val="tx1"/>
                </a:solidFill>
              </a:rPr>
              <a:t/>
            </a:r>
            <a:br>
              <a:rPr lang="ru-RU" sz="2600" dirty="0" smtClean="0">
                <a:solidFill>
                  <a:schemeClr val="tx1"/>
                </a:solidFill>
              </a:rPr>
            </a:br>
            <a:endParaRPr lang="ru-RU" sz="26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859216" cy="6178698"/>
          </a:xfrm>
        </p:spPr>
        <p:txBody>
          <a:bodyPr>
            <a:normAutofit fontScale="90000"/>
          </a:bodyPr>
          <a:lstStyle/>
          <a:p>
            <a:pPr algn="just"/>
            <a:r>
              <a:rPr lang="sv-FI" dirty="0" smtClean="0">
                <a:solidFill>
                  <a:schemeClr val="tx1"/>
                </a:solidFill>
              </a:rPr>
              <a:t>    Arxivlash </a:t>
            </a:r>
            <a:r>
              <a:rPr lang="sv-FI" dirty="0" smtClean="0">
                <a:solidFill>
                  <a:schemeClr val="tx1"/>
                </a:solidFill>
              </a:rPr>
              <a:t>jarayonida ayrim fayllar juda yaxshi ixchamlanishi, ba'zi hollarda arxivlash natijasida boshlang`ich fayl </a:t>
            </a:r>
            <a:r>
              <a:rPr lang="sv-FI" b="1" dirty="0" smtClean="0">
                <a:solidFill>
                  <a:srgbClr val="FF0000"/>
                </a:solidFill>
              </a:rPr>
              <a:t>10-20 baravar</a:t>
            </a:r>
            <a:r>
              <a:rPr lang="sv-FI" dirty="0" smtClean="0">
                <a:solidFill>
                  <a:schemeClr val="tx1"/>
                </a:solidFill>
              </a:rPr>
              <a:t> siqilishi ham mumkin. Masalan, programma fayllariga nisbatan tekst va rasm fayllari ancha yaxshi ixchamlanadi.</a:t>
            </a:r>
            <a:r>
              <a:rPr lang="ru-RU" dirty="0" smtClean="0">
                <a:solidFill>
                  <a:schemeClr val="tx1"/>
                </a:solidFill>
              </a:rPr>
              <a:t/>
            </a:r>
            <a:br>
              <a:rPr lang="ru-RU" dirty="0" smtClean="0">
                <a:solidFill>
                  <a:schemeClr val="tx1"/>
                </a:solidFill>
              </a:rPr>
            </a:br>
            <a:r>
              <a:rPr lang="sv-FI" dirty="0" smtClean="0">
                <a:solidFill>
                  <a:schemeClr val="tx1"/>
                </a:solidFill>
              </a:rPr>
              <a:t>Hozirgi kunda har xil arxivatorlar bir-biridan siqish darajasi, tezligi, foydalanishda qulayliklari, imkoniyat darajasi bo`yicha farq qiladi. Foydalanuvchi har xil turdagi arxiv fayllarini kengaytmasi bo`yicha farqlaydi. Siqish turi shu arxivning formati deyiladi.</a:t>
            </a:r>
            <a:r>
              <a:rPr lang="ru-RU" dirty="0" smtClean="0">
                <a:solidFill>
                  <a:schemeClr val="tx1"/>
                </a:solidFill>
              </a:rPr>
              <a:t/>
            </a:r>
            <a:br>
              <a:rPr lang="ru-RU" dirty="0" smtClean="0">
                <a:solidFill>
                  <a:schemeClr val="tx1"/>
                </a:solidFill>
              </a:rPr>
            </a:br>
            <a:endParaRPr lang="ru-RU"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sv-FI" b="1" dirty="0" smtClean="0">
                <a:solidFill>
                  <a:schemeClr val="tx1"/>
                </a:solidFill>
              </a:rPr>
              <a:t>Arxivlangan fayl va arxivlash turlari</a:t>
            </a:r>
            <a:endParaRPr lang="ru-RU" b="1" dirty="0">
              <a:solidFill>
                <a:schemeClr val="tx1"/>
              </a:solidFill>
            </a:endParaRPr>
          </a:p>
        </p:txBody>
      </p:sp>
      <p:sp>
        <p:nvSpPr>
          <p:cNvPr id="3" name="Заголовок 1"/>
          <p:cNvSpPr txBox="1">
            <a:spLocks/>
          </p:cNvSpPr>
          <p:nvPr/>
        </p:nvSpPr>
        <p:spPr>
          <a:xfrm>
            <a:off x="971600" y="3573016"/>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ru-RU" sz="3000" b="0" i="0" u="none" strike="noStrike" kern="1200" cap="small" spc="0" normalizeH="0" baseline="0" noProof="0" dirty="0">
              <a:ln>
                <a:noFill/>
              </a:ln>
              <a:solidFill>
                <a:schemeClr val="tx2"/>
              </a:solidFill>
              <a:effectLst/>
              <a:uLnTx/>
              <a:uFillTx/>
              <a:latin typeface="+mj-lt"/>
              <a:ea typeface="+mj-ea"/>
              <a:cs typeface="+mj-cs"/>
            </a:endParaRPr>
          </a:p>
        </p:txBody>
      </p:sp>
      <p:sp>
        <p:nvSpPr>
          <p:cNvPr id="5" name="Заголовок 1"/>
          <p:cNvSpPr txBox="1">
            <a:spLocks/>
          </p:cNvSpPr>
          <p:nvPr/>
        </p:nvSpPr>
        <p:spPr>
          <a:xfrm>
            <a:off x="755576" y="2852936"/>
            <a:ext cx="7467600" cy="11430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000" b="1" i="0" u="none" strike="noStrike" kern="1200" cap="small" spc="0" normalizeH="0" baseline="0" noProof="0" dirty="0">
              <a:ln>
                <a:noFill/>
              </a:ln>
              <a:solidFill>
                <a:schemeClr val="tx1"/>
              </a:solidFill>
              <a:effectLst/>
              <a:uLnTx/>
              <a:uFillTx/>
              <a:latin typeface="+mj-lt"/>
              <a:ea typeface="+mj-ea"/>
              <a:cs typeface="+mj-cs"/>
            </a:endParaRPr>
          </a:p>
        </p:txBody>
      </p:sp>
      <p:sp>
        <p:nvSpPr>
          <p:cNvPr id="6" name="Заголовок 1"/>
          <p:cNvSpPr txBox="1">
            <a:spLocks/>
          </p:cNvSpPr>
          <p:nvPr/>
        </p:nvSpPr>
        <p:spPr>
          <a:xfrm>
            <a:off x="539552" y="1772816"/>
            <a:ext cx="7776864" cy="4536504"/>
          </a:xfrm>
          <a:prstGeom prst="rect">
            <a:avLst/>
          </a:prstGeom>
        </p:spPr>
        <p:txBody>
          <a:bodyPr vert="horz" anchor="b">
            <a:normAutofit/>
          </a:bodyPr>
          <a:lstStyle/>
          <a:p>
            <a:pPr algn="just"/>
            <a:r>
              <a:rPr lang="en-US" sz="2400" dirty="0" smtClean="0"/>
              <a:t>     </a:t>
            </a:r>
            <a:r>
              <a:rPr lang="uz-Cyrl-UZ" sz="2400" dirty="0" smtClean="0"/>
              <a:t>Arxivlangan </a:t>
            </a:r>
            <a:r>
              <a:rPr lang="uz-Cyrl-UZ" sz="2400" dirty="0" smtClean="0"/>
              <a:t>fayl arxivda qaysi fayllar borligini bildiruvchi sarlavhaga ega bo`ladi. Arxiv sarlavhasida unda saqlanuvchi har bir fayl uchun quyidagi ma'lumotlar saqlanadi:</a:t>
            </a:r>
            <a:endParaRPr lang="ru-RU" sz="2400" dirty="0" smtClean="0"/>
          </a:p>
          <a:p>
            <a:pPr algn="just"/>
            <a:r>
              <a:rPr lang="uz-Cyrl-UZ" sz="2400" b="1" dirty="0" smtClean="0"/>
              <a:t>- fayl nomi;</a:t>
            </a:r>
            <a:endParaRPr lang="ru-RU" sz="2400" dirty="0" smtClean="0"/>
          </a:p>
          <a:p>
            <a:pPr algn="just"/>
            <a:r>
              <a:rPr lang="uz-Cyrl-UZ" sz="2400" b="1" dirty="0" smtClean="0"/>
              <a:t>- fayl saqlanuvchi katalog haqida ma'lumot;</a:t>
            </a:r>
            <a:endParaRPr lang="ru-RU" sz="2400" dirty="0" smtClean="0"/>
          </a:p>
          <a:p>
            <a:pPr algn="just"/>
            <a:r>
              <a:rPr lang="sv-FI" sz="2400" b="1" dirty="0" smtClean="0"/>
              <a:t>- faylning oxirgi marta qayta ishlangan sanasi va vaqti;</a:t>
            </a:r>
            <a:endParaRPr lang="ru-RU" sz="2400" dirty="0" smtClean="0"/>
          </a:p>
          <a:p>
            <a:pPr algn="just"/>
            <a:r>
              <a:rPr lang="sv-FI" sz="2400" b="1" dirty="0" smtClean="0"/>
              <a:t>- faylning diskdagi va arxivdagi o`lchami;</a:t>
            </a:r>
            <a:endParaRPr lang="ru-RU" sz="2400" dirty="0" smtClean="0"/>
          </a:p>
          <a:p>
            <a:pPr algn="just"/>
            <a:r>
              <a:rPr lang="sv-FI" sz="2400" b="1" dirty="0" smtClean="0"/>
              <a:t>- arxivning to`liqligini tekshirishda ishlatiladigan har bir faylning siklik tekshirish kodi.</a:t>
            </a:r>
            <a:endParaRPr lang="ru-RU" sz="2400" dirty="0" smtClean="0"/>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ru-RU" sz="2400" b="1" i="0" u="none" strike="noStrike" kern="1200" cap="small"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643192" cy="6322714"/>
          </a:xfrm>
        </p:spPr>
        <p:txBody>
          <a:bodyPr>
            <a:noAutofit/>
          </a:bodyPr>
          <a:lstStyle/>
          <a:p>
            <a:pPr algn="just"/>
            <a:r>
              <a:rPr lang="sv-FI" sz="2200" dirty="0" smtClean="0">
                <a:solidFill>
                  <a:schemeClr val="tx1"/>
                </a:solidFill>
              </a:rPr>
              <a:t>        Arxiv </a:t>
            </a:r>
            <a:r>
              <a:rPr lang="sv-FI" sz="2200" dirty="0" smtClean="0">
                <a:solidFill>
                  <a:schemeClr val="tx1"/>
                </a:solidFill>
              </a:rPr>
              <a:t>fayllar ham oddiy fayllar kabi nomlanadi va maxsus kengaytirmaga ega bo`ladi. Masalan, PKZIP/PKUNZIP programmalaring fayllari </a:t>
            </a:r>
            <a:r>
              <a:rPr lang="sv-FI" sz="2200" b="1" dirty="0" smtClean="0">
                <a:solidFill>
                  <a:schemeClr val="tx1"/>
                </a:solidFill>
              </a:rPr>
              <a:t>.ZIP, ARJ</a:t>
            </a:r>
            <a:r>
              <a:rPr lang="sv-FI" sz="2200" dirty="0" smtClean="0">
                <a:solidFill>
                  <a:schemeClr val="tx1"/>
                </a:solidFill>
              </a:rPr>
              <a:t> programmasining fayllari </a:t>
            </a:r>
            <a:r>
              <a:rPr lang="sv-FI" sz="2200" b="1" dirty="0" smtClean="0">
                <a:solidFill>
                  <a:schemeClr val="tx1"/>
                </a:solidFill>
              </a:rPr>
              <a:t>.ARJ</a:t>
            </a:r>
            <a:r>
              <a:rPr lang="sv-FI" sz="2200" dirty="0" smtClean="0">
                <a:solidFill>
                  <a:schemeClr val="tx1"/>
                </a:solidFill>
              </a:rPr>
              <a:t> kengaytirmaga ega bo`ladi. Ko`p tomli fayllar uchun esa arxivning davomi </a:t>
            </a:r>
            <a:r>
              <a:rPr lang="sv-FI" sz="2200" b="1" dirty="0" smtClean="0">
                <a:solidFill>
                  <a:schemeClr val="tx1"/>
                </a:solidFill>
              </a:rPr>
              <a:t>A01, A02</a:t>
            </a:r>
            <a:r>
              <a:rPr lang="sv-FI" sz="2200" dirty="0" smtClean="0">
                <a:solidFill>
                  <a:schemeClr val="tx1"/>
                </a:solidFill>
              </a:rPr>
              <a:t> va hakazo kengaytirmalar oladi.</a:t>
            </a:r>
            <a:r>
              <a:rPr lang="ru-RU" sz="2200" dirty="0" smtClean="0">
                <a:solidFill>
                  <a:schemeClr val="tx1"/>
                </a:solidFill>
              </a:rPr>
              <a:t/>
            </a:r>
            <a:br>
              <a:rPr lang="ru-RU" sz="2200" dirty="0" smtClean="0">
                <a:solidFill>
                  <a:schemeClr val="tx1"/>
                </a:solidFill>
              </a:rPr>
            </a:br>
            <a:r>
              <a:rPr lang="sv-FI" sz="2200" dirty="0" smtClean="0">
                <a:solidFill>
                  <a:schemeClr val="tx1"/>
                </a:solidFill>
              </a:rPr>
              <a:t>Kompyuter qanchalik zamonaviy bo'lmasin, undagi bo'sh joy bir kun kelib to'lib qoladi. Bunday holatda, albatta yangi hajmi ko'proq qattiq disk (vinchester) o'rnatish kerak. Lekin bunga moliyaviy imkoniyat bo'lmasa, bir xil fayllarni vaqtincha ishlatmaslik yoki virusdan himoyalash uchun ularni maxsus arxiv fayllariga joylashtirish bu muammoni yechimi hisoblanadi. Arxivator-dasturlar har xil: Zip, RAR, Arj va hokazo. Ularning har bir operasion tizimga mo'ljallangan versiyalari ham mavjud.</a:t>
            </a:r>
            <a:r>
              <a:rPr lang="ru-RU" sz="2200" dirty="0" smtClean="0">
                <a:solidFill>
                  <a:schemeClr val="tx1"/>
                </a:solidFill>
              </a:rPr>
              <a:t/>
            </a:r>
            <a:br>
              <a:rPr lang="ru-RU" sz="2200" dirty="0" smtClean="0">
                <a:solidFill>
                  <a:schemeClr val="tx1"/>
                </a:solidFill>
              </a:rPr>
            </a:br>
            <a:endParaRPr lang="ru-RU" sz="22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47248" cy="5890666"/>
          </a:xfrm>
        </p:spPr>
        <p:txBody>
          <a:bodyPr>
            <a:normAutofit fontScale="90000"/>
          </a:bodyPr>
          <a:lstStyle/>
          <a:p>
            <a:pPr algn="just"/>
            <a:r>
              <a:rPr lang="sv-FI" b="1" dirty="0" smtClean="0"/>
              <a:t>WinRAR va WinZIP  arxivatorlari haqida ma`lumot</a:t>
            </a:r>
            <a:r>
              <a:rPr lang="ru-RU" dirty="0" smtClean="0"/>
              <a:t/>
            </a:r>
            <a:br>
              <a:rPr lang="ru-RU" dirty="0" smtClean="0"/>
            </a:br>
            <a:r>
              <a:rPr lang="sv-FI" dirty="0" smtClean="0"/>
              <a:t> </a:t>
            </a:r>
            <a:r>
              <a:rPr lang="ru-RU" dirty="0" smtClean="0"/>
              <a:t/>
            </a:r>
            <a:br>
              <a:rPr lang="ru-RU" dirty="0" smtClean="0"/>
            </a:br>
            <a:r>
              <a:rPr lang="sv-FI" dirty="0" smtClean="0"/>
              <a:t> </a:t>
            </a:r>
            <a:r>
              <a:rPr lang="sv-FI" dirty="0" smtClean="0"/>
              <a:t>        </a:t>
            </a:r>
            <a:r>
              <a:rPr lang="sv-FI" dirty="0" smtClean="0">
                <a:solidFill>
                  <a:schemeClr val="tx1"/>
                </a:solidFill>
              </a:rPr>
              <a:t>Windows </a:t>
            </a:r>
            <a:r>
              <a:rPr lang="sv-FI" dirty="0" smtClean="0">
                <a:solidFill>
                  <a:schemeClr val="tx1"/>
                </a:solidFill>
              </a:rPr>
              <a:t>operasion sistemasida keng foydalaniladigan arxivatorlar bu: </a:t>
            </a:r>
            <a:r>
              <a:rPr lang="sv-FI" b="1" dirty="0" smtClean="0">
                <a:solidFill>
                  <a:schemeClr val="tx1"/>
                </a:solidFill>
              </a:rPr>
              <a:t>WinZIP, WinRAR, ZipMagic</a:t>
            </a:r>
            <a:r>
              <a:rPr lang="sv-FI" dirty="0" smtClean="0">
                <a:solidFill>
                  <a:schemeClr val="tx1"/>
                </a:solidFill>
              </a:rPr>
              <a:t> va boshqalar.</a:t>
            </a:r>
            <a:r>
              <a:rPr lang="ru-RU" dirty="0" smtClean="0">
                <a:solidFill>
                  <a:schemeClr val="tx1"/>
                </a:solidFill>
              </a:rPr>
              <a:t/>
            </a:r>
            <a:br>
              <a:rPr lang="ru-RU" dirty="0" smtClean="0">
                <a:solidFill>
                  <a:schemeClr val="tx1"/>
                </a:solidFill>
              </a:rPr>
            </a:br>
            <a:r>
              <a:rPr lang="sv-FI" dirty="0" smtClean="0">
                <a:solidFill>
                  <a:schemeClr val="tx1"/>
                </a:solidFill>
              </a:rPr>
              <a:t>Biz ko'rib chiqadigan arxivator bu </a:t>
            </a:r>
            <a:r>
              <a:rPr lang="sv-FI" b="1" dirty="0" smtClean="0">
                <a:solidFill>
                  <a:schemeClr val="tx1"/>
                </a:solidFill>
              </a:rPr>
              <a:t>WinRAR</a:t>
            </a:r>
            <a:r>
              <a:rPr lang="sv-FI" dirty="0" smtClean="0">
                <a:solidFill>
                  <a:schemeClr val="tx1"/>
                </a:solidFill>
              </a:rPr>
              <a:t> arxivatori. U juda ko'p imkoniyatlarni beradi: </a:t>
            </a:r>
            <a:r>
              <a:rPr lang="ru-RU" dirty="0" smtClean="0">
                <a:solidFill>
                  <a:schemeClr val="tx1"/>
                </a:solidFill>
              </a:rPr>
              <a:t/>
            </a:r>
            <a:br>
              <a:rPr lang="ru-RU" dirty="0" smtClean="0">
                <a:solidFill>
                  <a:schemeClr val="tx1"/>
                </a:solidFill>
              </a:rPr>
            </a:br>
            <a:r>
              <a:rPr lang="sv-FI" dirty="0" smtClean="0">
                <a:solidFill>
                  <a:schemeClr val="tx1"/>
                </a:solidFill>
              </a:rPr>
              <a:t>fayllar va kataloglarni arxivga joylashtirish, arxivdan chiqarish, arxivni tekshirish, arxivni yangilash, o'zi ochiladigan </a:t>
            </a:r>
            <a:r>
              <a:rPr lang="sv-FI" b="1" dirty="0" smtClean="0">
                <a:solidFill>
                  <a:schemeClr val="tx1"/>
                </a:solidFill>
              </a:rPr>
              <a:t>(SFX</a:t>
            </a:r>
            <a:r>
              <a:rPr lang="sv-FI" dirty="0" smtClean="0">
                <a:solidFill>
                  <a:schemeClr val="tx1"/>
                </a:solidFill>
              </a:rPr>
              <a:t>) arxivlarni yaratish, bir nechta qismga parchalangan ko'p jildli (qismli) arxivlarni yaratish, ularni shikastlanishdan himoyalash va xokazo.</a:t>
            </a:r>
            <a:r>
              <a:rPr lang="ru-RU" dirty="0" smtClean="0">
                <a:solidFill>
                  <a:schemeClr val="tx1"/>
                </a:solidFill>
              </a:rPr>
              <a:t/>
            </a:r>
            <a:br>
              <a:rPr lang="ru-RU" dirty="0" smtClean="0">
                <a:solidFill>
                  <a:schemeClr val="tx1"/>
                </a:solidFill>
              </a:rPr>
            </a:br>
            <a:r>
              <a:rPr lang="en-GB" b="1" dirty="0" smtClean="0">
                <a:solidFill>
                  <a:schemeClr val="tx1"/>
                </a:solidFill>
              </a:rPr>
              <a:t/>
            </a:r>
            <a:br>
              <a:rPr lang="en-GB" b="1" dirty="0" smtClean="0">
                <a:solidFill>
                  <a:schemeClr val="tx1"/>
                </a:solidFill>
              </a:rPr>
            </a:br>
            <a:endParaRPr lang="ru-RU" dirty="0">
              <a:solidFill>
                <a:schemeClr val="tx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25</TotalTime>
  <Words>566</Words>
  <Application>Microsoft Office PowerPoint</Application>
  <PresentationFormat>Экран (4:3)</PresentationFormat>
  <Paragraphs>42</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Эркер</vt:lpstr>
      <vt:lpstr>O’zbekiston Respublikasi Oliy va o’rta-maxsus ta’lim vazirligi Toshkent Moliya Instituti “Informatsion-kommunikatsion texnologiyalari kafedrasi” </vt:lpstr>
      <vt:lpstr>Reja:  1. Fayllarni arxivlash 2. Arxivlash turlari 3. WinRAR va WinZIP arxivatorlari Xulosa Fotdanilgan Adabiyotlar ro’yxati  </vt:lpstr>
      <vt:lpstr>      Arxivlangan fayl-  bu faylning ixchamlangan, siqilgan holati. Amalda fayllar bilan ishlashda, ya'ni fayllarni bir joydan ikkinchi joyga ko`chirishda, nusxa olishda, saqlab qo`yishda, elektron pochta orqali axborot yuborishda bunday fayllar bilan ishlash zarurati tug`iladi.  Avvalo arxivlash bilan bog`liq bo`lgan asosiy tushunchalarni kiritamiz, keyin arxivlash uchun ko`p qo`llaniladigan asosiy arxivatorlar (arxivlovchi programmalar) bilan tanishamiz. </vt:lpstr>
      <vt:lpstr>   Fayllarni arxivlash - fayllarni ma'lum bir qoida asosida siqilgan, ixchamlangan holatda diskda saqlash demakdir. Arxivlash qattiq disk ishdan chiqishi yoki faylning tasodifan o`chirilishi sodir bo`lgan hollarda joriy faylni qayta tiklash uchun yordam beruvchi vosita sifatida ham qo`llaniladi. Arxivlash BACKUP paket programmasi orqali ham (Win95 muhitida) amalga oshiriladi. Bu programma haqidagi to`la ma'lumotlarni spravka bo`limidagi «fayllarni arxivlash» kalit so`zli komanda orqali olish mumkin.</vt:lpstr>
      <vt:lpstr>      Umuman arxivlash - bu uzoq muddat saqlanuvchi fayllar, kam qo`llaniladigan, eski xujjatlar, har xil materiallar, adabiy va ilmiy maqolalar, rasm va boshqalarni saqlash uchun qo`llaniladi. Arxiv bir qancha qismlardan iborat bo`lishi va unda har bir fayl alohida ko`rinishda saqlanishi mumkin. Bunday arxiv fayllari ko`p tomli deb ataladi. Shunday arxivlardan katta hajmli ma'lumotlarini qismlarga bo`lib disketalarga sig`adigan, qulay ko`rinishga keltirish uchun foydalanish mumkin. Bunda har bir qism fayl ham arxiv fayli deb ataladi. </vt:lpstr>
      <vt:lpstr>    Arxivlash jarayonida ayrim fayllar juda yaxshi ixchamlanishi, ba'zi hollarda arxivlash natijasida boshlang`ich fayl 10-20 baravar siqilishi ham mumkin. Masalan, programma fayllariga nisbatan tekst va rasm fayllari ancha yaxshi ixchamlanadi. Hozirgi kunda har xil arxivatorlar bir-biridan siqish darajasi, tezligi, foydalanishda qulayliklari, imkoniyat darajasi bo`yicha farq qiladi. Foydalanuvchi har xil turdagi arxiv fayllarini kengaytmasi bo`yicha farqlaydi. Siqish turi shu arxivning formati deyiladi. </vt:lpstr>
      <vt:lpstr>Arxivlangan fayl va arxivlash turlari</vt:lpstr>
      <vt:lpstr>        Arxiv fayllar ham oddiy fayllar kabi nomlanadi va maxsus kengaytirmaga ega bo`ladi. Masalan, PKZIP/PKUNZIP programmalaring fayllari .ZIP, ARJ programmasining fayllari .ARJ kengaytirmaga ega bo`ladi. Ko`p tomli fayllar uchun esa arxivning davomi A01, A02 va hakazo kengaytirmalar oladi. Kompyuter qanchalik zamonaviy bo'lmasin, undagi bo'sh joy bir kun kelib to'lib qoladi. Bunday holatda, albatta yangi hajmi ko'proq qattiq disk (vinchester) o'rnatish kerak. Lekin bunga moliyaviy imkoniyat bo'lmasa, bir xil fayllarni vaqtincha ishlatmaslik yoki virusdan himoyalash uchun ularni maxsus arxiv fayllariga joylashtirish bu muammoni yechimi hisoblanadi. Arxivator-dasturlar har xil: Zip, RAR, Arj va hokazo. Ularning har bir operasion tizimga mo'ljallangan versiyalari ham mavjud. </vt:lpstr>
      <vt:lpstr>WinRAR va WinZIP  arxivatorlari haqida ma`lumot            Windows operasion sistemasida keng foydalaniladigan arxivatorlar bu: WinZIP, WinRAR, ZipMagic va boshqalar. Biz ko'rib chiqadigan arxivator bu WinRAR arxivatori. U juda ko'p imkoniyatlarni beradi:  fayllar va kataloglarni arxivga joylashtirish, arxivdan chiqarish, arxivni tekshirish, arxivni yangilash, o'zi ochiladigan (SFX) arxivlarni yaratish, bir nechta qismga parchalangan ko'p jildli (qismli) arxivlarni yaratish, ularni shikastlanishdan himoyalash va xokazo.  </vt:lpstr>
      <vt:lpstr>WinRAR for Windows dasturining oynasi:</vt:lpstr>
      <vt:lpstr>      Bu dasturga kirgandan keyin maxsus oynasi hosil bo'ladi. Bu oynada kataloglar va fayllar ro'yxati chiqadi. Biz bu ro'yxatdan kerakli katalog yoki fayllarni belgilab, sichqonning o'ng tugmasini bosish yoki Commands menyusi orqali ular ustida amallar bajarishimiz mumkin. Arxiv fayllari: </vt:lpstr>
      <vt:lpstr>                                          Faylni arxivga joylashtirish:             1)      Kerakli faylni topamiz va Farmoishlar (Commands) menyusidan fayllarni arxivga qo'shish (Add files to Archive) farmoishini tanlaymiz.          2)   Maxsus oyna hosil bo'lganidan keyin, u yerda yaratiladigan arxiv nomi, uning arxivlanish darajasi, qaysi katalog ichiga joylashishi va boshqalar ko'rsatiladi.</vt:lpstr>
      <vt:lpstr>      - Update mode - arxivlanish rejimini o'rnatish: yangi arxiv, arxiv tarkibini yangilash va boshqalar;      - Archiving options - arxivning parametrlarini o'rnatish;      - Solid archive - uzluksiz arxiv;      - SFX   archive -   o'z-o'zidan   ochiladigan   arxiv   fayl   yaratiladi;   uni   ochish   uchun arxivatorga kirish shart emas, uning kengaytmasi "EXE" bo'ladi;      - Multimedia compression - multimedia fayllarini oddiylarga nisbatan 30% ga ixcham qilib arxivlash;      - Put recovery record - shikastlanishdan himoyalash yozuvini qo'shish;</vt:lpstr>
      <vt:lpstr>      - Compression - arxivlanish tartibini o'rnatish: Fast - tez, Normal - oddiy, Good - o'rtacha, Best - sekin lekin eng yaxshi;      - Dictionary size - maxsus arxiv to'g'risida yoziladigan kutubxona hajmini ko'rsatish, unda arxivning ichidagi fayllar soni, hajmi va boshqalar saqlanadi;      - Volume size - ko'p qismli arxiv yaratilganida uning qismlari hajmini ko'rsatish;      - Delete files after archiving - fayllarni arxivga joylashtirgandan keyin ularning asl nusxasini o'chirish.</vt:lpstr>
      <vt:lpstr>     WinRAR arxivatori o'zi yaratadigan arxiv fayllarini parol yordamida himoyalash imkoniyatiga ega. Buning uchun klaviaturadagi CTRL+P tugmasini bosib, maxsus oynada kerakli parolni ikki marta kiritish kerak. Bundan keyin arxivni faqat parol yordamida ochish mumkin.</vt:lpstr>
      <vt:lpstr>WinZIP arxivatori Ikkinchi Mashhur arxivator bu WinZIP arxivatoridir. Internet tarmog'ida ko'p fayllar ZIP arxivlarida bo'ladi. Bunga asosiy sabab - arxivlangan fayllar tezroq ko'chiriladi. Ular bilan ishlash uchun WinZIP arxivatori zarur.           Bironta ZIP kengaytirishiga ega faylni ochish uchun uni tanlab sichqonchani o'ng tugmasini bosib, hosil bo'lgan kontekst menyudan Extract to... buyrug'ini tanlaymiz va katalogni ko'rsatamiz.   Bundan keyin WinZIP arxivatori uning ichidagi fayllarni chiqaradi.</vt:lpstr>
      <vt:lpstr>     WinZIP dasturi butun dunyoda keng tarqalgan. Sababi RAR va WinRAR arxivatori Rossiya dasturchilari tomonidan ishlab chiqarilgan va AQSh va Yevropa kompyuter bozorida kam foydalaniladi. WinZIP arxivatori quyidagi ko'rinishga ega:</vt:lpstr>
      <vt:lpstr>Bu yerda:      - Noviy - yangi arxiv yaratish;      - Otkrit - arxiv faylini ochish;      - Favoriti - kompyuterdagi barcha arxiv fayllar ro'yxati;      - Dobavit - arxivga qo'shimcha fayllarni qo'shish;       -Izvlech - arxivdan ko'rsatilgan fayllarni chiqarish;      - Prosmotr - arxivdagi fayllarni ko'rish, xususan ulardagi rasm va matnni ko'rish mumkin;      - Check Out - ko'rsatilgan faylga yorliq yaratish;      - Master    -   maxsus    WinZip    Wizard   ustasini    yuklash,    u    ishlashni    ancha yengillashtiradi</vt:lpstr>
      <vt:lpstr>            Arxiv to'g'risida ma'lumot:      - Imya - arxivning ichidagi fayl nomi;      - Izmenen - o'zgarish yoki yaratilish sanasi;      - Razmer - dastlabki xajmi;      - Stepen - arxivlanish darajasi (%da);      - Sjato - arxiv ko'rinishida egallagan hajmi;      - Atributi - faylning arxivdagi atributlari (R - read only (faqat o'qish uchun, o'zgartirishva o'chirish mumkin emas), A - Archive (arxivlangan fayl);      - Put (yo'l) - arxivdagi faylning diskda joylashish yo'li. </vt:lpstr>
      <vt:lpstr>WinRAR arxivatori bilan ishlash      - Moi dokumenti (Mening hujjatlarim) papkasida bir nechta hujjat fayllarini tanlang.      - Tanlangan fayllarni tanlab, sichqonning o'ng tugmasini bosing va hosil bo'lgan kontekst menyudan Add to archive bandini tanlang.      - Natijada fayllarni arxivlash oynasi hosil bo'ladi.</vt:lpstr>
      <vt:lpstr>      - Mazkur oynada Imya arxiva (Arxiv fayl nomi) satriga yangi arxiv fayl nomini kiritib, Format arxiva (Arxiv turi) bo'limida RAR yoki ZIP ni tanlab, OK tugmasini bosing. Bundan keyin ma'lum vaqt mobaynida tanlangan fayllar arxivlanadi va yangi arxiv fayl hosil bo'ladi.</vt:lpstr>
      <vt:lpstr>  Turli xil kompyuter o’yinlarini, rasmlar, jadvallar, chizmalar, diagrammalar bilan boyitilgan zamonaviy hujjatlarni kichik xajmlarda va ma’lumot tashuvchilarda saqlash kata muammo tug’diradi. Shuning uchun ularning xajmini qandaydir usullar yordamida kichraytirish juda xam muxim. Kichraytirilgan fayllarni tarmoq orqali yoki Internet yordamida boshqa insonlarga uzatish xam ancha oson kechadi. Agar fayl kichraytirilmagan bulsa, uni sekin ishlaydigan modem liniyalari orkali boshkalarga uzatish juda xam qimmatga tushib tushib ketadi. Shuning uchun xam Internetda amal qilinishi lozim bo`lgan bir qoida bor – barcha fayllar kichraytirilgan xolda uzatilishi lozim. Ma’lumotlarni kichraytirish yoki siqishtirish kompyuterda xosil kilingan ma’lumotlarning rezerv nusxalarini saklash talabidan kelib chikkan xolda xam juda muhim axamiyat kasb etadi. Chunki agar rezerv nusxalar doimiy ravishda saklab turilmasa, kompyuterdagi kerakli va qimmatli ma’lumotlar qandaydir sabablarga ko’ra yo’qolib, buzilib yoki o’zgarib qolishi mumkin. Bu ishga bir necha minutlar ketadi, ammo rezerv nusxalar qilinmagan taqdirda ko’riladigan talofat juda katta bo’lishi mumkin.</vt:lpstr>
      <vt:lpstr>Foydanilgan adabiyotlar   O.T. Kenjaboev, R. X. Ayupov, B.S. Sultonov, A.O. Ro‘ziev, A.X.Abdullaev «Informatika va axborot texnologiyalari» fanidan ma’ruza matnlari to`plami. - T.: TMI, 2012.  398 – bet  www.ziyonet.com www.google.com www.wikipedia.org www.tfi.uz    </vt:lpstr>
      <vt:lpstr>Mundarija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O’zbekiston Respublikasi Oliy va o’rta-maxsus ta’lim vazirligi Toshkent Moliya Instituti “Informatsion-kommunikatsion texnologiyalari kafedrasi” </dc:title>
  <dc:creator>student s. student</dc:creator>
  <cp:lastModifiedBy>0101</cp:lastModifiedBy>
  <cp:revision>5</cp:revision>
  <dcterms:created xsi:type="dcterms:W3CDTF">2016-04-18T10:00:28Z</dcterms:created>
  <dcterms:modified xsi:type="dcterms:W3CDTF">2016-04-18T10:36:05Z</dcterms:modified>
</cp:coreProperties>
</file>