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Perpetua" panose="02020502060401020303" pitchFamily="18" charset="0"/>
        <a:ea typeface="+mn-ea"/>
        <a:cs typeface="+mn-cs"/>
      </a:defRPr>
    </a:lvl1pPr>
    <a:lvl2pPr marL="457200" algn="l" rtl="0" fontAlgn="base">
      <a:spcBef>
        <a:spcPct val="0"/>
      </a:spcBef>
      <a:spcAft>
        <a:spcPct val="0"/>
      </a:spcAft>
      <a:defRPr kern="1200">
        <a:solidFill>
          <a:schemeClr val="tx1"/>
        </a:solidFill>
        <a:latin typeface="Perpetua" panose="02020502060401020303" pitchFamily="18" charset="0"/>
        <a:ea typeface="+mn-ea"/>
        <a:cs typeface="+mn-cs"/>
      </a:defRPr>
    </a:lvl2pPr>
    <a:lvl3pPr marL="914400" algn="l" rtl="0" fontAlgn="base">
      <a:spcBef>
        <a:spcPct val="0"/>
      </a:spcBef>
      <a:spcAft>
        <a:spcPct val="0"/>
      </a:spcAft>
      <a:defRPr kern="1200">
        <a:solidFill>
          <a:schemeClr val="tx1"/>
        </a:solidFill>
        <a:latin typeface="Perpetua" panose="02020502060401020303" pitchFamily="18" charset="0"/>
        <a:ea typeface="+mn-ea"/>
        <a:cs typeface="+mn-cs"/>
      </a:defRPr>
    </a:lvl3pPr>
    <a:lvl4pPr marL="1371600" algn="l" rtl="0" fontAlgn="base">
      <a:spcBef>
        <a:spcPct val="0"/>
      </a:spcBef>
      <a:spcAft>
        <a:spcPct val="0"/>
      </a:spcAft>
      <a:defRPr kern="1200">
        <a:solidFill>
          <a:schemeClr val="tx1"/>
        </a:solidFill>
        <a:latin typeface="Perpetua" panose="02020502060401020303" pitchFamily="18" charset="0"/>
        <a:ea typeface="+mn-ea"/>
        <a:cs typeface="+mn-cs"/>
      </a:defRPr>
    </a:lvl4pPr>
    <a:lvl5pPr marL="1828800" algn="l" rtl="0" fontAlgn="base">
      <a:spcBef>
        <a:spcPct val="0"/>
      </a:spcBef>
      <a:spcAft>
        <a:spcPct val="0"/>
      </a:spcAft>
      <a:defRPr kern="1200">
        <a:solidFill>
          <a:schemeClr val="tx1"/>
        </a:solidFill>
        <a:latin typeface="Perpetua" panose="02020502060401020303" pitchFamily="18" charset="0"/>
        <a:ea typeface="+mn-ea"/>
        <a:cs typeface="+mn-cs"/>
      </a:defRPr>
    </a:lvl5pPr>
    <a:lvl6pPr marL="2286000" algn="l" defTabSz="914400" rtl="0" eaLnBrk="1" latinLnBrk="0" hangingPunct="1">
      <a:defRPr kern="1200">
        <a:solidFill>
          <a:schemeClr val="tx1"/>
        </a:solidFill>
        <a:latin typeface="Perpetua" panose="02020502060401020303" pitchFamily="18" charset="0"/>
        <a:ea typeface="+mn-ea"/>
        <a:cs typeface="+mn-cs"/>
      </a:defRPr>
    </a:lvl6pPr>
    <a:lvl7pPr marL="2743200" algn="l" defTabSz="914400" rtl="0" eaLnBrk="1" latinLnBrk="0" hangingPunct="1">
      <a:defRPr kern="1200">
        <a:solidFill>
          <a:schemeClr val="tx1"/>
        </a:solidFill>
        <a:latin typeface="Perpetua" panose="02020502060401020303" pitchFamily="18" charset="0"/>
        <a:ea typeface="+mn-ea"/>
        <a:cs typeface="+mn-cs"/>
      </a:defRPr>
    </a:lvl7pPr>
    <a:lvl8pPr marL="3200400" algn="l" defTabSz="914400" rtl="0" eaLnBrk="1" latinLnBrk="0" hangingPunct="1">
      <a:defRPr kern="1200">
        <a:solidFill>
          <a:schemeClr val="tx1"/>
        </a:solidFill>
        <a:latin typeface="Perpetua" panose="02020502060401020303" pitchFamily="18" charset="0"/>
        <a:ea typeface="+mn-ea"/>
        <a:cs typeface="+mn-cs"/>
      </a:defRPr>
    </a:lvl8pPr>
    <a:lvl9pPr marL="3657600" algn="l" defTabSz="914400" rtl="0" eaLnBrk="1" latinLnBrk="0" hangingPunct="1">
      <a:defRPr kern="1200">
        <a:solidFill>
          <a:schemeClr val="tx1"/>
        </a:solidFill>
        <a:latin typeface="Perpetua" panose="0202050206040102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F93226B-FE56-4C52-9CA3-081642539648}" type="datetimeFigureOut">
              <a:rPr lang="ru-RU"/>
              <a:pPr>
                <a:defRPr/>
              </a:pPr>
              <a:t>16.03.2019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5E176E4-CFA8-4B23-96CB-BB193FAD6D3C}"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useBgFill="1">
        <p:nvSpPr>
          <p:cNvPr id="5" name="Скругленный прямоугольник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Прямоугольник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Прямоугольник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 name="Прямоугольник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smtClean="0"/>
            </a:lvl1pPr>
          </a:lstStyle>
          <a:p>
            <a:pPr>
              <a:defRPr/>
            </a:pPr>
            <a:fld id="{718EFA3C-5BAA-4CD6-8176-556AD1F37AFD}" type="datetime1">
              <a:rPr lang="ru-RU"/>
              <a:pPr>
                <a:defRPr/>
              </a:pPr>
              <a:t>16.03.2019</a:t>
            </a:fld>
            <a:endParaRPr lang="ru-RU"/>
          </a:p>
        </p:txBody>
      </p:sp>
      <p:sp>
        <p:nvSpPr>
          <p:cNvPr id="12" name="Нижний колонтитул 16"/>
          <p:cNvSpPr>
            <a:spLocks noGrp="1"/>
          </p:cNvSpPr>
          <p:nvPr>
            <p:ph type="ftr" sz="quarter" idx="11"/>
          </p:nvPr>
        </p:nvSpPr>
        <p:spPr/>
        <p:txBody>
          <a:bodyPr/>
          <a:lstStyle>
            <a:lvl1pPr>
              <a:defRPr smtClean="0"/>
            </a:lvl1pPr>
          </a:lstStyle>
          <a:p>
            <a:pPr>
              <a:defRPr/>
            </a:pPr>
            <a:endParaRPr lang="ru-RU" dirty="0"/>
          </a:p>
        </p:txBody>
      </p:sp>
      <p:sp>
        <p:nvSpPr>
          <p:cNvPr id="13" name="Номер слайда 28"/>
          <p:cNvSpPr>
            <a:spLocks noGrp="1"/>
          </p:cNvSpPr>
          <p:nvPr>
            <p:ph type="sldNum" sz="quarter" idx="12"/>
          </p:nvPr>
        </p:nvSpPr>
        <p:spPr/>
        <p:txBody>
          <a:bodyPr/>
          <a:lstStyle>
            <a:lvl1pPr>
              <a:defRPr/>
            </a:lvl1pPr>
          </a:lstStyle>
          <a:p>
            <a:fld id="{D0BC2742-4461-4858-A87D-FF3530A13202}" type="slidenum">
              <a:rPr lang="ru-RU" altLang="ru-RU"/>
              <a:pPr/>
              <a:t>‹#›</a:t>
            </a:fld>
            <a:endParaRPr lang="ru-RU" altLang="ru-RU"/>
          </a:p>
        </p:txBody>
      </p:sp>
    </p:spTree>
    <p:extLst>
      <p:ext uri="{BB962C8B-B14F-4D97-AF65-F5344CB8AC3E}">
        <p14:creationId xmlns:p14="http://schemas.microsoft.com/office/powerpoint/2010/main" val="1444226447"/>
      </p:ext>
    </p:extLst>
  </p:cSld>
  <p:clrMapOvr>
    <a:overrideClrMapping bg1="lt1" tx1="dk1" bg2="lt2" tx2="dk2" accent1="accent1" accent2="accent2" accent3="accent3" accent4="accent4" accent5="accent5" accent6="accent6" hlink="hlink" folHlink="folHlink"/>
  </p:clrMapOvr>
  <p:transition spd="slow" advClick="0" advTm="6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4DA7129-ECB2-48AD-A23A-4F8B91E4E92F}" type="datetime1">
              <a:rPr lang="ru-RU"/>
              <a:pPr>
                <a:defRPr/>
              </a:pPr>
              <a:t>16.03.2019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dirty="0"/>
          </a:p>
        </p:txBody>
      </p:sp>
      <p:sp>
        <p:nvSpPr>
          <p:cNvPr id="6" name="Номер слайда 22"/>
          <p:cNvSpPr>
            <a:spLocks noGrp="1"/>
          </p:cNvSpPr>
          <p:nvPr>
            <p:ph type="sldNum" sz="quarter" idx="12"/>
          </p:nvPr>
        </p:nvSpPr>
        <p:spPr/>
        <p:txBody>
          <a:bodyPr/>
          <a:lstStyle>
            <a:lvl1pPr>
              <a:defRPr/>
            </a:lvl1pPr>
          </a:lstStyle>
          <a:p>
            <a:fld id="{1EB0AE73-85E3-497C-9DEC-B3E89F97A2BE}" type="slidenum">
              <a:rPr lang="ru-RU" altLang="ru-RU"/>
              <a:pPr/>
              <a:t>‹#›</a:t>
            </a:fld>
            <a:endParaRPr lang="ru-RU" altLang="ru-RU"/>
          </a:p>
        </p:txBody>
      </p:sp>
    </p:spTree>
    <p:extLst>
      <p:ext uri="{BB962C8B-B14F-4D97-AF65-F5344CB8AC3E}">
        <p14:creationId xmlns:p14="http://schemas.microsoft.com/office/powerpoint/2010/main" val="2927798862"/>
      </p:ext>
    </p:extLst>
  </p:cSld>
  <p:clrMapOvr>
    <a:masterClrMapping/>
  </p:clrMapOvr>
  <p:transition spd="slow" advClick="0" advTm="6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517584A-55E1-467F-958E-718976DC056C}" type="datetime1">
              <a:rPr lang="ru-RU"/>
              <a:pPr>
                <a:defRPr/>
              </a:pPr>
              <a:t>16.03.2019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dirty="0"/>
          </a:p>
        </p:txBody>
      </p:sp>
      <p:sp>
        <p:nvSpPr>
          <p:cNvPr id="6" name="Номер слайда 22"/>
          <p:cNvSpPr>
            <a:spLocks noGrp="1"/>
          </p:cNvSpPr>
          <p:nvPr>
            <p:ph type="sldNum" sz="quarter" idx="12"/>
          </p:nvPr>
        </p:nvSpPr>
        <p:spPr/>
        <p:txBody>
          <a:bodyPr/>
          <a:lstStyle>
            <a:lvl1pPr>
              <a:defRPr/>
            </a:lvl1pPr>
          </a:lstStyle>
          <a:p>
            <a:fld id="{2DDD98CE-81AD-40C8-97C3-0C370D620CE9}" type="slidenum">
              <a:rPr lang="ru-RU" altLang="ru-RU"/>
              <a:pPr/>
              <a:t>‹#›</a:t>
            </a:fld>
            <a:endParaRPr lang="ru-RU" altLang="ru-RU"/>
          </a:p>
        </p:txBody>
      </p:sp>
    </p:spTree>
    <p:extLst>
      <p:ext uri="{BB962C8B-B14F-4D97-AF65-F5344CB8AC3E}">
        <p14:creationId xmlns:p14="http://schemas.microsoft.com/office/powerpoint/2010/main" val="2084533705"/>
      </p:ext>
    </p:extLst>
  </p:cSld>
  <p:clrMapOvr>
    <a:masterClrMapping/>
  </p:clrMapOvr>
  <p:transition spd="slow" advClick="0" advTm="6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Объект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FBF3E83-6473-49D0-947F-BEC2B3F73CEC}" type="datetime1">
              <a:rPr lang="ru-RU"/>
              <a:pPr>
                <a:defRPr/>
              </a:pPr>
              <a:t>16.03.2019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dirty="0"/>
          </a:p>
        </p:txBody>
      </p:sp>
      <p:sp>
        <p:nvSpPr>
          <p:cNvPr id="6" name="Номер слайда 22"/>
          <p:cNvSpPr>
            <a:spLocks noGrp="1"/>
          </p:cNvSpPr>
          <p:nvPr>
            <p:ph type="sldNum" sz="quarter" idx="12"/>
          </p:nvPr>
        </p:nvSpPr>
        <p:spPr/>
        <p:txBody>
          <a:bodyPr/>
          <a:lstStyle>
            <a:lvl1pPr>
              <a:defRPr/>
            </a:lvl1pPr>
          </a:lstStyle>
          <a:p>
            <a:fld id="{39B8FCAE-7039-4574-A3C9-4B701300DEF8}" type="slidenum">
              <a:rPr lang="ru-RU" altLang="ru-RU"/>
              <a:pPr/>
              <a:t>‹#›</a:t>
            </a:fld>
            <a:endParaRPr lang="ru-RU" altLang="ru-RU"/>
          </a:p>
        </p:txBody>
      </p:sp>
    </p:spTree>
    <p:extLst>
      <p:ext uri="{BB962C8B-B14F-4D97-AF65-F5344CB8AC3E}">
        <p14:creationId xmlns:p14="http://schemas.microsoft.com/office/powerpoint/2010/main" val="3325263511"/>
      </p:ext>
    </p:extLst>
  </p:cSld>
  <p:clrMapOvr>
    <a:masterClrMapping/>
  </p:clrMapOvr>
  <p:transition spd="slow" advClick="0" advTm="6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useBgFill="1">
        <p:nvSpPr>
          <p:cNvPr id="5" name="Скругленный прямоугольник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algn="ctr">
              <a:defRPr/>
            </a:pPr>
            <a:endParaRPr lang="en-US" smtClean="0">
              <a:solidFill>
                <a:srgbClr val="FFFFFF"/>
              </a:solidFill>
              <a:latin typeface="Perpetua" pitchFamily="18" charset="0"/>
            </a:endParaRPr>
          </a:p>
        </p:txBody>
      </p:sp>
      <p:sp>
        <p:nvSpPr>
          <p:cNvPr id="6" name="Прямоугольник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Прямоугольник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Прямоугольник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smtClean="0"/>
            </a:lvl1pPr>
          </a:lstStyle>
          <a:p>
            <a:pPr>
              <a:defRPr/>
            </a:pPr>
            <a:fld id="{E7A9F644-3B08-4E13-9EC7-2E596A1DEDF1}" type="datetime1">
              <a:rPr lang="ru-RU"/>
              <a:pPr>
                <a:defRPr/>
              </a:pPr>
              <a:t>16.03.2019</a:t>
            </a:fld>
            <a:endParaRPr lang="ru-RU"/>
          </a:p>
        </p:txBody>
      </p:sp>
      <p:sp>
        <p:nvSpPr>
          <p:cNvPr id="10" name="Нижний колонтитул 4"/>
          <p:cNvSpPr>
            <a:spLocks noGrp="1"/>
          </p:cNvSpPr>
          <p:nvPr>
            <p:ph type="ftr" sz="quarter" idx="11"/>
          </p:nvPr>
        </p:nvSpPr>
        <p:spPr>
          <a:xfrm>
            <a:off x="800100" y="6172200"/>
            <a:ext cx="4000500" cy="457200"/>
          </a:xfrm>
        </p:spPr>
        <p:txBody>
          <a:bodyPr/>
          <a:lstStyle>
            <a:lvl1pPr>
              <a:defRPr smtClean="0"/>
            </a:lvl1pPr>
          </a:lstStyle>
          <a:p>
            <a:pPr>
              <a:defRPr/>
            </a:pPr>
            <a:endParaRPr lang="ru-RU" dirty="0"/>
          </a:p>
        </p:txBody>
      </p:sp>
      <p:sp>
        <p:nvSpPr>
          <p:cNvPr id="11" name="Номер слайда 5"/>
          <p:cNvSpPr>
            <a:spLocks noGrp="1"/>
          </p:cNvSpPr>
          <p:nvPr>
            <p:ph type="sldNum" sz="quarter" idx="12"/>
          </p:nvPr>
        </p:nvSpPr>
        <p:spPr>
          <a:xfrm>
            <a:off x="146050" y="6208713"/>
            <a:ext cx="457200" cy="457200"/>
          </a:xfrm>
        </p:spPr>
        <p:txBody>
          <a:bodyPr/>
          <a:lstStyle>
            <a:lvl1pPr>
              <a:defRPr/>
            </a:lvl1pPr>
          </a:lstStyle>
          <a:p>
            <a:fld id="{9B900620-E75D-4E04-9181-EB321D52634E}" type="slidenum">
              <a:rPr lang="ru-RU" altLang="ru-RU"/>
              <a:pPr/>
              <a:t>‹#›</a:t>
            </a:fld>
            <a:endParaRPr lang="ru-RU" altLang="ru-RU"/>
          </a:p>
        </p:txBody>
      </p:sp>
    </p:spTree>
    <p:extLst>
      <p:ext uri="{BB962C8B-B14F-4D97-AF65-F5344CB8AC3E}">
        <p14:creationId xmlns:p14="http://schemas.microsoft.com/office/powerpoint/2010/main" val="3204622551"/>
      </p:ext>
    </p:extLst>
  </p:cSld>
  <p:clrMapOvr>
    <a:overrideClrMapping bg1="lt1" tx1="dk1" bg2="lt2" tx2="dk2" accent1="accent1" accent2="accent2" accent3="accent3" accent4="accent4" accent5="accent5" accent6="accent6" hlink="hlink" folHlink="folHlink"/>
  </p:clrMapOvr>
  <p:transition spd="slow" advClick="0" advTm="6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Объект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03901F3-980E-4A0B-B12B-C62BECB27F78}" type="datetime1">
              <a:rPr lang="ru-RU"/>
              <a:pPr>
                <a:defRPr/>
              </a:pPr>
              <a:t>16.03.2019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dirty="0"/>
          </a:p>
        </p:txBody>
      </p:sp>
      <p:sp>
        <p:nvSpPr>
          <p:cNvPr id="7" name="Номер слайда 22"/>
          <p:cNvSpPr>
            <a:spLocks noGrp="1"/>
          </p:cNvSpPr>
          <p:nvPr>
            <p:ph type="sldNum" sz="quarter" idx="12"/>
          </p:nvPr>
        </p:nvSpPr>
        <p:spPr/>
        <p:txBody>
          <a:bodyPr/>
          <a:lstStyle>
            <a:lvl1pPr>
              <a:defRPr/>
            </a:lvl1pPr>
          </a:lstStyle>
          <a:p>
            <a:fld id="{9BEE8C6A-7A18-4ADA-9AD4-B2EA9E8C2E9A}" type="slidenum">
              <a:rPr lang="ru-RU" altLang="ru-RU"/>
              <a:pPr/>
              <a:t>‹#›</a:t>
            </a:fld>
            <a:endParaRPr lang="ru-RU" altLang="ru-RU"/>
          </a:p>
        </p:txBody>
      </p:sp>
    </p:spTree>
    <p:extLst>
      <p:ext uri="{BB962C8B-B14F-4D97-AF65-F5344CB8AC3E}">
        <p14:creationId xmlns:p14="http://schemas.microsoft.com/office/powerpoint/2010/main" val="663554497"/>
      </p:ext>
    </p:extLst>
  </p:cSld>
  <p:clrMapOvr>
    <a:masterClrMapping/>
  </p:clrMapOvr>
  <p:transition spd="slow" advClick="0" advTm="6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Объект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2CD02F2A-22CF-4A1B-9A50-17650C602557}" type="datetime1">
              <a:rPr lang="ru-RU"/>
              <a:pPr>
                <a:defRPr/>
              </a:pPr>
              <a:t>16.03.2019</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dirty="0"/>
          </a:p>
        </p:txBody>
      </p:sp>
      <p:sp>
        <p:nvSpPr>
          <p:cNvPr id="9" name="Номер слайда 22"/>
          <p:cNvSpPr>
            <a:spLocks noGrp="1"/>
          </p:cNvSpPr>
          <p:nvPr>
            <p:ph type="sldNum" sz="quarter" idx="12"/>
          </p:nvPr>
        </p:nvSpPr>
        <p:spPr/>
        <p:txBody>
          <a:bodyPr/>
          <a:lstStyle>
            <a:lvl1pPr>
              <a:defRPr/>
            </a:lvl1pPr>
          </a:lstStyle>
          <a:p>
            <a:fld id="{55149F37-5C8B-4A62-B3F2-72475573696E}" type="slidenum">
              <a:rPr lang="ru-RU" altLang="ru-RU"/>
              <a:pPr/>
              <a:t>‹#›</a:t>
            </a:fld>
            <a:endParaRPr lang="ru-RU" altLang="ru-RU"/>
          </a:p>
        </p:txBody>
      </p:sp>
    </p:spTree>
    <p:extLst>
      <p:ext uri="{BB962C8B-B14F-4D97-AF65-F5344CB8AC3E}">
        <p14:creationId xmlns:p14="http://schemas.microsoft.com/office/powerpoint/2010/main" val="2328822448"/>
      </p:ext>
    </p:extLst>
  </p:cSld>
  <p:clrMapOvr>
    <a:masterClrMapping/>
  </p:clrMapOvr>
  <p:transition spd="slow" advClick="0" advTm="6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D97E9CCA-1113-4D75-8CD3-AAD0FA0B1735}" type="datetime1">
              <a:rPr lang="ru-RU"/>
              <a:pPr>
                <a:defRPr/>
              </a:pPr>
              <a:t>16.03.2019</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dirty="0"/>
          </a:p>
        </p:txBody>
      </p:sp>
      <p:sp>
        <p:nvSpPr>
          <p:cNvPr id="5" name="Номер слайда 22"/>
          <p:cNvSpPr>
            <a:spLocks noGrp="1"/>
          </p:cNvSpPr>
          <p:nvPr>
            <p:ph type="sldNum" sz="quarter" idx="12"/>
          </p:nvPr>
        </p:nvSpPr>
        <p:spPr/>
        <p:txBody>
          <a:bodyPr/>
          <a:lstStyle>
            <a:lvl1pPr>
              <a:defRPr/>
            </a:lvl1pPr>
          </a:lstStyle>
          <a:p>
            <a:fld id="{278F4276-769F-42AD-8883-1BDFC96DBE90}" type="slidenum">
              <a:rPr lang="ru-RU" altLang="ru-RU"/>
              <a:pPr/>
              <a:t>‹#›</a:t>
            </a:fld>
            <a:endParaRPr lang="ru-RU" altLang="ru-RU"/>
          </a:p>
        </p:txBody>
      </p:sp>
    </p:spTree>
    <p:extLst>
      <p:ext uri="{BB962C8B-B14F-4D97-AF65-F5344CB8AC3E}">
        <p14:creationId xmlns:p14="http://schemas.microsoft.com/office/powerpoint/2010/main" val="67267129"/>
      </p:ext>
    </p:extLst>
  </p:cSld>
  <p:clrMapOvr>
    <a:masterClrMapping/>
  </p:clrMapOvr>
  <p:transition spd="slow" advClick="0" advTm="6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00420B0-1314-4EEA-9BAE-87B5EB8AA65F}" type="datetime1">
              <a:rPr lang="ru-RU"/>
              <a:pPr>
                <a:defRPr/>
              </a:pPr>
              <a:t>16.03.2019</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dirty="0"/>
          </a:p>
        </p:txBody>
      </p:sp>
      <p:sp>
        <p:nvSpPr>
          <p:cNvPr id="4" name="Номер слайда 22"/>
          <p:cNvSpPr>
            <a:spLocks noGrp="1"/>
          </p:cNvSpPr>
          <p:nvPr>
            <p:ph type="sldNum" sz="quarter" idx="12"/>
          </p:nvPr>
        </p:nvSpPr>
        <p:spPr/>
        <p:txBody>
          <a:bodyPr/>
          <a:lstStyle>
            <a:lvl1pPr>
              <a:defRPr/>
            </a:lvl1pPr>
          </a:lstStyle>
          <a:p>
            <a:fld id="{D1600F3B-1731-46EF-BFD2-81334B474CC6}" type="slidenum">
              <a:rPr lang="ru-RU" altLang="ru-RU"/>
              <a:pPr/>
              <a:t>‹#›</a:t>
            </a:fld>
            <a:endParaRPr lang="ru-RU" altLang="ru-RU"/>
          </a:p>
        </p:txBody>
      </p:sp>
    </p:spTree>
    <p:extLst>
      <p:ext uri="{BB962C8B-B14F-4D97-AF65-F5344CB8AC3E}">
        <p14:creationId xmlns:p14="http://schemas.microsoft.com/office/powerpoint/2010/main" val="410544367"/>
      </p:ext>
    </p:extLst>
  </p:cSld>
  <p:clrMapOvr>
    <a:masterClrMapping/>
  </p:clrMapOvr>
  <p:transition spd="slow" advClick="0" advTm="6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Объект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smtClean="0"/>
            </a:lvl1pPr>
          </a:lstStyle>
          <a:p>
            <a:pPr>
              <a:defRPr/>
            </a:pPr>
            <a:fld id="{5835B658-B081-4208-9B53-CA262875B6C6}" type="datetime1">
              <a:rPr lang="ru-RU"/>
              <a:pPr>
                <a:defRPr/>
              </a:pPr>
              <a:t>16.03.2019</a:t>
            </a:fld>
            <a:endParaRPr lang="ru-RU"/>
          </a:p>
        </p:txBody>
      </p:sp>
      <p:sp>
        <p:nvSpPr>
          <p:cNvPr id="8" name="Нижний колонтитул 5"/>
          <p:cNvSpPr>
            <a:spLocks noGrp="1"/>
          </p:cNvSpPr>
          <p:nvPr>
            <p:ph type="ftr" sz="quarter" idx="11"/>
          </p:nvPr>
        </p:nvSpPr>
        <p:spPr/>
        <p:txBody>
          <a:bodyPr/>
          <a:lstStyle>
            <a:lvl1pPr>
              <a:defRPr smtClean="0"/>
            </a:lvl1pPr>
          </a:lstStyle>
          <a:p>
            <a:pPr>
              <a:defRPr/>
            </a:pPr>
            <a:endParaRPr lang="ru-RU" dirty="0"/>
          </a:p>
        </p:txBody>
      </p:sp>
      <p:sp>
        <p:nvSpPr>
          <p:cNvPr id="9" name="Номер слайда 6"/>
          <p:cNvSpPr>
            <a:spLocks noGrp="1"/>
          </p:cNvSpPr>
          <p:nvPr>
            <p:ph type="sldNum" sz="quarter" idx="12"/>
          </p:nvPr>
        </p:nvSpPr>
        <p:spPr/>
        <p:txBody>
          <a:bodyPr/>
          <a:lstStyle>
            <a:lvl1pPr>
              <a:defRPr/>
            </a:lvl1pPr>
          </a:lstStyle>
          <a:p>
            <a:fld id="{221BA56D-B5E7-4921-9BB2-3A8861ECC6D9}" type="slidenum">
              <a:rPr lang="ru-RU" altLang="ru-RU"/>
              <a:pPr/>
              <a:t>‹#›</a:t>
            </a:fld>
            <a:endParaRPr lang="ru-RU" altLang="ru-RU"/>
          </a:p>
        </p:txBody>
      </p:sp>
    </p:spTree>
    <p:extLst>
      <p:ext uri="{BB962C8B-B14F-4D97-AF65-F5344CB8AC3E}">
        <p14:creationId xmlns:p14="http://schemas.microsoft.com/office/powerpoint/2010/main" val="1663808599"/>
      </p:ext>
    </p:extLst>
  </p:cSld>
  <p:clrMapOvr>
    <a:masterClrMapping/>
  </p:clrMapOvr>
  <p:transition spd="slow" advClick="0" advTm="6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Прямоугольник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8" name="Дата 4"/>
          <p:cNvSpPr>
            <a:spLocks noGrp="1"/>
          </p:cNvSpPr>
          <p:nvPr>
            <p:ph type="dt" sz="half" idx="10"/>
          </p:nvPr>
        </p:nvSpPr>
        <p:spPr/>
        <p:txBody>
          <a:bodyPr/>
          <a:lstStyle>
            <a:lvl1pPr>
              <a:defRPr smtClean="0"/>
            </a:lvl1pPr>
          </a:lstStyle>
          <a:p>
            <a:pPr>
              <a:defRPr/>
            </a:pPr>
            <a:fld id="{F23AD1F2-E87C-4996-BE94-505C79519F1D}" type="datetime1">
              <a:rPr lang="ru-RU"/>
              <a:pPr>
                <a:defRPr/>
              </a:pPr>
              <a:t>16.03.2019</a:t>
            </a:fld>
            <a:endParaRPr lang="ru-RU"/>
          </a:p>
        </p:txBody>
      </p:sp>
      <p:sp>
        <p:nvSpPr>
          <p:cNvPr id="9" name="Нижний колонтитул 5"/>
          <p:cNvSpPr>
            <a:spLocks noGrp="1"/>
          </p:cNvSpPr>
          <p:nvPr>
            <p:ph type="ftr" sz="quarter" idx="11"/>
          </p:nvPr>
        </p:nvSpPr>
        <p:spPr>
          <a:xfrm>
            <a:off x="914400" y="6172200"/>
            <a:ext cx="3886200" cy="457200"/>
          </a:xfrm>
        </p:spPr>
        <p:txBody>
          <a:bodyPr/>
          <a:lstStyle>
            <a:lvl1pPr>
              <a:defRPr smtClean="0"/>
            </a:lvl1pPr>
          </a:lstStyle>
          <a:p>
            <a:pPr>
              <a:defRPr/>
            </a:pPr>
            <a:endParaRPr lang="ru-RU" dirty="0"/>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fld id="{55EEF3A2-A1C5-4352-BAB9-DCC5A1ACE34B}" type="slidenum">
              <a:rPr lang="ru-RU" altLang="ru-RU"/>
              <a:pPr/>
              <a:t>‹#›</a:t>
            </a:fld>
            <a:endParaRPr lang="ru-RU" altLang="ru-RU"/>
          </a:p>
        </p:txBody>
      </p:sp>
    </p:spTree>
    <p:extLst>
      <p:ext uri="{BB962C8B-B14F-4D97-AF65-F5344CB8AC3E}">
        <p14:creationId xmlns:p14="http://schemas.microsoft.com/office/powerpoint/2010/main" val="4053243166"/>
      </p:ext>
    </p:extLst>
  </p:cSld>
  <p:clrMapOvr>
    <a:masterClrMapping/>
  </p:clrMapOvr>
  <p:transition spd="slow" advClick="0" advTm="6000">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28" name="Заголовок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9" name="Текст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tx2"/>
                </a:solidFill>
                <a:latin typeface="Cambria" pitchFamily="18" charset="0"/>
              </a:defRPr>
            </a:lvl1pPr>
          </a:lstStyle>
          <a:p>
            <a:pPr>
              <a:defRPr/>
            </a:pPr>
            <a:fld id="{976A3EDB-F869-4841-958D-EF1DA949AC65}" type="datetime1">
              <a:rPr lang="ru-RU"/>
              <a:pPr>
                <a:defRPr/>
              </a:pPr>
              <a:t>16.03.2019</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smtClean="0">
                <a:solidFill>
                  <a:schemeClr val="tx2"/>
                </a:solidFill>
                <a:latin typeface="Cambria" pitchFamily="18" charset="0"/>
              </a:defRPr>
            </a:lvl1pPr>
          </a:lstStyle>
          <a:p>
            <a:pPr>
              <a:defRPr/>
            </a:pPr>
            <a:endParaRPr lang="ru-RU" dirty="0"/>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Calibri" panose="020F0502020204030204" pitchFamily="34" charset="0"/>
              </a:defRPr>
            </a:lvl1pPr>
          </a:lstStyle>
          <a:p>
            <a:fld id="{9C57753B-598C-45A2-B79F-579D648E3C7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0" r:id="rId7"/>
    <p:sldLayoutId id="2147483715" r:id="rId8"/>
    <p:sldLayoutId id="2147483716" r:id="rId9"/>
    <p:sldLayoutId id="2147483711" r:id="rId10"/>
    <p:sldLayoutId id="2147483712" r:id="rId11"/>
  </p:sldLayoutIdLst>
  <p:transition spd="slow" advClick="0" advTm="6000">
    <p:wheel spokes="1"/>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ziyonet.u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527175"/>
            <a:ext cx="8229600" cy="1470025"/>
          </a:xfrm>
        </p:spPr>
        <p:txBody>
          <a:bodyPr>
            <a:normAutofit fontScale="90000"/>
          </a:bodyPr>
          <a:lstStyle/>
          <a:p>
            <a:pPr eaLnBrk="1" hangingPunct="1">
              <a:defRPr/>
            </a:pPr>
            <a:r>
              <a:rPr sz="3600" err="1" smtClean="0"/>
              <a:t>Avtomobil</a:t>
            </a:r>
            <a:r>
              <a:rPr sz="3600" smtClean="0"/>
              <a:t> </a:t>
            </a:r>
            <a:r>
              <a:rPr sz="3600" err="1" smtClean="0"/>
              <a:t>transportini</a:t>
            </a:r>
            <a:r>
              <a:rPr sz="3600" smtClean="0"/>
              <a:t> </a:t>
            </a:r>
            <a:r>
              <a:rPr sz="3600" err="1" smtClean="0"/>
              <a:t>atrof</a:t>
            </a:r>
            <a:r>
              <a:rPr sz="3600" smtClean="0"/>
              <a:t> </a:t>
            </a:r>
            <a:r>
              <a:rPr sz="3600" err="1" smtClean="0"/>
              <a:t>muhitga</a:t>
            </a:r>
            <a:r>
              <a:rPr sz="3600" smtClean="0"/>
              <a:t>, </a:t>
            </a:r>
            <a:r>
              <a:rPr sz="3600" err="1" smtClean="0"/>
              <a:t>aholiga</a:t>
            </a:r>
            <a:r>
              <a:rPr sz="3600" smtClean="0"/>
              <a:t> </a:t>
            </a:r>
            <a:r>
              <a:rPr sz="3600" err="1" smtClean="0"/>
              <a:t>va</a:t>
            </a:r>
            <a:r>
              <a:rPr sz="3600" smtClean="0"/>
              <a:t> </a:t>
            </a:r>
            <a:r>
              <a:rPr sz="3600" err="1" smtClean="0"/>
              <a:t>ishlovchilarga</a:t>
            </a:r>
            <a:r>
              <a:rPr sz="3600" smtClean="0"/>
              <a:t> </a:t>
            </a:r>
            <a:r>
              <a:rPr sz="3600" err="1" smtClean="0"/>
              <a:t>me'yoriy</a:t>
            </a:r>
            <a:r>
              <a:rPr sz="3600" smtClean="0"/>
              <a:t> </a:t>
            </a:r>
            <a:r>
              <a:rPr sz="3600" err="1" smtClean="0"/>
              <a:t>ta'sirini</a:t>
            </a:r>
            <a:r>
              <a:rPr sz="3600" smtClean="0"/>
              <a:t> </a:t>
            </a:r>
            <a:r>
              <a:rPr sz="3600" err="1" smtClean="0"/>
              <a:t>ta'minlash</a:t>
            </a:r>
            <a:endParaRPr lang="ru-RU" sz="3600" smtClean="0"/>
          </a:p>
        </p:txBody>
      </p:sp>
      <p:pic>
        <p:nvPicPr>
          <p:cNvPr id="6147" name="Picture 2" descr="http://zapchastey.net/market/uploads/posts/2013-12/1386177058_ga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3429000"/>
            <a:ext cx="48879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Нижний колонтитул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ъект 2"/>
          <p:cNvSpPr>
            <a:spLocks noGrp="1"/>
          </p:cNvSpPr>
          <p:nvPr>
            <p:ph sz="quarter" idx="1"/>
          </p:nvPr>
        </p:nvSpPr>
        <p:spPr>
          <a:xfrm>
            <a:off x="611188" y="838200"/>
            <a:ext cx="8075612" cy="5254625"/>
          </a:xfrm>
        </p:spPr>
        <p:txBody>
          <a:bodyPr/>
          <a:lstStyle/>
          <a:p>
            <a:pPr eaLnBrk="1" hangingPunct="1"/>
            <a:r>
              <a:rPr lang="en-US" altLang="ru-RU" smtClean="0"/>
              <a:t>O'lchovchi asbob ko'rsatishi 0 dan 5 % gacha yoki 0 dan 10 % gacha bo'lishi, hatolik esa </a:t>
            </a:r>
            <a:r>
              <a:rPr lang="ru-RU" altLang="ru-RU" smtClean="0">
                <a:sym typeface="Symbol" panose="05050102010706020507" pitchFamily="18" charset="2"/>
              </a:rPr>
              <a:t></a:t>
            </a:r>
            <a:r>
              <a:rPr lang="en-US" altLang="ru-RU" smtClean="0"/>
              <a:t>5% dan oshmasligi kerak. O'lchovchi asboblar ma'lum vaqtlardan keyin davlat nazoratidan o'tishi va shu haqidagi belgiga ega bo'lishi kerak.</a:t>
            </a:r>
            <a:endParaRPr lang="ru-RU" altLang="ru-RU" smtClean="0"/>
          </a:p>
          <a:p>
            <a:pPr eaLnBrk="1" hangingPunct="1"/>
            <a:r>
              <a:rPr lang="en-US" altLang="ru-RU" smtClean="0"/>
              <a:t>Hisob kitoblarga ko'ra agar GOST 17.2.2.03-77 ga amal qilinsa chi-qindi gazlar tarkibidagi SO 20% ga kamayishi mumkin,hamda benzin sarfi juda ham kamayadi.</a:t>
            </a:r>
            <a:endParaRPr lang="ru-RU" altLang="ru-RU" smtClean="0"/>
          </a:p>
          <a:p>
            <a:pPr eaLnBrk="1" hangingPunct="1"/>
            <a:r>
              <a:rPr lang="en-US" altLang="ru-RU" smtClean="0"/>
              <a:t>Hamma ATK larida chiqindi gazlar tarkibini aniqlovchi postlar, tashkil qilinishi kerak. TXKS larda esa shaxsiy avtomobil egalariga talon berilishi lozim. Bu talonda chiqindi gazlar me'yoridan yuqori emasligi qayd qilinishi zarur.</a:t>
            </a:r>
            <a:endParaRPr lang="ru-RU" altLang="ru-RU" smtClean="0"/>
          </a:p>
          <a:p>
            <a:pPr eaLnBrk="1" hangingPunct="1"/>
            <a:endParaRPr lang="ru-RU" altLang="ru-RU" smtClean="0"/>
          </a:p>
        </p:txBody>
      </p:sp>
      <p:sp>
        <p:nvSpPr>
          <p:cNvPr id="15363"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endParaRPr lang="ru-RU" altLang="ru-RU" smtClean="0"/>
          </a:p>
        </p:txBody>
      </p:sp>
      <p:sp>
        <p:nvSpPr>
          <p:cNvPr id="3" name="Объект 2"/>
          <p:cNvSpPr>
            <a:spLocks noGrp="1"/>
          </p:cNvSpPr>
          <p:nvPr>
            <p:ph sz="quarter" idx="1"/>
          </p:nvPr>
        </p:nvSpPr>
        <p:spPr>
          <a:xfrm>
            <a:off x="6084888" y="622300"/>
            <a:ext cx="2808287" cy="5686425"/>
          </a:xfrm>
        </p:spPr>
        <p:txBody>
          <a:bodyPr>
            <a:normAutofit/>
          </a:bodyPr>
          <a:lstStyle/>
          <a:p>
            <a:pPr algn="ctr" eaLnBrk="1" hangingPunct="1">
              <a:defRPr/>
            </a:pPr>
            <a:r>
              <a:rPr lang="en-US" sz="2400" smtClean="0"/>
              <a:t>Shunday qilib dvigatelni avtomobilda joylashishini ratsional hal qilish, kapot osti bo'shlig'ini shovqin yutgich materiallar bilan qoplash, hamda avtomobil agregatlari va tizimlarini takomillashtirish yo'li bilan shovqinni kamaytirish mumkin ekan.</a:t>
            </a:r>
            <a:endParaRPr lang="ru-RU" sz="2400" smtClean="0"/>
          </a:p>
        </p:txBody>
      </p:sp>
      <p:pic>
        <p:nvPicPr>
          <p:cNvPr id="16388" name="Picture 2" descr="http://img.tritiumnet.org/5054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5888"/>
            <a:ext cx="54768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Объект 2"/>
          <p:cNvSpPr txBox="1">
            <a:spLocks/>
          </p:cNvSpPr>
          <p:nvPr/>
        </p:nvSpPr>
        <p:spPr bwMode="auto">
          <a:xfrm>
            <a:off x="179388" y="4797425"/>
            <a:ext cx="59055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ts val="575"/>
              </a:spcBef>
              <a:buClr>
                <a:schemeClr val="accent1"/>
              </a:buClr>
              <a:buSzPct val="85000"/>
              <a:buFont typeface="Wingdings 2" panose="05020102010507070707" pitchFamily="18" charset="2"/>
              <a:buChar char=""/>
            </a:pPr>
            <a:r>
              <a:rPr lang="en-US" altLang="ru-RU" sz="2000"/>
              <a:t>Tutash darajasini kamaytirish maxsus qo'shimchalar va neytraliza-torlar yordamida amalga oshiriladi. Hozirgi vaqtda tutash darajasini o'lchash uchun quyidagi dimomerlar ishlatiladi: UFMD-1P va SIDA-107 MDX da, MK - 3 Angliyada, hamda DRM - 2 Vengriyada ishlab chiqarilgan.</a:t>
            </a:r>
            <a:endParaRPr lang="ru-RU" altLang="ru-RU" sz="2000">
              <a:latin typeface="Cambria" panose="02040503050406030204" pitchFamily="18" charset="0"/>
            </a:endParaRPr>
          </a:p>
          <a:p>
            <a:pPr eaLnBrk="1" hangingPunct="1">
              <a:spcBef>
                <a:spcPts val="575"/>
              </a:spcBef>
              <a:buClr>
                <a:schemeClr val="accent1"/>
              </a:buClr>
              <a:buSzPct val="85000"/>
              <a:buFont typeface="Wingdings 2" panose="05020102010507070707" pitchFamily="18" charset="2"/>
              <a:buNone/>
            </a:pPr>
            <a:endParaRPr lang="ru-RU" altLang="ru-RU" sz="2000">
              <a:latin typeface="Cambria" panose="02040503050406030204" pitchFamily="18" charset="0"/>
            </a:endParaRPr>
          </a:p>
        </p:txBody>
      </p:sp>
      <p:sp>
        <p:nvSpPr>
          <p:cNvPr id="16390"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r>
              <a:rPr lang="uz-Cyrl-UZ" altLang="ru-RU" b="1" smtClean="0"/>
              <a:t>Adabiyotlar</a:t>
            </a:r>
            <a:endParaRPr lang="ru-RU" altLang="ru-RU" smtClean="0"/>
          </a:p>
        </p:txBody>
      </p:sp>
      <p:sp>
        <p:nvSpPr>
          <p:cNvPr id="17411" name="Объект 2"/>
          <p:cNvSpPr>
            <a:spLocks noGrp="1"/>
          </p:cNvSpPr>
          <p:nvPr>
            <p:ph sz="quarter" idx="1"/>
          </p:nvPr>
        </p:nvSpPr>
        <p:spPr/>
        <p:txBody>
          <a:bodyPr/>
          <a:lstStyle/>
          <a:p>
            <a:pPr eaLnBrk="1" hangingPunct="1"/>
            <a:r>
              <a:rPr lang="uz-Cyrl-UZ" altLang="ru-RU" sz="2400" smtClean="0"/>
              <a:t>1.Автомобиллар техник эксплуатацияси. Ўзбекистон Республикаси Олий ва ўрта махсус таълим вазирлиги автотранспорт олий ўқув юртлари талабалари учун дарслик сифатида тавсия этган. Проф. Сидиқназаров Қ.М. умумий таҳрири остида,  Тошкент “VORIS-NASHRIYOT”, 2008. – 560 б.</a:t>
            </a:r>
            <a:endParaRPr lang="ru-RU" altLang="ru-RU" sz="2400" smtClean="0"/>
          </a:p>
          <a:p>
            <a:pPr eaLnBrk="1" hangingPunct="1"/>
            <a:r>
              <a:rPr lang="uz-Cyrl-UZ" altLang="ru-RU" sz="2400" smtClean="0"/>
              <a:t>2</a:t>
            </a:r>
            <a:r>
              <a:rPr lang="en-US" altLang="ru-RU" sz="2400" smtClean="0"/>
              <a:t>.O.Hamraqulov, Sh.Magdiyev. Avtomobillarning texnik ekspluatatsiyasi. Toshkent, 2005 yil.</a:t>
            </a:r>
            <a:endParaRPr lang="ru-RU" altLang="ru-RU" sz="2400" smtClean="0"/>
          </a:p>
          <a:p>
            <a:pPr eaLnBrk="1" hangingPunct="1"/>
            <a:r>
              <a:rPr lang="uz-Cyrl-UZ" altLang="ru-RU" sz="2400" smtClean="0"/>
              <a:t>3. </a:t>
            </a:r>
            <a:r>
              <a:rPr lang="en-US" altLang="ru-RU" sz="2400" smtClean="0"/>
              <a:t>Magdiyev Sh.P. Rasulov H.A. Avtomobil va dvigatellarga texnik xizmat ko’rsatish, ta’mirlash. Toshkent, “ILM ZIYO” -2006 yil.</a:t>
            </a:r>
            <a:endParaRPr lang="ru-RU" altLang="ru-RU" sz="2400" smtClean="0"/>
          </a:p>
          <a:p>
            <a:pPr eaLnBrk="1" hangingPunct="1"/>
            <a:r>
              <a:rPr lang="en-US" altLang="ru-RU" sz="2400" smtClean="0"/>
              <a:t>4. </a:t>
            </a:r>
            <a:r>
              <a:rPr lang="en-US" altLang="ru-RU" sz="2400" u="sng" smtClean="0">
                <a:hlinkClick r:id="rId2"/>
              </a:rPr>
              <a:t>www.ziyonet.uz</a:t>
            </a:r>
            <a:endParaRPr lang="ru-RU" altLang="ru-RU" sz="2400" smtClean="0"/>
          </a:p>
          <a:p>
            <a:pPr eaLnBrk="1" hangingPunct="1">
              <a:buFont typeface="Wingdings 2" panose="05020102010507070707" pitchFamily="18" charset="2"/>
              <a:buNone/>
            </a:pPr>
            <a:endParaRPr lang="ru-RU" altLang="ru-RU" sz="2400" smtClean="0"/>
          </a:p>
        </p:txBody>
      </p:sp>
      <p:sp>
        <p:nvSpPr>
          <p:cNvPr id="17412"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algn="ctr" eaLnBrk="1" hangingPunct="1"/>
            <a:r>
              <a:rPr lang="en-US" altLang="ru-RU" smtClean="0"/>
              <a:t>Reja:</a:t>
            </a:r>
            <a:endParaRPr lang="ru-RU" altLang="ru-RU" smtClean="0"/>
          </a:p>
        </p:txBody>
      </p:sp>
      <p:sp>
        <p:nvSpPr>
          <p:cNvPr id="7171" name="Объект 2"/>
          <p:cNvSpPr>
            <a:spLocks noGrp="1"/>
          </p:cNvSpPr>
          <p:nvPr>
            <p:ph sz="quarter" idx="1"/>
          </p:nvPr>
        </p:nvSpPr>
        <p:spPr>
          <a:xfrm>
            <a:off x="755650" y="1447800"/>
            <a:ext cx="7772400" cy="4572000"/>
          </a:xfrm>
        </p:spPr>
        <p:txBody>
          <a:bodyPr/>
          <a:lstStyle/>
          <a:p>
            <a:pPr eaLnBrk="1" hangingPunct="1"/>
            <a:r>
              <a:rPr lang="en-US" altLang="ru-RU" i="1" smtClean="0"/>
              <a:t>1. Avtomobil tarsportini ekologikligi haqida tushuncha. Avtomobil transportini aholiga, ishlovchilarga va atrof muhitga zararli ta'siri.</a:t>
            </a:r>
            <a:endParaRPr lang="ru-RU" altLang="ru-RU" smtClean="0"/>
          </a:p>
          <a:p>
            <a:pPr eaLnBrk="1" hangingPunct="1"/>
            <a:r>
              <a:rPr lang="en-US" altLang="ru-RU" i="1" smtClean="0"/>
              <a:t>2. ATK da avtomobillarni chiqindi gazlarini zararligini kamaytirish borasidagi ishlarni tashkil qilish.</a:t>
            </a:r>
            <a:endParaRPr lang="ru-RU" altLang="ru-RU" smtClean="0"/>
          </a:p>
          <a:p>
            <a:pPr eaLnBrk="1" hangingPunct="1"/>
            <a:r>
              <a:rPr lang="en-US" altLang="ru-RU" i="1" smtClean="0"/>
              <a:t>3. Shovqin. Shovqinning insonga ta'siri. Avtomobillar texnik holatining shovqin darajasiga ta'siri. Shovqinni me'yorga keltirish usullari.</a:t>
            </a:r>
            <a:endParaRPr lang="ru-RU" altLang="ru-RU" smtClean="0"/>
          </a:p>
          <a:p>
            <a:pPr eaLnBrk="1" hangingPunct="1">
              <a:buFont typeface="Wingdings 2" panose="05020102010507070707" pitchFamily="18" charset="2"/>
              <a:buNone/>
            </a:pPr>
            <a:endParaRPr lang="ru-RU" altLang="ru-RU" smtClean="0"/>
          </a:p>
        </p:txBody>
      </p:sp>
      <p:pic>
        <p:nvPicPr>
          <p:cNvPr id="7172" name="Picture 2" descr="http://www.build-road.ru/img/files/road-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4221163"/>
            <a:ext cx="290195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2"/>
          <p:cNvSpPr>
            <a:spLocks noGrp="1"/>
          </p:cNvSpPr>
          <p:nvPr>
            <p:ph sz="quarter" idx="1"/>
          </p:nvPr>
        </p:nvSpPr>
        <p:spPr>
          <a:xfrm>
            <a:off x="5292725" y="909638"/>
            <a:ext cx="3394075" cy="5256212"/>
          </a:xfrm>
        </p:spPr>
        <p:txBody>
          <a:bodyPr/>
          <a:lstStyle/>
          <a:p>
            <a:pPr eaLnBrk="1" hangingPunct="1"/>
            <a:r>
              <a:rPr lang="uz-Cyrl-UZ" altLang="ru-RU" sz="1800" smtClean="0"/>
              <a:t>Har qanday yonilg'ini yoqqanda, har xil yonish chiqindilari ajralib chiqadi. </a:t>
            </a:r>
            <a:r>
              <a:rPr lang="en-US" altLang="ru-RU" sz="1800" smtClean="0"/>
              <a:t>Bu chiqindilar kishi salomatligiga va atrof muhitga katta ta'sir ko'rsatadi. Shahardagi zavodlar, fabrikalar va avtotransport korxonalari atrof muhitni ifloslantiruvchi asosiy manbalardir. Agarda zavod va fabrikalar bir aniq joyda joylashib, shu yerni ifloslantirsa, avtomobillar esa qayerda ishlasa o'sha yerda ta'sir ko'rsatadi. Avtomobil transporti, hozirgi vaqtda zavod va fabrikalarga qaraganda, atrof muhitni ko'proq ifloslantiruvchi hisoblanmoqda.</a:t>
            </a:r>
            <a:endParaRPr lang="ru-RU" altLang="ru-RU" sz="1800" smtClean="0"/>
          </a:p>
        </p:txBody>
      </p:sp>
      <p:pic>
        <p:nvPicPr>
          <p:cNvPr id="8195" name="Picture 2" descr="http://www.autostat.ru/application/includes/uploadIMG/5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5538"/>
            <a:ext cx="5113337"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684213" y="1196975"/>
            <a:ext cx="7772400" cy="4572000"/>
          </a:xfrm>
        </p:spPr>
        <p:txBody>
          <a:bodyPr>
            <a:normAutofit/>
          </a:bodyPr>
          <a:lstStyle/>
          <a:p>
            <a:pPr eaLnBrk="1" hangingPunct="1">
              <a:lnSpc>
                <a:spcPct val="90000"/>
              </a:lnSpc>
              <a:defRPr/>
            </a:pPr>
            <a:r>
              <a:rPr lang="en-US" sz="2400" smtClean="0"/>
              <a:t>Hozirgi vaqtdagi eng katta muammo avtomobilni ishlatishdan chiqadigan zaharli chiqindilarni kamaytirishdan iboratdir.</a:t>
            </a:r>
            <a:endParaRPr lang="ru-RU" sz="2400" smtClean="0"/>
          </a:p>
          <a:p>
            <a:pPr eaLnBrk="1" hangingPunct="1">
              <a:lnSpc>
                <a:spcPct val="90000"/>
              </a:lnSpc>
              <a:defRPr/>
            </a:pPr>
            <a:r>
              <a:rPr lang="en-US" sz="2400" smtClean="0"/>
              <a:t>Avtomobil chiqaradigan asosiy zararli chiqindilar, hozirgi vaqtda yonilg'i yonishidan hosil bo'ladigan gazda 200 dan ortiq zaharli chiqindilar borligi aniqlandi. Eng zaharlilariga: uglerod oksidi-SO, yonmay qolgan uglevodorodlar - SN, azot oksidi - NOx lari kiradi.</a:t>
            </a:r>
            <a:endParaRPr lang="ru-RU" sz="2400" smtClean="0"/>
          </a:p>
          <a:p>
            <a:pPr eaLnBrk="1" hangingPunct="1">
              <a:lnSpc>
                <a:spcPct val="90000"/>
              </a:lnSpc>
              <a:defRPr/>
            </a:pPr>
            <a:r>
              <a:rPr lang="en-US" sz="2400" smtClean="0"/>
              <a:t>Bu chiqindilarga, ko'pgina mamlakatlar tomonidan ruxsat etish me'yorlari joriy qilingan.</a:t>
            </a:r>
            <a:endParaRPr lang="ru-RU" sz="2400" smtClean="0"/>
          </a:p>
          <a:p>
            <a:pPr eaLnBrk="1" hangingPunct="1">
              <a:lnSpc>
                <a:spcPct val="90000"/>
              </a:lnSpc>
              <a:defRPr/>
            </a:pPr>
            <a:r>
              <a:rPr lang="en-US" sz="2400" smtClean="0"/>
              <a:t>Mamlakatimizda yonilg'ini yonishidan chiqadigan chiqindilarni me'yorlash BMTning Yevropa iqtisodiy komissiyasi tomonidan chiqarilgan ko'rsatmasiga asosan 1970 yili joriy qilindi. (YEEKOON).</a:t>
            </a:r>
            <a:endParaRPr lang="ru-RU" sz="2400" smtClean="0"/>
          </a:p>
          <a:p>
            <a:pPr eaLnBrk="1" hangingPunct="1">
              <a:lnSpc>
                <a:spcPct val="90000"/>
              </a:lnSpc>
              <a:defRPr/>
            </a:pPr>
            <a:endParaRPr lang="ru-RU" sz="2400" smtClean="0"/>
          </a:p>
        </p:txBody>
      </p:sp>
      <p:sp>
        <p:nvSpPr>
          <p:cNvPr id="9219"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2"/>
          <p:cNvSpPr>
            <a:spLocks noGrp="1"/>
          </p:cNvSpPr>
          <p:nvPr>
            <p:ph sz="quarter" idx="1"/>
          </p:nvPr>
        </p:nvSpPr>
        <p:spPr>
          <a:xfrm>
            <a:off x="395288" y="5300663"/>
            <a:ext cx="8291512" cy="1693862"/>
          </a:xfrm>
        </p:spPr>
        <p:txBody>
          <a:bodyPr/>
          <a:lstStyle/>
          <a:p>
            <a:pPr eaLnBrk="1" hangingPunct="1"/>
            <a:r>
              <a:rPr lang="en-US" altLang="ru-RU" sz="2000" smtClean="0"/>
              <a:t>Chiqindi gazlar ichida zararsiz mahsulotlar ham bor: kislorod, karbonat angidrid, azot, oltingugurt. Ammo azot yuqori haroratda va bosim ostida oksid hosil qiladi, bu oksid juda katta zaharli kuchga egadir. Chiqindi gazlarning tarkibidagi zaharli mahsulotlar ko'pgina sablarga ko'ra hamma vaqt ham bir xil hajmda bo'lmaydi.</a:t>
            </a:r>
            <a:endParaRPr lang="ru-RU" altLang="ru-RU" sz="2000" smtClean="0"/>
          </a:p>
        </p:txBody>
      </p:sp>
      <p:pic>
        <p:nvPicPr>
          <p:cNvPr id="10243" name="Picture 2" descr="http://img.gazeta.ru/files3/141/6392141/TASS_559887-pic4_zoom-1000x1000-7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333375"/>
            <a:ext cx="68357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539750" y="766763"/>
            <a:ext cx="8147050" cy="5326062"/>
          </a:xfrm>
        </p:spPr>
        <p:txBody>
          <a:bodyPr>
            <a:normAutofit/>
          </a:bodyPr>
          <a:lstStyle/>
          <a:p>
            <a:pPr eaLnBrk="1" hangingPunct="1">
              <a:lnSpc>
                <a:spcPct val="90000"/>
              </a:lnSpc>
              <a:defRPr/>
            </a:pPr>
            <a:r>
              <a:rPr lang="en-US" b="1" smtClean="0"/>
              <a:t>Chiqindi gazlarning zaharliligini kamaytirish </a:t>
            </a:r>
            <a:r>
              <a:rPr lang="en-US" smtClean="0"/>
              <a:t>uchun 2 xil yo'nalishda ish olib borilmoqda:</a:t>
            </a:r>
            <a:endParaRPr lang="ru-RU" smtClean="0"/>
          </a:p>
          <a:p>
            <a:pPr eaLnBrk="1" hangingPunct="1">
              <a:lnSpc>
                <a:spcPct val="90000"/>
              </a:lnSpc>
              <a:defRPr/>
            </a:pPr>
            <a:r>
              <a:rPr lang="en-US" smtClean="0"/>
              <a:t>I-Dvigatel ish rejimini takomilashtirish, har xil yordamchi jihozlardan va yuqori sifatli yonilg'idan foydalanish, sozlash ishlarini bajarish.</a:t>
            </a:r>
            <a:endParaRPr lang="ru-RU" smtClean="0"/>
          </a:p>
          <a:p>
            <a:pPr eaLnBrk="1" hangingPunct="1">
              <a:lnSpc>
                <a:spcPct val="90000"/>
              </a:lnSpc>
              <a:defRPr/>
            </a:pPr>
            <a:r>
              <a:rPr lang="en-US" smtClean="0"/>
              <a:t>II-Kam zararli dvigatellar ishlab chiqarish: gazotrubinali, tashqi yonuvchi-Stirling dvigateli, eletromobillar va hokazo.</a:t>
            </a:r>
            <a:endParaRPr lang="ru-RU" smtClean="0"/>
          </a:p>
          <a:p>
            <a:pPr eaLnBrk="1" hangingPunct="1">
              <a:lnSpc>
                <a:spcPct val="90000"/>
              </a:lnSpc>
              <a:defRPr/>
            </a:pPr>
            <a:r>
              <a:rPr lang="en-US" smtClean="0"/>
              <a:t>Butun dunyo sog'liqni saqlash tashkilotining ma'lumotlariga asosan, avtomobil transportini ishlashi natijasida atrof muhitni zararlantirishi quyidagi ko'rsatgichlarga asosan harakterlanadi: masalan AQSH da har yili 142 mln.t. zararli moddalar atmosferaga chiqsa, buning 86 mln.t si avtomobillarni ishlashi natijasida hosil bo'ladi.</a:t>
            </a:r>
            <a:endParaRPr lang="ru-RU" smtClean="0"/>
          </a:p>
          <a:p>
            <a:pPr eaLnBrk="1" hangingPunct="1">
              <a:lnSpc>
                <a:spcPct val="90000"/>
              </a:lnSpc>
              <a:defRPr/>
            </a:pPr>
            <a:endParaRPr lang="ru-RU" smtClean="0"/>
          </a:p>
        </p:txBody>
      </p:sp>
      <p:sp>
        <p:nvSpPr>
          <p:cNvPr id="11267"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288" y="4508500"/>
            <a:ext cx="7921625" cy="2233613"/>
          </a:xfrm>
        </p:spPr>
        <p:txBody>
          <a:bodyPr>
            <a:normAutofit/>
          </a:bodyPr>
          <a:lstStyle/>
          <a:p>
            <a:pPr eaLnBrk="1" hangingPunct="1">
              <a:lnSpc>
                <a:spcPct val="80000"/>
              </a:lnSpc>
              <a:defRPr/>
            </a:pPr>
            <a:r>
              <a:rPr lang="en-US" sz="2400" smtClean="0"/>
              <a:t>Avtomobilda atrof muhitni zararlantiruvchi 3 xil manbani ko'rish mumkin: chiqindi gazlar, karter gazlari va yonilg'i parlanishi natijasida hosil bo'ladigan zararli moddalar (yonilg'i bakidan, karburatordan va hokazo).</a:t>
            </a:r>
            <a:endParaRPr lang="ru-RU" sz="2400" smtClean="0"/>
          </a:p>
          <a:p>
            <a:pPr eaLnBrk="1" hangingPunct="1">
              <a:lnSpc>
                <a:spcPct val="80000"/>
              </a:lnSpc>
              <a:defRPr/>
            </a:pPr>
            <a:r>
              <a:rPr lang="en-US" sz="2400" smtClean="0"/>
              <a:t>1971 yil 1 yanvardan joriy etilgan GOST 16533-70 benzinli dvigatellarni ishlashi natijasida ajralib chiqadigan chiqindi gazlarning tarkibidagi SO ni hajmini chegaralaydi.</a:t>
            </a:r>
            <a:endParaRPr lang="ru-RU" sz="2400" smtClean="0"/>
          </a:p>
          <a:p>
            <a:pPr eaLnBrk="1" hangingPunct="1">
              <a:lnSpc>
                <a:spcPct val="80000"/>
              </a:lnSpc>
              <a:defRPr/>
            </a:pPr>
            <a:endParaRPr lang="ru-RU" sz="2400" smtClean="0"/>
          </a:p>
        </p:txBody>
      </p:sp>
      <p:pic>
        <p:nvPicPr>
          <p:cNvPr id="12291" name="Picture 2" descr="http://autoarticle.ru/images/news/news_line/stat_price/002_buis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1288"/>
            <a:ext cx="63373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900113" y="1196975"/>
            <a:ext cx="7772400" cy="4572000"/>
          </a:xfrm>
        </p:spPr>
        <p:txBody>
          <a:bodyPr>
            <a:normAutofit/>
          </a:bodyPr>
          <a:lstStyle/>
          <a:p>
            <a:pPr eaLnBrk="1" hangingPunct="1">
              <a:defRPr/>
            </a:pPr>
            <a:r>
              <a:rPr lang="en-US" sz="2400" smtClean="0"/>
              <a:t>GOST 21393-75 esa dizel dvigatellaridan chiqadigan gazlarni tu-tashini cheklaydi, 1980 yil GOST 16533-70 o'rniga yangi davlat standarti 17.2.2.03-77 joriy qilindi, bu ham benzinli dvigatellarni chiqindi gazlaridagi SO ni hajmini cheklaydi. Bu standart benzinda ishlaydigan yuk tashuvchi avtomobillarga, yengil avtomobillarga va avtobuslarga ta'luqlidir.</a:t>
            </a:r>
            <a:endParaRPr lang="ru-RU" sz="2400" smtClean="0"/>
          </a:p>
          <a:p>
            <a:pPr eaLnBrk="1" hangingPunct="1">
              <a:defRPr/>
            </a:pPr>
            <a:r>
              <a:rPr lang="en-US" sz="2400" smtClean="0"/>
              <a:t>Yangi GOST ga asosan SO ning hajmi hamma avtomobillar uchun 1,5% dan oshmasligi kerak va chiqindi gazlarning tarkibidagi SO ni tekshirish, aholisi 300 mingdan oshiq, hamda poytaxt shaharlarda, kurortlarda </a:t>
            </a:r>
            <a:r>
              <a:rPr lang="uz-Cyrl-UZ" sz="2400" smtClean="0"/>
              <a:t>2-</a:t>
            </a:r>
            <a:r>
              <a:rPr lang="en-US" sz="2400" smtClean="0"/>
              <a:t>TXK o'tkazilganda, avtomobilni ta'mirlashdan keyin, texnik qarov o'tkazilayotganda DAN hodimlari tomonidan amalga oshiriladi.</a:t>
            </a:r>
            <a:endParaRPr lang="ru-RU" sz="2400" smtClean="0"/>
          </a:p>
          <a:p>
            <a:pPr eaLnBrk="1" hangingPunct="1">
              <a:defRPr/>
            </a:pPr>
            <a:endParaRPr lang="ru-RU" sz="2400" smtClean="0"/>
          </a:p>
        </p:txBody>
      </p:sp>
      <p:sp>
        <p:nvSpPr>
          <p:cNvPr id="13315"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endParaRPr lang="ru-RU" altLang="ru-RU" smtClean="0"/>
          </a:p>
        </p:txBody>
      </p:sp>
      <p:sp>
        <p:nvSpPr>
          <p:cNvPr id="14339" name="Объект 2"/>
          <p:cNvSpPr>
            <a:spLocks noGrp="1"/>
          </p:cNvSpPr>
          <p:nvPr>
            <p:ph sz="quarter" idx="1"/>
          </p:nvPr>
        </p:nvSpPr>
        <p:spPr>
          <a:xfrm>
            <a:off x="5148263" y="941388"/>
            <a:ext cx="3671887" cy="5511800"/>
          </a:xfrm>
        </p:spPr>
        <p:txBody>
          <a:bodyPr/>
          <a:lstStyle/>
          <a:p>
            <a:pPr algn="ctr" eaLnBrk="1" hangingPunct="1"/>
            <a:r>
              <a:rPr lang="en-US" altLang="ru-RU" smtClean="0"/>
              <a:t>Chiqindi gazlarni zararliligini tekshirilayotganda avtomobilni qo'zg'alishidan oldin dvigatelni </a:t>
            </a:r>
            <a:r>
              <a:rPr lang="uz-Cyrl-UZ" altLang="ru-RU" smtClean="0"/>
              <a:t>ko'rsatmaga </a:t>
            </a:r>
            <a:r>
              <a:rPr lang="en-US" altLang="ru-RU" smtClean="0"/>
              <a:t>muvofiq qizdirish kerak. Keyin esa dvigatelni salt yurishida namuna oluvchi trubkani, avtomobil glushiteli ichiga 300 mm kirgazib, qotirib qo'yilishi lozim.</a:t>
            </a:r>
            <a:endParaRPr lang="ru-RU" altLang="ru-RU" smtClean="0"/>
          </a:p>
          <a:p>
            <a:pPr algn="ctr" eaLnBrk="1" hangingPunct="1"/>
            <a:endParaRPr lang="ru-RU" altLang="ru-RU" smtClean="0"/>
          </a:p>
        </p:txBody>
      </p:sp>
      <p:pic>
        <p:nvPicPr>
          <p:cNvPr id="14340" name="Picture 2" descr="http://bycars.ru/upload/photos/375/37527.jpg?14200251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25500"/>
            <a:ext cx="4719637"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Нижний колонтитул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erpetua" panose="02020502060401020303" pitchFamily="18" charset="0"/>
              </a:defRPr>
            </a:lvl1pPr>
            <a:lvl2pPr marL="742950" indent="-285750" eaLnBrk="0" hangingPunct="0">
              <a:defRPr>
                <a:solidFill>
                  <a:schemeClr val="tx1"/>
                </a:solidFill>
                <a:latin typeface="Perpetua" panose="02020502060401020303" pitchFamily="18" charset="0"/>
              </a:defRPr>
            </a:lvl2pPr>
            <a:lvl3pPr marL="1143000" indent="-228600" eaLnBrk="0" hangingPunct="0">
              <a:defRPr>
                <a:solidFill>
                  <a:schemeClr val="tx1"/>
                </a:solidFill>
                <a:latin typeface="Perpetua" panose="02020502060401020303" pitchFamily="18" charset="0"/>
              </a:defRPr>
            </a:lvl3pPr>
            <a:lvl4pPr marL="1600200" indent="-228600" eaLnBrk="0" hangingPunct="0">
              <a:defRPr>
                <a:solidFill>
                  <a:schemeClr val="tx1"/>
                </a:solidFill>
                <a:latin typeface="Perpetua" panose="02020502060401020303" pitchFamily="18" charset="0"/>
              </a:defRPr>
            </a:lvl4pPr>
            <a:lvl5pPr marL="2057400" indent="-228600" eaLnBrk="0" hangingPunct="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ru-RU" altLang="ru-RU" dirty="0">
              <a:solidFill>
                <a:schemeClr val="tx2"/>
              </a:solidFill>
              <a:latin typeface="Cambria" panose="02040503050406030204" pitchFamily="18" charset="0"/>
            </a:endParaRPr>
          </a:p>
        </p:txBody>
      </p:sp>
    </p:spTree>
  </p:cSld>
  <p:clrMapOvr>
    <a:masterClrMapping/>
  </p:clrMapOvr>
  <p:transition spd="slow" advClick="0" advTm="6000">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TotalTime>
  <Words>809</Words>
  <Application>Microsoft Office PowerPoint</Application>
  <PresentationFormat>Экран (4:3)</PresentationFormat>
  <Paragraphs>30</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Perpetua</vt:lpstr>
      <vt:lpstr>Arial</vt:lpstr>
      <vt:lpstr>Calibri</vt:lpstr>
      <vt:lpstr>Cambria</vt:lpstr>
      <vt:lpstr>Wingdings 2</vt:lpstr>
      <vt:lpstr>Franklin Gothic Book</vt:lpstr>
      <vt:lpstr>Symbol</vt:lpstr>
      <vt:lpstr>Справедливость</vt:lpstr>
      <vt:lpstr>Avtomobil transportini atrof muhitga, aholiga va ishlovchilarga me'yoriy ta'sirini ta'minlash</vt:lpstr>
      <vt:lpstr>Reja: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Adabiyotlar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Avtomobil transportini atrof muhitga, aholiga va ishlovchilarga me'yoriy ta'sirini ta'minlash</dc:title>
  <dc:creator>Yahyo akani do'kani....xD</dc:creator>
  <cp:lastModifiedBy>Пользователь</cp:lastModifiedBy>
  <cp:revision>6</cp:revision>
  <dcterms:created xsi:type="dcterms:W3CDTF">2015-02-03T15:35:14Z</dcterms:created>
  <dcterms:modified xsi:type="dcterms:W3CDTF">2019-03-16T14:37:49Z</dcterms:modified>
</cp:coreProperties>
</file>