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3" r:id="rId3"/>
    <p:sldId id="276" r:id="rId4"/>
    <p:sldId id="284" r:id="rId5"/>
    <p:sldId id="295" r:id="rId6"/>
    <p:sldId id="290" r:id="rId7"/>
    <p:sldId id="296" r:id="rId8"/>
    <p:sldId id="277" r:id="rId9"/>
    <p:sldId id="288" r:id="rId10"/>
    <p:sldId id="291" r:id="rId11"/>
    <p:sldId id="289" r:id="rId12"/>
    <p:sldId id="278" r:id="rId13"/>
    <p:sldId id="292" r:id="rId14"/>
    <p:sldId id="287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E4"/>
    <a:srgbClr val="D9FFF1"/>
    <a:srgbClr val="CDFFEC"/>
    <a:srgbClr val="008E40"/>
    <a:srgbClr val="57257D"/>
    <a:srgbClr val="552579"/>
    <a:srgbClr val="007E57"/>
    <a:srgbClr val="009E6D"/>
    <a:srgbClr val="07D7C3"/>
    <a:srgbClr val="00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9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9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4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2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4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A912-A9E9-4E6E-AB96-18FF666CEEA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4E5E-C1C0-4ADB-B234-BCA2BAC1A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timssandpirls.bc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44441"/>
            <a:ext cx="12192000" cy="6513558"/>
            <a:chOff x="0" y="344441"/>
            <a:chExt cx="12192000" cy="6513558"/>
          </a:xfrm>
        </p:grpSpPr>
        <p:pic>
          <p:nvPicPr>
            <p:cNvPr id="26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596742"/>
              <a:ext cx="12192000" cy="26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457745" y="344441"/>
              <a:ext cx="11010615" cy="4059994"/>
              <a:chOff x="457745" y="344441"/>
              <a:chExt cx="11010615" cy="4059994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457745" y="344441"/>
                <a:ext cx="3972740" cy="4059994"/>
                <a:chOff x="7802508" y="1142904"/>
                <a:chExt cx="3911601" cy="4509980"/>
              </a:xfrm>
            </p:grpSpPr>
            <p:pic>
              <p:nvPicPr>
                <p:cNvPr id="4098" name="Picture 2" descr="https://institutomediterraneo.es/images/pisa2018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75" r="5767"/>
                <a:stretch/>
              </p:blipFill>
              <p:spPr bwMode="auto">
                <a:xfrm>
                  <a:off x="7802508" y="1142904"/>
                  <a:ext cx="3911601" cy="45099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8479955" y="3737428"/>
                  <a:ext cx="2556706" cy="6567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smtClean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2021</a:t>
                  </a:r>
                  <a:endParaRPr lang="ru-RU" sz="5400">
                    <a:solidFill>
                      <a:srgbClr val="00206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pic>
            <p:nvPicPr>
              <p:cNvPr id="2052" name="Picture 4" descr="https://www.csee-etuce.org/images/Pictures/Pirls1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26" t="18176" r="8696" b="10372"/>
              <a:stretch/>
            </p:blipFill>
            <p:spPr bwMode="auto">
              <a:xfrm>
                <a:off x="6893287" y="579279"/>
                <a:ext cx="4575073" cy="2752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968375" y="3473758"/>
            <a:ext cx="7499985" cy="26241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z-Cyrl-UZ" sz="4000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Халқаро баҳолаш дастурлари тадқиқотларига тайёрланишда </a:t>
            </a:r>
            <a:r>
              <a:rPr lang="uz-Cyrl-UZ" sz="4000" b="1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МЕТОДИСТНИНГ ЎРНИ ВА ВАЗИФАЛАРИ</a:t>
            </a:r>
            <a:endParaRPr lang="ru-RU" sz="4000" b="1" dirty="0">
              <a:solidFill>
                <a:srgbClr val="552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30972"/>
            <a:ext cx="12192000" cy="6427028"/>
            <a:chOff x="0" y="430972"/>
            <a:chExt cx="12192000" cy="642702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0" y="430972"/>
              <a:ext cx="12192000" cy="6427028"/>
              <a:chOff x="0" y="430972"/>
              <a:chExt cx="12192000" cy="6427028"/>
            </a:xfrm>
          </p:grpSpPr>
          <p:sp>
            <p:nvSpPr>
              <p:cNvPr id="60" name="Прямоугольник 59"/>
              <p:cNvSpPr/>
              <p:nvPr/>
            </p:nvSpPr>
            <p:spPr>
              <a:xfrm>
                <a:off x="1677564" y="430972"/>
                <a:ext cx="82244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Танқидий таҳлил</a:t>
                </a:r>
                <a:r>
                  <a:rPr lang="ru-RU" b="1">
                    <a:latin typeface="Arial" panose="020B0604020202020204" pitchFamily="34" charset="0"/>
                    <a:cs typeface="Arial" panose="020B0604020202020204" pitchFamily="34" charset="0"/>
                  </a:rPr>
                  <a:t>, креатив</a:t>
                </a:r>
                <a:r>
                  <a:rPr lang="uz-Cyrl-UZ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фикрлаш, ижодий </a:t>
                </a:r>
                <a:r>
                  <a:rPr lang="uz-Cyrl-UZ" b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қобилият </a:t>
                </a:r>
                <a:r>
                  <a:rPr lang="uz-Cyrl-UZ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 мантиқий тафаккурини ривожлантиришга қаратилган </a:t>
                </a:r>
                <a:endParaRPr lang="uz-Cyrl-UZ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Cyrl-UZ" b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НОСТАНДАРТ ТОПШИРИҚЛАРНИ ТАЙЁРЛАШ</a:t>
                </a:r>
                <a:endParaRPr lang="ru-RU" b="1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3623129" y="1334125"/>
                <a:ext cx="4038600" cy="4963126"/>
                <a:chOff x="3463103" y="1730829"/>
                <a:chExt cx="4038600" cy="4963126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3463103" y="1730829"/>
                  <a:ext cx="4038600" cy="4963126"/>
                  <a:chOff x="4474126" y="1956689"/>
                  <a:chExt cx="3012301" cy="4138552"/>
                </a:xfrm>
              </p:grpSpPr>
              <p:grpSp>
                <p:nvGrpSpPr>
                  <p:cNvPr id="14" name="그룹 7">
                    <a:extLst>
                      <a:ext uri="{FF2B5EF4-FFF2-40B4-BE49-F238E27FC236}">
                        <a16:creationId xmlns:a16="http://schemas.microsoft.com/office/drawing/2014/main" xmlns="" id="{E2BBF66E-AB4A-455E-937D-4BEEE9061393}"/>
                      </a:ext>
                    </a:extLst>
                  </p:cNvPr>
                  <p:cNvGrpSpPr/>
                  <p:nvPr/>
                </p:nvGrpSpPr>
                <p:grpSpPr>
                  <a:xfrm>
                    <a:off x="5174351" y="3637228"/>
                    <a:ext cx="1704867" cy="455477"/>
                    <a:chOff x="5134372" y="3131004"/>
                    <a:chExt cx="1431908" cy="315692"/>
                  </a:xfrm>
                </p:grpSpPr>
                <p:sp>
                  <p:nvSpPr>
                    <p:cNvPr id="15" name="직사각형 6">
                      <a:extLst>
                        <a:ext uri="{FF2B5EF4-FFF2-40B4-BE49-F238E27FC236}">
                          <a16:creationId xmlns:a16="http://schemas.microsoft.com/office/drawing/2014/main" xmlns="" id="{176449A1-948D-44AB-909F-DE9121963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323" y="3177330"/>
                      <a:ext cx="1258310" cy="223041"/>
                    </a:xfrm>
                    <a:custGeom>
                      <a:avLst/>
                      <a:gdLst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8310" h="199384">
                          <a:moveTo>
                            <a:pt x="0" y="0"/>
                          </a:moveTo>
                          <a:lnTo>
                            <a:pt x="1258310" y="0"/>
                          </a:lnTo>
                          <a:cubicBezTo>
                            <a:pt x="1210685" y="75986"/>
                            <a:pt x="1213065" y="130541"/>
                            <a:pt x="1258310" y="199384"/>
                          </a:cubicBezTo>
                          <a:lnTo>
                            <a:pt x="0" y="1993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6" name="자유형: 도형 32">
                      <a:extLst>
                        <a:ext uri="{FF2B5EF4-FFF2-40B4-BE49-F238E27FC236}">
                          <a16:creationId xmlns:a16="http://schemas.microsoft.com/office/drawing/2014/main" xmlns="" id="{F161A49F-9870-4CC9-898D-4C4313F3C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4372" y="3131004"/>
                      <a:ext cx="1431908" cy="315692"/>
                    </a:xfrm>
                    <a:custGeom>
                      <a:avLst/>
                      <a:gdLst>
                        <a:gd name="connsiteX0" fmla="*/ 62289 w 1431908"/>
                        <a:gd name="connsiteY0" fmla="*/ 0 h 315692"/>
                        <a:gd name="connsiteX1" fmla="*/ 1371331 w 1431908"/>
                        <a:gd name="connsiteY1" fmla="*/ 0 h 315692"/>
                        <a:gd name="connsiteX2" fmla="*/ 1415376 w 1431908"/>
                        <a:gd name="connsiteY2" fmla="*/ 18244 h 315692"/>
                        <a:gd name="connsiteX3" fmla="*/ 1431908 w 1431908"/>
                        <a:gd name="connsiteY3" fmla="*/ 58155 h 315692"/>
                        <a:gd name="connsiteX4" fmla="*/ 100375 w 1431908"/>
                        <a:gd name="connsiteY4" fmla="*/ 58155 h 315692"/>
                        <a:gd name="connsiteX5" fmla="*/ 73951 w 1431908"/>
                        <a:gd name="connsiteY5" fmla="*/ 84579 h 315692"/>
                        <a:gd name="connsiteX6" fmla="*/ 73951 w 1431908"/>
                        <a:gd name="connsiteY6" fmla="*/ 231114 h 315692"/>
                        <a:gd name="connsiteX7" fmla="*/ 100375 w 1431908"/>
                        <a:gd name="connsiteY7" fmla="*/ 257538 h 315692"/>
                        <a:gd name="connsiteX8" fmla="*/ 1431907 w 1431908"/>
                        <a:gd name="connsiteY8" fmla="*/ 257538 h 315692"/>
                        <a:gd name="connsiteX9" fmla="*/ 1415376 w 1431908"/>
                        <a:gd name="connsiteY9" fmla="*/ 297448 h 315692"/>
                        <a:gd name="connsiteX10" fmla="*/ 1371331 w 1431908"/>
                        <a:gd name="connsiteY10" fmla="*/ 315692 h 315692"/>
                        <a:gd name="connsiteX11" fmla="*/ 62289 w 1431908"/>
                        <a:gd name="connsiteY11" fmla="*/ 315692 h 315692"/>
                        <a:gd name="connsiteX12" fmla="*/ 0 w 1431908"/>
                        <a:gd name="connsiteY12" fmla="*/ 253403 h 315692"/>
                        <a:gd name="connsiteX13" fmla="*/ 0 w 1431908"/>
                        <a:gd name="connsiteY13" fmla="*/ 62289 h 315692"/>
                        <a:gd name="connsiteX14" fmla="*/ 62289 w 1431908"/>
                        <a:gd name="connsiteY14" fmla="*/ 0 h 31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31908" h="315692">
                          <a:moveTo>
                            <a:pt x="62289" y="0"/>
                          </a:moveTo>
                          <a:lnTo>
                            <a:pt x="1371331" y="0"/>
                          </a:lnTo>
                          <a:cubicBezTo>
                            <a:pt x="1388532" y="0"/>
                            <a:pt x="1404104" y="6972"/>
                            <a:pt x="1415376" y="18244"/>
                          </a:cubicBezTo>
                          <a:lnTo>
                            <a:pt x="1431908" y="58155"/>
                          </a:lnTo>
                          <a:lnTo>
                            <a:pt x="100375" y="58155"/>
                          </a:lnTo>
                          <a:cubicBezTo>
                            <a:pt x="85781" y="58155"/>
                            <a:pt x="73951" y="69985"/>
                            <a:pt x="73951" y="84579"/>
                          </a:cubicBezTo>
                          <a:lnTo>
                            <a:pt x="73951" y="231114"/>
                          </a:lnTo>
                          <a:cubicBezTo>
                            <a:pt x="73951" y="245708"/>
                            <a:pt x="85781" y="257538"/>
                            <a:pt x="100375" y="257538"/>
                          </a:cubicBezTo>
                          <a:lnTo>
                            <a:pt x="1431907" y="257538"/>
                          </a:lnTo>
                          <a:lnTo>
                            <a:pt x="1415376" y="297448"/>
                          </a:lnTo>
                          <a:cubicBezTo>
                            <a:pt x="1404104" y="308720"/>
                            <a:pt x="1388532" y="315692"/>
                            <a:pt x="1371331" y="315692"/>
                          </a:cubicBezTo>
                          <a:lnTo>
                            <a:pt x="62289" y="315692"/>
                          </a:lnTo>
                          <a:cubicBezTo>
                            <a:pt x="27888" y="315692"/>
                            <a:pt x="0" y="287804"/>
                            <a:pt x="0" y="253403"/>
                          </a:cubicBezTo>
                          <a:lnTo>
                            <a:pt x="0" y="62289"/>
                          </a:lnTo>
                          <a:cubicBezTo>
                            <a:pt x="0" y="27888"/>
                            <a:pt x="27888" y="0"/>
                            <a:pt x="6228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17" name="그룹 34">
                    <a:extLst>
                      <a:ext uri="{FF2B5EF4-FFF2-40B4-BE49-F238E27FC236}">
                        <a16:creationId xmlns:a16="http://schemas.microsoft.com/office/drawing/2014/main" xmlns="" id="{35E95096-8BB7-44E7-9E71-C69E3575DE38}"/>
                      </a:ext>
                    </a:extLst>
                  </p:cNvPr>
                  <p:cNvGrpSpPr/>
                  <p:nvPr/>
                </p:nvGrpSpPr>
                <p:grpSpPr>
                  <a:xfrm>
                    <a:off x="5312790" y="4137862"/>
                    <a:ext cx="1704867" cy="455477"/>
                    <a:chOff x="5134372" y="3131004"/>
                    <a:chExt cx="1431908" cy="315692"/>
                  </a:xfrm>
                </p:grpSpPr>
                <p:sp>
                  <p:nvSpPr>
                    <p:cNvPr id="18" name="직사각형 6">
                      <a:extLst>
                        <a:ext uri="{FF2B5EF4-FFF2-40B4-BE49-F238E27FC236}">
                          <a16:creationId xmlns:a16="http://schemas.microsoft.com/office/drawing/2014/main" xmlns="" id="{371A2AF0-E748-4D94-8A8C-009AA4FE2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323" y="3177330"/>
                      <a:ext cx="1258310" cy="223041"/>
                    </a:xfrm>
                    <a:custGeom>
                      <a:avLst/>
                      <a:gdLst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8310" h="199384">
                          <a:moveTo>
                            <a:pt x="0" y="0"/>
                          </a:moveTo>
                          <a:lnTo>
                            <a:pt x="1258310" y="0"/>
                          </a:lnTo>
                          <a:cubicBezTo>
                            <a:pt x="1210685" y="75986"/>
                            <a:pt x="1213065" y="130541"/>
                            <a:pt x="1258310" y="199384"/>
                          </a:cubicBezTo>
                          <a:lnTo>
                            <a:pt x="0" y="1993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9" name="자유형: 도형 36">
                      <a:extLst>
                        <a:ext uri="{FF2B5EF4-FFF2-40B4-BE49-F238E27FC236}">
                          <a16:creationId xmlns:a16="http://schemas.microsoft.com/office/drawing/2014/main" xmlns="" id="{A56A59F9-E40F-4E2B-9E22-213A2987B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4372" y="3131004"/>
                      <a:ext cx="1431908" cy="315692"/>
                    </a:xfrm>
                    <a:custGeom>
                      <a:avLst/>
                      <a:gdLst>
                        <a:gd name="connsiteX0" fmla="*/ 62289 w 1431908"/>
                        <a:gd name="connsiteY0" fmla="*/ 0 h 315692"/>
                        <a:gd name="connsiteX1" fmla="*/ 1371331 w 1431908"/>
                        <a:gd name="connsiteY1" fmla="*/ 0 h 315692"/>
                        <a:gd name="connsiteX2" fmla="*/ 1415376 w 1431908"/>
                        <a:gd name="connsiteY2" fmla="*/ 18244 h 315692"/>
                        <a:gd name="connsiteX3" fmla="*/ 1431908 w 1431908"/>
                        <a:gd name="connsiteY3" fmla="*/ 58155 h 315692"/>
                        <a:gd name="connsiteX4" fmla="*/ 100375 w 1431908"/>
                        <a:gd name="connsiteY4" fmla="*/ 58155 h 315692"/>
                        <a:gd name="connsiteX5" fmla="*/ 73951 w 1431908"/>
                        <a:gd name="connsiteY5" fmla="*/ 84579 h 315692"/>
                        <a:gd name="connsiteX6" fmla="*/ 73951 w 1431908"/>
                        <a:gd name="connsiteY6" fmla="*/ 231114 h 315692"/>
                        <a:gd name="connsiteX7" fmla="*/ 100375 w 1431908"/>
                        <a:gd name="connsiteY7" fmla="*/ 257538 h 315692"/>
                        <a:gd name="connsiteX8" fmla="*/ 1431907 w 1431908"/>
                        <a:gd name="connsiteY8" fmla="*/ 257538 h 315692"/>
                        <a:gd name="connsiteX9" fmla="*/ 1415376 w 1431908"/>
                        <a:gd name="connsiteY9" fmla="*/ 297448 h 315692"/>
                        <a:gd name="connsiteX10" fmla="*/ 1371331 w 1431908"/>
                        <a:gd name="connsiteY10" fmla="*/ 315692 h 315692"/>
                        <a:gd name="connsiteX11" fmla="*/ 62289 w 1431908"/>
                        <a:gd name="connsiteY11" fmla="*/ 315692 h 315692"/>
                        <a:gd name="connsiteX12" fmla="*/ 0 w 1431908"/>
                        <a:gd name="connsiteY12" fmla="*/ 253403 h 315692"/>
                        <a:gd name="connsiteX13" fmla="*/ 0 w 1431908"/>
                        <a:gd name="connsiteY13" fmla="*/ 62289 h 315692"/>
                        <a:gd name="connsiteX14" fmla="*/ 62289 w 1431908"/>
                        <a:gd name="connsiteY14" fmla="*/ 0 h 31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31908" h="315692">
                          <a:moveTo>
                            <a:pt x="62289" y="0"/>
                          </a:moveTo>
                          <a:lnTo>
                            <a:pt x="1371331" y="0"/>
                          </a:lnTo>
                          <a:cubicBezTo>
                            <a:pt x="1388532" y="0"/>
                            <a:pt x="1404104" y="6972"/>
                            <a:pt x="1415376" y="18244"/>
                          </a:cubicBezTo>
                          <a:lnTo>
                            <a:pt x="1431908" y="58155"/>
                          </a:lnTo>
                          <a:lnTo>
                            <a:pt x="100375" y="58155"/>
                          </a:lnTo>
                          <a:cubicBezTo>
                            <a:pt x="85781" y="58155"/>
                            <a:pt x="73951" y="69985"/>
                            <a:pt x="73951" y="84579"/>
                          </a:cubicBezTo>
                          <a:lnTo>
                            <a:pt x="73951" y="231114"/>
                          </a:lnTo>
                          <a:cubicBezTo>
                            <a:pt x="73951" y="245708"/>
                            <a:pt x="85781" y="257538"/>
                            <a:pt x="100375" y="257538"/>
                          </a:cubicBezTo>
                          <a:lnTo>
                            <a:pt x="1431907" y="257538"/>
                          </a:lnTo>
                          <a:lnTo>
                            <a:pt x="1415376" y="297448"/>
                          </a:lnTo>
                          <a:cubicBezTo>
                            <a:pt x="1404104" y="308720"/>
                            <a:pt x="1388532" y="315692"/>
                            <a:pt x="1371331" y="315692"/>
                          </a:cubicBezTo>
                          <a:lnTo>
                            <a:pt x="62289" y="315692"/>
                          </a:lnTo>
                          <a:cubicBezTo>
                            <a:pt x="27888" y="315692"/>
                            <a:pt x="0" y="287804"/>
                            <a:pt x="0" y="253403"/>
                          </a:cubicBezTo>
                          <a:lnTo>
                            <a:pt x="0" y="62289"/>
                          </a:lnTo>
                          <a:cubicBezTo>
                            <a:pt x="0" y="27888"/>
                            <a:pt x="27888" y="0"/>
                            <a:pt x="62289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0" name="그룹 37">
                    <a:extLst>
                      <a:ext uri="{FF2B5EF4-FFF2-40B4-BE49-F238E27FC236}">
                        <a16:creationId xmlns:a16="http://schemas.microsoft.com/office/drawing/2014/main" xmlns="" id="{6C4F61BB-FD85-491A-BEF1-8ACEF118B187}"/>
                      </a:ext>
                    </a:extLst>
                  </p:cNvPr>
                  <p:cNvGrpSpPr/>
                  <p:nvPr/>
                </p:nvGrpSpPr>
                <p:grpSpPr>
                  <a:xfrm>
                    <a:off x="5174351" y="4638496"/>
                    <a:ext cx="1704867" cy="455477"/>
                    <a:chOff x="5134372" y="3131004"/>
                    <a:chExt cx="1431908" cy="315692"/>
                  </a:xfrm>
                </p:grpSpPr>
                <p:sp>
                  <p:nvSpPr>
                    <p:cNvPr id="21" name="직사각형 6">
                      <a:extLst>
                        <a:ext uri="{FF2B5EF4-FFF2-40B4-BE49-F238E27FC236}">
                          <a16:creationId xmlns:a16="http://schemas.microsoft.com/office/drawing/2014/main" xmlns="" id="{4804638B-6B06-410B-AF46-ADE26E926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323" y="3177330"/>
                      <a:ext cx="1258310" cy="223041"/>
                    </a:xfrm>
                    <a:custGeom>
                      <a:avLst/>
                      <a:gdLst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8310" h="199384">
                          <a:moveTo>
                            <a:pt x="0" y="0"/>
                          </a:moveTo>
                          <a:lnTo>
                            <a:pt x="1258310" y="0"/>
                          </a:lnTo>
                          <a:cubicBezTo>
                            <a:pt x="1210685" y="75986"/>
                            <a:pt x="1213065" y="130541"/>
                            <a:pt x="1258310" y="199384"/>
                          </a:cubicBezTo>
                          <a:lnTo>
                            <a:pt x="0" y="1993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2" name="자유형: 도형 39">
                      <a:extLst>
                        <a:ext uri="{FF2B5EF4-FFF2-40B4-BE49-F238E27FC236}">
                          <a16:creationId xmlns:a16="http://schemas.microsoft.com/office/drawing/2014/main" xmlns="" id="{C15F90BE-0020-44E0-8D23-AF028F1F6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4372" y="3131004"/>
                      <a:ext cx="1431908" cy="315692"/>
                    </a:xfrm>
                    <a:custGeom>
                      <a:avLst/>
                      <a:gdLst>
                        <a:gd name="connsiteX0" fmla="*/ 62289 w 1431908"/>
                        <a:gd name="connsiteY0" fmla="*/ 0 h 315692"/>
                        <a:gd name="connsiteX1" fmla="*/ 1371331 w 1431908"/>
                        <a:gd name="connsiteY1" fmla="*/ 0 h 315692"/>
                        <a:gd name="connsiteX2" fmla="*/ 1415376 w 1431908"/>
                        <a:gd name="connsiteY2" fmla="*/ 18244 h 315692"/>
                        <a:gd name="connsiteX3" fmla="*/ 1431908 w 1431908"/>
                        <a:gd name="connsiteY3" fmla="*/ 58155 h 315692"/>
                        <a:gd name="connsiteX4" fmla="*/ 100375 w 1431908"/>
                        <a:gd name="connsiteY4" fmla="*/ 58155 h 315692"/>
                        <a:gd name="connsiteX5" fmla="*/ 73951 w 1431908"/>
                        <a:gd name="connsiteY5" fmla="*/ 84579 h 315692"/>
                        <a:gd name="connsiteX6" fmla="*/ 73951 w 1431908"/>
                        <a:gd name="connsiteY6" fmla="*/ 231114 h 315692"/>
                        <a:gd name="connsiteX7" fmla="*/ 100375 w 1431908"/>
                        <a:gd name="connsiteY7" fmla="*/ 257538 h 315692"/>
                        <a:gd name="connsiteX8" fmla="*/ 1431907 w 1431908"/>
                        <a:gd name="connsiteY8" fmla="*/ 257538 h 315692"/>
                        <a:gd name="connsiteX9" fmla="*/ 1415376 w 1431908"/>
                        <a:gd name="connsiteY9" fmla="*/ 297448 h 315692"/>
                        <a:gd name="connsiteX10" fmla="*/ 1371331 w 1431908"/>
                        <a:gd name="connsiteY10" fmla="*/ 315692 h 315692"/>
                        <a:gd name="connsiteX11" fmla="*/ 62289 w 1431908"/>
                        <a:gd name="connsiteY11" fmla="*/ 315692 h 315692"/>
                        <a:gd name="connsiteX12" fmla="*/ 0 w 1431908"/>
                        <a:gd name="connsiteY12" fmla="*/ 253403 h 315692"/>
                        <a:gd name="connsiteX13" fmla="*/ 0 w 1431908"/>
                        <a:gd name="connsiteY13" fmla="*/ 62289 h 315692"/>
                        <a:gd name="connsiteX14" fmla="*/ 62289 w 1431908"/>
                        <a:gd name="connsiteY14" fmla="*/ 0 h 31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31908" h="315692">
                          <a:moveTo>
                            <a:pt x="62289" y="0"/>
                          </a:moveTo>
                          <a:lnTo>
                            <a:pt x="1371331" y="0"/>
                          </a:lnTo>
                          <a:cubicBezTo>
                            <a:pt x="1388532" y="0"/>
                            <a:pt x="1404104" y="6972"/>
                            <a:pt x="1415376" y="18244"/>
                          </a:cubicBezTo>
                          <a:lnTo>
                            <a:pt x="1431908" y="58155"/>
                          </a:lnTo>
                          <a:lnTo>
                            <a:pt x="100375" y="58155"/>
                          </a:lnTo>
                          <a:cubicBezTo>
                            <a:pt x="85781" y="58155"/>
                            <a:pt x="73951" y="69985"/>
                            <a:pt x="73951" y="84579"/>
                          </a:cubicBezTo>
                          <a:lnTo>
                            <a:pt x="73951" y="231114"/>
                          </a:lnTo>
                          <a:cubicBezTo>
                            <a:pt x="73951" y="245708"/>
                            <a:pt x="85781" y="257538"/>
                            <a:pt x="100375" y="257538"/>
                          </a:cubicBezTo>
                          <a:lnTo>
                            <a:pt x="1431907" y="257538"/>
                          </a:lnTo>
                          <a:lnTo>
                            <a:pt x="1415376" y="297448"/>
                          </a:lnTo>
                          <a:cubicBezTo>
                            <a:pt x="1404104" y="308720"/>
                            <a:pt x="1388532" y="315692"/>
                            <a:pt x="1371331" y="315692"/>
                          </a:cubicBezTo>
                          <a:lnTo>
                            <a:pt x="62289" y="315692"/>
                          </a:lnTo>
                          <a:cubicBezTo>
                            <a:pt x="27888" y="315692"/>
                            <a:pt x="0" y="287804"/>
                            <a:pt x="0" y="253403"/>
                          </a:cubicBezTo>
                          <a:lnTo>
                            <a:pt x="0" y="62289"/>
                          </a:lnTo>
                          <a:cubicBezTo>
                            <a:pt x="0" y="27888"/>
                            <a:pt x="27888" y="0"/>
                            <a:pt x="6228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3" name="그룹 40">
                    <a:extLst>
                      <a:ext uri="{FF2B5EF4-FFF2-40B4-BE49-F238E27FC236}">
                        <a16:creationId xmlns:a16="http://schemas.microsoft.com/office/drawing/2014/main" xmlns="" id="{F65A0495-47B3-4735-8C84-8264C01518C4}"/>
                      </a:ext>
                    </a:extLst>
                  </p:cNvPr>
                  <p:cNvGrpSpPr/>
                  <p:nvPr/>
                </p:nvGrpSpPr>
                <p:grpSpPr>
                  <a:xfrm>
                    <a:off x="5312790" y="5139130"/>
                    <a:ext cx="1704867" cy="455477"/>
                    <a:chOff x="5134372" y="3131004"/>
                    <a:chExt cx="1431908" cy="315692"/>
                  </a:xfrm>
                </p:grpSpPr>
                <p:sp>
                  <p:nvSpPr>
                    <p:cNvPr id="24" name="직사각형 6">
                      <a:extLst>
                        <a:ext uri="{FF2B5EF4-FFF2-40B4-BE49-F238E27FC236}">
                          <a16:creationId xmlns:a16="http://schemas.microsoft.com/office/drawing/2014/main" xmlns="" id="{DB456664-FA35-4BC1-9E48-CDAA7823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323" y="3177330"/>
                      <a:ext cx="1258310" cy="223041"/>
                    </a:xfrm>
                    <a:custGeom>
                      <a:avLst/>
                      <a:gdLst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8310" h="199384">
                          <a:moveTo>
                            <a:pt x="0" y="0"/>
                          </a:moveTo>
                          <a:lnTo>
                            <a:pt x="1258310" y="0"/>
                          </a:lnTo>
                          <a:cubicBezTo>
                            <a:pt x="1210685" y="75986"/>
                            <a:pt x="1213065" y="130541"/>
                            <a:pt x="1258310" y="199384"/>
                          </a:cubicBezTo>
                          <a:lnTo>
                            <a:pt x="0" y="1993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5" name="자유형: 도형 46">
                      <a:extLst>
                        <a:ext uri="{FF2B5EF4-FFF2-40B4-BE49-F238E27FC236}">
                          <a16:creationId xmlns:a16="http://schemas.microsoft.com/office/drawing/2014/main" xmlns="" id="{4BCABB26-A64B-4E19-B1BE-B11F25562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4372" y="3131004"/>
                      <a:ext cx="1431908" cy="315692"/>
                    </a:xfrm>
                    <a:custGeom>
                      <a:avLst/>
                      <a:gdLst>
                        <a:gd name="connsiteX0" fmla="*/ 62289 w 1431908"/>
                        <a:gd name="connsiteY0" fmla="*/ 0 h 315692"/>
                        <a:gd name="connsiteX1" fmla="*/ 1371331 w 1431908"/>
                        <a:gd name="connsiteY1" fmla="*/ 0 h 315692"/>
                        <a:gd name="connsiteX2" fmla="*/ 1415376 w 1431908"/>
                        <a:gd name="connsiteY2" fmla="*/ 18244 h 315692"/>
                        <a:gd name="connsiteX3" fmla="*/ 1431908 w 1431908"/>
                        <a:gd name="connsiteY3" fmla="*/ 58155 h 315692"/>
                        <a:gd name="connsiteX4" fmla="*/ 100375 w 1431908"/>
                        <a:gd name="connsiteY4" fmla="*/ 58155 h 315692"/>
                        <a:gd name="connsiteX5" fmla="*/ 73951 w 1431908"/>
                        <a:gd name="connsiteY5" fmla="*/ 84579 h 315692"/>
                        <a:gd name="connsiteX6" fmla="*/ 73951 w 1431908"/>
                        <a:gd name="connsiteY6" fmla="*/ 231114 h 315692"/>
                        <a:gd name="connsiteX7" fmla="*/ 100375 w 1431908"/>
                        <a:gd name="connsiteY7" fmla="*/ 257538 h 315692"/>
                        <a:gd name="connsiteX8" fmla="*/ 1431907 w 1431908"/>
                        <a:gd name="connsiteY8" fmla="*/ 257538 h 315692"/>
                        <a:gd name="connsiteX9" fmla="*/ 1415376 w 1431908"/>
                        <a:gd name="connsiteY9" fmla="*/ 297448 h 315692"/>
                        <a:gd name="connsiteX10" fmla="*/ 1371331 w 1431908"/>
                        <a:gd name="connsiteY10" fmla="*/ 315692 h 315692"/>
                        <a:gd name="connsiteX11" fmla="*/ 62289 w 1431908"/>
                        <a:gd name="connsiteY11" fmla="*/ 315692 h 315692"/>
                        <a:gd name="connsiteX12" fmla="*/ 0 w 1431908"/>
                        <a:gd name="connsiteY12" fmla="*/ 253403 h 315692"/>
                        <a:gd name="connsiteX13" fmla="*/ 0 w 1431908"/>
                        <a:gd name="connsiteY13" fmla="*/ 62289 h 315692"/>
                        <a:gd name="connsiteX14" fmla="*/ 62289 w 1431908"/>
                        <a:gd name="connsiteY14" fmla="*/ 0 h 31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31908" h="315692">
                          <a:moveTo>
                            <a:pt x="62289" y="0"/>
                          </a:moveTo>
                          <a:lnTo>
                            <a:pt x="1371331" y="0"/>
                          </a:lnTo>
                          <a:cubicBezTo>
                            <a:pt x="1388532" y="0"/>
                            <a:pt x="1404104" y="6972"/>
                            <a:pt x="1415376" y="18244"/>
                          </a:cubicBezTo>
                          <a:lnTo>
                            <a:pt x="1431908" y="58155"/>
                          </a:lnTo>
                          <a:lnTo>
                            <a:pt x="100375" y="58155"/>
                          </a:lnTo>
                          <a:cubicBezTo>
                            <a:pt x="85781" y="58155"/>
                            <a:pt x="73951" y="69985"/>
                            <a:pt x="73951" y="84579"/>
                          </a:cubicBezTo>
                          <a:lnTo>
                            <a:pt x="73951" y="231114"/>
                          </a:lnTo>
                          <a:cubicBezTo>
                            <a:pt x="73951" y="245708"/>
                            <a:pt x="85781" y="257538"/>
                            <a:pt x="100375" y="257538"/>
                          </a:cubicBezTo>
                          <a:lnTo>
                            <a:pt x="1431907" y="257538"/>
                          </a:lnTo>
                          <a:lnTo>
                            <a:pt x="1415376" y="297448"/>
                          </a:lnTo>
                          <a:cubicBezTo>
                            <a:pt x="1404104" y="308720"/>
                            <a:pt x="1388532" y="315692"/>
                            <a:pt x="1371331" y="315692"/>
                          </a:cubicBezTo>
                          <a:lnTo>
                            <a:pt x="62289" y="315692"/>
                          </a:lnTo>
                          <a:cubicBezTo>
                            <a:pt x="27888" y="315692"/>
                            <a:pt x="0" y="287804"/>
                            <a:pt x="0" y="253403"/>
                          </a:cubicBezTo>
                          <a:lnTo>
                            <a:pt x="0" y="62289"/>
                          </a:lnTo>
                          <a:cubicBezTo>
                            <a:pt x="0" y="27888"/>
                            <a:pt x="27888" y="0"/>
                            <a:pt x="6228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</p:grpSp>
              <p:grpSp>
                <p:nvGrpSpPr>
                  <p:cNvPr id="26" name="그룹 47">
                    <a:extLst>
                      <a:ext uri="{FF2B5EF4-FFF2-40B4-BE49-F238E27FC236}">
                        <a16:creationId xmlns:a16="http://schemas.microsoft.com/office/drawing/2014/main" xmlns="" id="{0CDD46FE-BAB4-474D-810F-3DA7115596FB}"/>
                      </a:ext>
                    </a:extLst>
                  </p:cNvPr>
                  <p:cNvGrpSpPr/>
                  <p:nvPr/>
                </p:nvGrpSpPr>
                <p:grpSpPr>
                  <a:xfrm>
                    <a:off x="5174351" y="5639764"/>
                    <a:ext cx="1704867" cy="455477"/>
                    <a:chOff x="5134372" y="3131004"/>
                    <a:chExt cx="1431908" cy="315692"/>
                  </a:xfrm>
                </p:grpSpPr>
                <p:sp>
                  <p:nvSpPr>
                    <p:cNvPr id="27" name="직사각형 6">
                      <a:extLst>
                        <a:ext uri="{FF2B5EF4-FFF2-40B4-BE49-F238E27FC236}">
                          <a16:creationId xmlns:a16="http://schemas.microsoft.com/office/drawing/2014/main" xmlns="" id="{BB2F3E59-45EC-4E84-906E-D6E183A35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323" y="3177330"/>
                      <a:ext cx="1258310" cy="223041"/>
                    </a:xfrm>
                    <a:custGeom>
                      <a:avLst/>
                      <a:gdLst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  <a:gd name="connsiteX0" fmla="*/ 0 w 1258310"/>
                        <a:gd name="connsiteY0" fmla="*/ 0 h 199384"/>
                        <a:gd name="connsiteX1" fmla="*/ 1258310 w 1258310"/>
                        <a:gd name="connsiteY1" fmla="*/ 0 h 199384"/>
                        <a:gd name="connsiteX2" fmla="*/ 1258310 w 1258310"/>
                        <a:gd name="connsiteY2" fmla="*/ 199384 h 199384"/>
                        <a:gd name="connsiteX3" fmla="*/ 0 w 1258310"/>
                        <a:gd name="connsiteY3" fmla="*/ 199384 h 199384"/>
                        <a:gd name="connsiteX4" fmla="*/ 0 w 1258310"/>
                        <a:gd name="connsiteY4" fmla="*/ 0 h 199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58310" h="199384">
                          <a:moveTo>
                            <a:pt x="0" y="0"/>
                          </a:moveTo>
                          <a:lnTo>
                            <a:pt x="1258310" y="0"/>
                          </a:lnTo>
                          <a:cubicBezTo>
                            <a:pt x="1210685" y="75986"/>
                            <a:pt x="1213065" y="130541"/>
                            <a:pt x="1258310" y="199384"/>
                          </a:cubicBezTo>
                          <a:lnTo>
                            <a:pt x="0" y="1993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8" name="자유형: 도형 68">
                      <a:extLst>
                        <a:ext uri="{FF2B5EF4-FFF2-40B4-BE49-F238E27FC236}">
                          <a16:creationId xmlns:a16="http://schemas.microsoft.com/office/drawing/2014/main" xmlns="" id="{C139D200-0601-4C6D-ADB1-BF62A5E76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4372" y="3131004"/>
                      <a:ext cx="1431908" cy="315692"/>
                    </a:xfrm>
                    <a:custGeom>
                      <a:avLst/>
                      <a:gdLst>
                        <a:gd name="connsiteX0" fmla="*/ 62289 w 1431908"/>
                        <a:gd name="connsiteY0" fmla="*/ 0 h 315692"/>
                        <a:gd name="connsiteX1" fmla="*/ 1371331 w 1431908"/>
                        <a:gd name="connsiteY1" fmla="*/ 0 h 315692"/>
                        <a:gd name="connsiteX2" fmla="*/ 1415376 w 1431908"/>
                        <a:gd name="connsiteY2" fmla="*/ 18244 h 315692"/>
                        <a:gd name="connsiteX3" fmla="*/ 1431908 w 1431908"/>
                        <a:gd name="connsiteY3" fmla="*/ 58155 h 315692"/>
                        <a:gd name="connsiteX4" fmla="*/ 100375 w 1431908"/>
                        <a:gd name="connsiteY4" fmla="*/ 58155 h 315692"/>
                        <a:gd name="connsiteX5" fmla="*/ 73951 w 1431908"/>
                        <a:gd name="connsiteY5" fmla="*/ 84579 h 315692"/>
                        <a:gd name="connsiteX6" fmla="*/ 73951 w 1431908"/>
                        <a:gd name="connsiteY6" fmla="*/ 231114 h 315692"/>
                        <a:gd name="connsiteX7" fmla="*/ 100375 w 1431908"/>
                        <a:gd name="connsiteY7" fmla="*/ 257538 h 315692"/>
                        <a:gd name="connsiteX8" fmla="*/ 1431907 w 1431908"/>
                        <a:gd name="connsiteY8" fmla="*/ 257538 h 315692"/>
                        <a:gd name="connsiteX9" fmla="*/ 1415376 w 1431908"/>
                        <a:gd name="connsiteY9" fmla="*/ 297448 h 315692"/>
                        <a:gd name="connsiteX10" fmla="*/ 1371331 w 1431908"/>
                        <a:gd name="connsiteY10" fmla="*/ 315692 h 315692"/>
                        <a:gd name="connsiteX11" fmla="*/ 62289 w 1431908"/>
                        <a:gd name="connsiteY11" fmla="*/ 315692 h 315692"/>
                        <a:gd name="connsiteX12" fmla="*/ 0 w 1431908"/>
                        <a:gd name="connsiteY12" fmla="*/ 253403 h 315692"/>
                        <a:gd name="connsiteX13" fmla="*/ 0 w 1431908"/>
                        <a:gd name="connsiteY13" fmla="*/ 62289 h 315692"/>
                        <a:gd name="connsiteX14" fmla="*/ 62289 w 1431908"/>
                        <a:gd name="connsiteY14" fmla="*/ 0 h 315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431908" h="315692">
                          <a:moveTo>
                            <a:pt x="62289" y="0"/>
                          </a:moveTo>
                          <a:lnTo>
                            <a:pt x="1371331" y="0"/>
                          </a:lnTo>
                          <a:cubicBezTo>
                            <a:pt x="1388532" y="0"/>
                            <a:pt x="1404104" y="6972"/>
                            <a:pt x="1415376" y="18244"/>
                          </a:cubicBezTo>
                          <a:lnTo>
                            <a:pt x="1431908" y="58155"/>
                          </a:lnTo>
                          <a:lnTo>
                            <a:pt x="100375" y="58155"/>
                          </a:lnTo>
                          <a:cubicBezTo>
                            <a:pt x="85781" y="58155"/>
                            <a:pt x="73951" y="69985"/>
                            <a:pt x="73951" y="84579"/>
                          </a:cubicBezTo>
                          <a:lnTo>
                            <a:pt x="73951" y="231114"/>
                          </a:lnTo>
                          <a:cubicBezTo>
                            <a:pt x="73951" y="245708"/>
                            <a:pt x="85781" y="257538"/>
                            <a:pt x="100375" y="257538"/>
                          </a:cubicBezTo>
                          <a:lnTo>
                            <a:pt x="1431907" y="257538"/>
                          </a:lnTo>
                          <a:lnTo>
                            <a:pt x="1415376" y="297448"/>
                          </a:lnTo>
                          <a:cubicBezTo>
                            <a:pt x="1404104" y="308720"/>
                            <a:pt x="1388532" y="315692"/>
                            <a:pt x="1371331" y="315692"/>
                          </a:cubicBezTo>
                          <a:lnTo>
                            <a:pt x="62289" y="315692"/>
                          </a:lnTo>
                          <a:cubicBezTo>
                            <a:pt x="27888" y="315692"/>
                            <a:pt x="0" y="287804"/>
                            <a:pt x="0" y="253403"/>
                          </a:cubicBezTo>
                          <a:lnTo>
                            <a:pt x="0" y="62289"/>
                          </a:lnTo>
                          <a:cubicBezTo>
                            <a:pt x="0" y="27888"/>
                            <a:pt x="27888" y="0"/>
                            <a:pt x="62289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29" name="Freeform 1">
                    <a:extLst>
                      <a:ext uri="{FF2B5EF4-FFF2-40B4-BE49-F238E27FC236}">
                        <a16:creationId xmlns:a16="http://schemas.microsoft.com/office/drawing/2014/main" xmlns="" id="{D228C695-FC13-4B93-ABFD-AA197B3EB88A}"/>
                      </a:ext>
                    </a:extLst>
                  </p:cNvPr>
                  <p:cNvSpPr/>
                  <p:nvPr/>
                </p:nvSpPr>
                <p:spPr>
                  <a:xfrm>
                    <a:off x="4474126" y="3611602"/>
                    <a:ext cx="974174" cy="266701"/>
                  </a:xfrm>
                  <a:custGeom>
                    <a:avLst/>
                    <a:gdLst>
                      <a:gd name="connsiteX0" fmla="*/ 927100 w 927100"/>
                      <a:gd name="connsiteY0" fmla="*/ 266700 h 266700"/>
                      <a:gd name="connsiteX1" fmla="*/ 304800 w 927100"/>
                      <a:gd name="connsiteY1" fmla="*/ 266700 h 266700"/>
                      <a:gd name="connsiteX2" fmla="*/ 0 w 927100"/>
                      <a:gd name="connsiteY2" fmla="*/ 266700 h 266700"/>
                      <a:gd name="connsiteX3" fmla="*/ 0 w 92710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7100" h="266700">
                        <a:moveTo>
                          <a:pt x="927100" y="266700"/>
                        </a:moveTo>
                        <a:lnTo>
                          <a:pt x="304800" y="266700"/>
                        </a:lnTo>
                        <a:lnTo>
                          <a:pt x="0" y="266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4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0" name="Freeform 43">
                    <a:extLst>
                      <a:ext uri="{FF2B5EF4-FFF2-40B4-BE49-F238E27FC236}">
                        <a16:creationId xmlns:a16="http://schemas.microsoft.com/office/drawing/2014/main" xmlns="" id="{985AD521-70EE-4B66-8FD9-37E3F71F07CE}"/>
                      </a:ext>
                    </a:extLst>
                  </p:cNvPr>
                  <p:cNvSpPr/>
                  <p:nvPr/>
                </p:nvSpPr>
                <p:spPr>
                  <a:xfrm>
                    <a:off x="4474126" y="4614582"/>
                    <a:ext cx="974174" cy="266701"/>
                  </a:xfrm>
                  <a:custGeom>
                    <a:avLst/>
                    <a:gdLst>
                      <a:gd name="connsiteX0" fmla="*/ 927100 w 927100"/>
                      <a:gd name="connsiteY0" fmla="*/ 266700 h 266700"/>
                      <a:gd name="connsiteX1" fmla="*/ 304800 w 927100"/>
                      <a:gd name="connsiteY1" fmla="*/ 266700 h 266700"/>
                      <a:gd name="connsiteX2" fmla="*/ 0 w 927100"/>
                      <a:gd name="connsiteY2" fmla="*/ 266700 h 266700"/>
                      <a:gd name="connsiteX3" fmla="*/ 0 w 92710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7100" h="266700">
                        <a:moveTo>
                          <a:pt x="927100" y="266700"/>
                        </a:moveTo>
                        <a:lnTo>
                          <a:pt x="304800" y="266700"/>
                        </a:lnTo>
                        <a:lnTo>
                          <a:pt x="0" y="266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2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1" name="Freeform 44">
                    <a:extLst>
                      <a:ext uri="{FF2B5EF4-FFF2-40B4-BE49-F238E27FC236}">
                        <a16:creationId xmlns:a16="http://schemas.microsoft.com/office/drawing/2014/main" xmlns="" id="{DBEEB4FF-7510-4841-A052-8F69A3ED3CD9}"/>
                      </a:ext>
                    </a:extLst>
                  </p:cNvPr>
                  <p:cNvSpPr/>
                  <p:nvPr/>
                </p:nvSpPr>
                <p:spPr>
                  <a:xfrm>
                    <a:off x="4474126" y="5617562"/>
                    <a:ext cx="974174" cy="266701"/>
                  </a:xfrm>
                  <a:custGeom>
                    <a:avLst/>
                    <a:gdLst>
                      <a:gd name="connsiteX0" fmla="*/ 927100 w 927100"/>
                      <a:gd name="connsiteY0" fmla="*/ 266700 h 266700"/>
                      <a:gd name="connsiteX1" fmla="*/ 304800 w 927100"/>
                      <a:gd name="connsiteY1" fmla="*/ 266700 h 266700"/>
                      <a:gd name="connsiteX2" fmla="*/ 0 w 927100"/>
                      <a:gd name="connsiteY2" fmla="*/ 266700 h 266700"/>
                      <a:gd name="connsiteX3" fmla="*/ 0 w 92710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7100" h="266700">
                        <a:moveTo>
                          <a:pt x="927100" y="266700"/>
                        </a:moveTo>
                        <a:lnTo>
                          <a:pt x="304800" y="266700"/>
                        </a:lnTo>
                        <a:lnTo>
                          <a:pt x="0" y="266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5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2" name="Freeform 45">
                    <a:extLst>
                      <a:ext uri="{FF2B5EF4-FFF2-40B4-BE49-F238E27FC236}">
                        <a16:creationId xmlns:a16="http://schemas.microsoft.com/office/drawing/2014/main" xmlns="" id="{9055CD85-DF47-48AD-B7B0-059A099E47EA}"/>
                      </a:ext>
                    </a:extLst>
                  </p:cNvPr>
                  <p:cNvSpPr/>
                  <p:nvPr/>
                </p:nvSpPr>
                <p:spPr>
                  <a:xfrm flipH="1">
                    <a:off x="6707557" y="4113092"/>
                    <a:ext cx="778870" cy="266701"/>
                  </a:xfrm>
                  <a:custGeom>
                    <a:avLst/>
                    <a:gdLst>
                      <a:gd name="connsiteX0" fmla="*/ 927100 w 927100"/>
                      <a:gd name="connsiteY0" fmla="*/ 266700 h 266700"/>
                      <a:gd name="connsiteX1" fmla="*/ 304800 w 927100"/>
                      <a:gd name="connsiteY1" fmla="*/ 266700 h 266700"/>
                      <a:gd name="connsiteX2" fmla="*/ 0 w 927100"/>
                      <a:gd name="connsiteY2" fmla="*/ 266700 h 266700"/>
                      <a:gd name="connsiteX3" fmla="*/ 0 w 92710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7100" h="266700">
                        <a:moveTo>
                          <a:pt x="927100" y="266700"/>
                        </a:moveTo>
                        <a:lnTo>
                          <a:pt x="304800" y="266700"/>
                        </a:lnTo>
                        <a:lnTo>
                          <a:pt x="0" y="266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3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Freeform 49">
                    <a:extLst>
                      <a:ext uri="{FF2B5EF4-FFF2-40B4-BE49-F238E27FC236}">
                        <a16:creationId xmlns:a16="http://schemas.microsoft.com/office/drawing/2014/main" xmlns="" id="{4063664A-2F9D-44F1-81DD-5F7C5DC1ABBE}"/>
                      </a:ext>
                    </a:extLst>
                  </p:cNvPr>
                  <p:cNvSpPr/>
                  <p:nvPr/>
                </p:nvSpPr>
                <p:spPr>
                  <a:xfrm flipH="1">
                    <a:off x="6707557" y="5116072"/>
                    <a:ext cx="778870" cy="266701"/>
                  </a:xfrm>
                  <a:custGeom>
                    <a:avLst/>
                    <a:gdLst>
                      <a:gd name="connsiteX0" fmla="*/ 927100 w 927100"/>
                      <a:gd name="connsiteY0" fmla="*/ 266700 h 266700"/>
                      <a:gd name="connsiteX1" fmla="*/ 304800 w 927100"/>
                      <a:gd name="connsiteY1" fmla="*/ 266700 h 266700"/>
                      <a:gd name="connsiteX2" fmla="*/ 0 w 927100"/>
                      <a:gd name="connsiteY2" fmla="*/ 266700 h 266700"/>
                      <a:gd name="connsiteX3" fmla="*/ 0 w 92710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7100" h="266700">
                        <a:moveTo>
                          <a:pt x="927100" y="266700"/>
                        </a:moveTo>
                        <a:lnTo>
                          <a:pt x="304800" y="266700"/>
                        </a:lnTo>
                        <a:lnTo>
                          <a:pt x="0" y="266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1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2" name="Freeform 4">
                    <a:extLst>
                      <a:ext uri="{FF2B5EF4-FFF2-40B4-BE49-F238E27FC236}">
                        <a16:creationId xmlns:a16="http://schemas.microsoft.com/office/drawing/2014/main" xmlns="" id="{92644304-27E8-43E8-8EEC-A55BC03CCEB9}"/>
                      </a:ext>
                    </a:extLst>
                  </p:cNvPr>
                  <p:cNvSpPr/>
                  <p:nvPr/>
                </p:nvSpPr>
                <p:spPr>
                  <a:xfrm>
                    <a:off x="6090199" y="1956689"/>
                    <a:ext cx="838200" cy="596901"/>
                  </a:xfrm>
                  <a:custGeom>
                    <a:avLst/>
                    <a:gdLst>
                      <a:gd name="connsiteX0" fmla="*/ 0 w 838200"/>
                      <a:gd name="connsiteY0" fmla="*/ 596900 h 596900"/>
                      <a:gd name="connsiteX1" fmla="*/ 0 w 838200"/>
                      <a:gd name="connsiteY1" fmla="*/ 0 h 596900"/>
                      <a:gd name="connsiteX2" fmla="*/ 838200 w 838200"/>
                      <a:gd name="connsiteY2" fmla="*/ 0 h 596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38200" h="596900">
                        <a:moveTo>
                          <a:pt x="0" y="596900"/>
                        </a:moveTo>
                        <a:lnTo>
                          <a:pt x="0" y="0"/>
                        </a:lnTo>
                        <a:lnTo>
                          <a:pt x="838200" y="0"/>
                        </a:lnTo>
                      </a:path>
                    </a:pathLst>
                  </a:custGeom>
                  <a:noFill/>
                  <a:ln w="31750">
                    <a:solidFill>
                      <a:schemeClr val="accent6"/>
                    </a:solidFill>
                    <a:headEnd type="oval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5" name="자유형: 도형 79">
                    <a:extLst>
                      <a:ext uri="{FF2B5EF4-FFF2-40B4-BE49-F238E27FC236}">
                        <a16:creationId xmlns:a16="http://schemas.microsoft.com/office/drawing/2014/main" xmlns="" id="{08F38E15-A2EE-48FC-B1DA-1F3ACFFF87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668546" y="2344852"/>
                    <a:ext cx="854909" cy="1292375"/>
                  </a:xfrm>
                  <a:custGeom>
                    <a:avLst/>
                    <a:gdLst>
                      <a:gd name="connsiteX0" fmla="*/ 951056 w 2991257"/>
                      <a:gd name="connsiteY0" fmla="*/ 4310393 h 4702319"/>
                      <a:gd name="connsiteX1" fmla="*/ 2052826 w 2991257"/>
                      <a:gd name="connsiteY1" fmla="*/ 4310393 h 4702319"/>
                      <a:gd name="connsiteX2" fmla="*/ 2052826 w 2991257"/>
                      <a:gd name="connsiteY2" fmla="*/ 4506356 h 4702319"/>
                      <a:gd name="connsiteX3" fmla="*/ 1501941 w 2991257"/>
                      <a:gd name="connsiteY3" fmla="*/ 4702319 h 4702319"/>
                      <a:gd name="connsiteX4" fmla="*/ 951056 w 2991257"/>
                      <a:gd name="connsiteY4" fmla="*/ 4506356 h 4702319"/>
                      <a:gd name="connsiteX5" fmla="*/ 953472 w 2991257"/>
                      <a:gd name="connsiteY5" fmla="*/ 3978828 h 4702319"/>
                      <a:gd name="connsiteX6" fmla="*/ 2050412 w 2991257"/>
                      <a:gd name="connsiteY6" fmla="*/ 3978828 h 4702319"/>
                      <a:gd name="connsiteX7" fmla="*/ 2152988 w 2991257"/>
                      <a:gd name="connsiteY7" fmla="*/ 4079172 h 4702319"/>
                      <a:gd name="connsiteX8" fmla="*/ 2152988 w 2991257"/>
                      <a:gd name="connsiteY8" fmla="*/ 4123466 h 4702319"/>
                      <a:gd name="connsiteX9" fmla="*/ 2050412 w 2991257"/>
                      <a:gd name="connsiteY9" fmla="*/ 4223810 h 4702319"/>
                      <a:gd name="connsiteX10" fmla="*/ 953472 w 2991257"/>
                      <a:gd name="connsiteY10" fmla="*/ 4223810 h 4702319"/>
                      <a:gd name="connsiteX11" fmla="*/ 850896 w 2991257"/>
                      <a:gd name="connsiteY11" fmla="*/ 4123466 h 4702319"/>
                      <a:gd name="connsiteX12" fmla="*/ 850896 w 2991257"/>
                      <a:gd name="connsiteY12" fmla="*/ 4079172 h 4702319"/>
                      <a:gd name="connsiteX13" fmla="*/ 953472 w 2991257"/>
                      <a:gd name="connsiteY13" fmla="*/ 3978828 h 4702319"/>
                      <a:gd name="connsiteX14" fmla="*/ 903390 w 2991257"/>
                      <a:gd name="connsiteY14" fmla="*/ 3647264 h 4702319"/>
                      <a:gd name="connsiteX15" fmla="*/ 2100491 w 2991257"/>
                      <a:gd name="connsiteY15" fmla="*/ 3647264 h 4702319"/>
                      <a:gd name="connsiteX16" fmla="*/ 2203068 w 2991257"/>
                      <a:gd name="connsiteY16" fmla="*/ 3747607 h 4702319"/>
                      <a:gd name="connsiteX17" fmla="*/ 2203068 w 2991257"/>
                      <a:gd name="connsiteY17" fmla="*/ 3791900 h 4702319"/>
                      <a:gd name="connsiteX18" fmla="*/ 2100491 w 2991257"/>
                      <a:gd name="connsiteY18" fmla="*/ 3892244 h 4702319"/>
                      <a:gd name="connsiteX19" fmla="*/ 903390 w 2991257"/>
                      <a:gd name="connsiteY19" fmla="*/ 3892244 h 4702319"/>
                      <a:gd name="connsiteX20" fmla="*/ 800815 w 2991257"/>
                      <a:gd name="connsiteY20" fmla="*/ 3791900 h 4702319"/>
                      <a:gd name="connsiteX21" fmla="*/ 800815 w 2991257"/>
                      <a:gd name="connsiteY21" fmla="*/ 3747607 h 4702319"/>
                      <a:gd name="connsiteX22" fmla="*/ 903390 w 2991257"/>
                      <a:gd name="connsiteY22" fmla="*/ 3647264 h 4702319"/>
                      <a:gd name="connsiteX23" fmla="*/ 853310 w 2991257"/>
                      <a:gd name="connsiteY23" fmla="*/ 3315698 h 4702319"/>
                      <a:gd name="connsiteX24" fmla="*/ 2150572 w 2991257"/>
                      <a:gd name="connsiteY24" fmla="*/ 3315698 h 4702319"/>
                      <a:gd name="connsiteX25" fmla="*/ 2253147 w 2991257"/>
                      <a:gd name="connsiteY25" fmla="*/ 3416042 h 4702319"/>
                      <a:gd name="connsiteX26" fmla="*/ 2253147 w 2991257"/>
                      <a:gd name="connsiteY26" fmla="*/ 3460336 h 4702319"/>
                      <a:gd name="connsiteX27" fmla="*/ 2150572 w 2991257"/>
                      <a:gd name="connsiteY27" fmla="*/ 3560680 h 4702319"/>
                      <a:gd name="connsiteX28" fmla="*/ 853310 w 2991257"/>
                      <a:gd name="connsiteY28" fmla="*/ 3560680 h 4702319"/>
                      <a:gd name="connsiteX29" fmla="*/ 750733 w 2991257"/>
                      <a:gd name="connsiteY29" fmla="*/ 3460336 h 4702319"/>
                      <a:gd name="connsiteX30" fmla="*/ 750733 w 2991257"/>
                      <a:gd name="connsiteY30" fmla="*/ 3416042 h 4702319"/>
                      <a:gd name="connsiteX31" fmla="*/ 853310 w 2991257"/>
                      <a:gd name="connsiteY31" fmla="*/ 3315698 h 4702319"/>
                      <a:gd name="connsiteX32" fmla="*/ 1386722 w 2991257"/>
                      <a:gd name="connsiteY32" fmla="*/ 1558904 h 4702319"/>
                      <a:gd name="connsiteX33" fmla="*/ 1267488 w 2991257"/>
                      <a:gd name="connsiteY33" fmla="*/ 1609721 h 4702319"/>
                      <a:gd name="connsiteX34" fmla="*/ 1167563 w 2991257"/>
                      <a:gd name="connsiteY34" fmla="*/ 1572653 h 4702319"/>
                      <a:gd name="connsiteX35" fmla="*/ 1400707 w 2991257"/>
                      <a:gd name="connsiteY35" fmla="*/ 3012633 h 4702319"/>
                      <a:gd name="connsiteX36" fmla="*/ 1492336 w 2991257"/>
                      <a:gd name="connsiteY36" fmla="*/ 3011914 h 4702319"/>
                      <a:gd name="connsiteX37" fmla="*/ 1492336 w 2991257"/>
                      <a:gd name="connsiteY37" fmla="*/ 3011864 h 4702319"/>
                      <a:gd name="connsiteX38" fmla="*/ 1495631 w 2991257"/>
                      <a:gd name="connsiteY38" fmla="*/ 3011889 h 4702319"/>
                      <a:gd name="connsiteX39" fmla="*/ 1498923 w 2991257"/>
                      <a:gd name="connsiteY39" fmla="*/ 3011864 h 4702319"/>
                      <a:gd name="connsiteX40" fmla="*/ 1498923 w 2991257"/>
                      <a:gd name="connsiteY40" fmla="*/ 3011914 h 4702319"/>
                      <a:gd name="connsiteX41" fmla="*/ 1589466 w 2991257"/>
                      <a:gd name="connsiteY41" fmla="*/ 3012625 h 4702319"/>
                      <a:gd name="connsiteX42" fmla="*/ 1819775 w 2991257"/>
                      <a:gd name="connsiteY42" fmla="*/ 1590148 h 4702319"/>
                      <a:gd name="connsiteX43" fmla="*/ 1744424 w 2991257"/>
                      <a:gd name="connsiteY43" fmla="*/ 1609721 h 4702319"/>
                      <a:gd name="connsiteX44" fmla="*/ 1625191 w 2991257"/>
                      <a:gd name="connsiteY44" fmla="*/ 1558904 h 4702319"/>
                      <a:gd name="connsiteX45" fmla="*/ 1505957 w 2991257"/>
                      <a:gd name="connsiteY45" fmla="*/ 1609721 h 4702319"/>
                      <a:gd name="connsiteX46" fmla="*/ 1386722 w 2991257"/>
                      <a:gd name="connsiteY46" fmla="*/ 1558904 h 4702319"/>
                      <a:gd name="connsiteX47" fmla="*/ 1492336 w 2991257"/>
                      <a:gd name="connsiteY47" fmla="*/ 296022 h 4702319"/>
                      <a:gd name="connsiteX48" fmla="*/ 274831 w 2991257"/>
                      <a:gd name="connsiteY48" fmla="*/ 1488534 h 4702319"/>
                      <a:gd name="connsiteX49" fmla="*/ 855798 w 2991257"/>
                      <a:gd name="connsiteY49" fmla="*/ 2574654 h 4702319"/>
                      <a:gd name="connsiteX50" fmla="*/ 1010657 w 2991257"/>
                      <a:gd name="connsiteY50" fmla="*/ 2878465 h 4702319"/>
                      <a:gd name="connsiteX51" fmla="*/ 1099844 w 2991257"/>
                      <a:gd name="connsiteY51" fmla="*/ 3014995 h 4702319"/>
                      <a:gd name="connsiteX52" fmla="*/ 1178890 w 2991257"/>
                      <a:gd name="connsiteY52" fmla="*/ 3014374 h 4702319"/>
                      <a:gd name="connsiteX53" fmla="*/ 912952 w 2991257"/>
                      <a:gd name="connsiteY53" fmla="*/ 1371837 h 4702319"/>
                      <a:gd name="connsiteX54" fmla="*/ 1002548 w 2991257"/>
                      <a:gd name="connsiteY54" fmla="*/ 1251201 h 4702319"/>
                      <a:gd name="connsiteX55" fmla="*/ 1006296 w 2991257"/>
                      <a:gd name="connsiteY55" fmla="*/ 1250621 h 4702319"/>
                      <a:gd name="connsiteX56" fmla="*/ 1124040 w 2991257"/>
                      <a:gd name="connsiteY56" fmla="*/ 1323612 h 4702319"/>
                      <a:gd name="connsiteX57" fmla="*/ 1267488 w 2991257"/>
                      <a:gd name="connsiteY57" fmla="*/ 1239026 h 4702319"/>
                      <a:gd name="connsiteX58" fmla="*/ 1386722 w 2991257"/>
                      <a:gd name="connsiteY58" fmla="*/ 1289845 h 4702319"/>
                      <a:gd name="connsiteX59" fmla="*/ 1505957 w 2991257"/>
                      <a:gd name="connsiteY59" fmla="*/ 1239026 h 4702319"/>
                      <a:gd name="connsiteX60" fmla="*/ 1625191 w 2991257"/>
                      <a:gd name="connsiteY60" fmla="*/ 1289845 h 4702319"/>
                      <a:gd name="connsiteX61" fmla="*/ 1744424 w 2991257"/>
                      <a:gd name="connsiteY61" fmla="*/ 1239026 h 4702319"/>
                      <a:gd name="connsiteX62" fmla="*/ 1873330 w 2991257"/>
                      <a:gd name="connsiteY62" fmla="*/ 1300835 h 4702319"/>
                      <a:gd name="connsiteX63" fmla="*/ 1984961 w 2991257"/>
                      <a:gd name="connsiteY63" fmla="*/ 1243910 h 4702319"/>
                      <a:gd name="connsiteX64" fmla="*/ 1988709 w 2991257"/>
                      <a:gd name="connsiteY64" fmla="*/ 1244491 h 4702319"/>
                      <a:gd name="connsiteX65" fmla="*/ 2078307 w 2991257"/>
                      <a:gd name="connsiteY65" fmla="*/ 1365125 h 4702319"/>
                      <a:gd name="connsiteX66" fmla="*/ 1811283 w 2991257"/>
                      <a:gd name="connsiteY66" fmla="*/ 3014366 h 4702319"/>
                      <a:gd name="connsiteX67" fmla="*/ 1891413 w 2991257"/>
                      <a:gd name="connsiteY67" fmla="*/ 3014995 h 4702319"/>
                      <a:gd name="connsiteX68" fmla="*/ 1980600 w 2991257"/>
                      <a:gd name="connsiteY68" fmla="*/ 2878465 h 4702319"/>
                      <a:gd name="connsiteX69" fmla="*/ 2135459 w 2991257"/>
                      <a:gd name="connsiteY69" fmla="*/ 2574654 h 4702319"/>
                      <a:gd name="connsiteX70" fmla="*/ 2716427 w 2991257"/>
                      <a:gd name="connsiteY70" fmla="*/ 1488534 h 4702319"/>
                      <a:gd name="connsiteX71" fmla="*/ 1498923 w 2991257"/>
                      <a:gd name="connsiteY71" fmla="*/ 296022 h 4702319"/>
                      <a:gd name="connsiteX72" fmla="*/ 1498923 w 2991257"/>
                      <a:gd name="connsiteY72" fmla="*/ 296319 h 4702319"/>
                      <a:gd name="connsiteX73" fmla="*/ 1495631 w 2991257"/>
                      <a:gd name="connsiteY73" fmla="*/ 296070 h 4702319"/>
                      <a:gd name="connsiteX74" fmla="*/ 1492336 w 2991257"/>
                      <a:gd name="connsiteY74" fmla="*/ 296319 h 4702319"/>
                      <a:gd name="connsiteX75" fmla="*/ 1492826 w 2991257"/>
                      <a:gd name="connsiteY75" fmla="*/ 0 h 4702319"/>
                      <a:gd name="connsiteX76" fmla="*/ 1495631 w 2991257"/>
                      <a:gd name="connsiteY76" fmla="*/ 211 h 4702319"/>
                      <a:gd name="connsiteX77" fmla="*/ 1498432 w 2991257"/>
                      <a:gd name="connsiteY77" fmla="*/ 0 h 4702319"/>
                      <a:gd name="connsiteX78" fmla="*/ 2991257 w 2991257"/>
                      <a:gd name="connsiteY78" fmla="*/ 1460348 h 4702319"/>
                      <a:gd name="connsiteX79" fmla="*/ 2279478 w 2991257"/>
                      <a:gd name="connsiteY79" fmla="*/ 2790647 h 4702319"/>
                      <a:gd name="connsiteX80" fmla="*/ 2207246 w 2991257"/>
                      <a:gd name="connsiteY80" fmla="*/ 3088369 h 4702319"/>
                      <a:gd name="connsiteX81" fmla="*/ 2016213 w 2991257"/>
                      <a:gd name="connsiteY81" fmla="*/ 3228140 h 4702319"/>
                      <a:gd name="connsiteX82" fmla="*/ 1495631 w 2991257"/>
                      <a:gd name="connsiteY82" fmla="*/ 3226317 h 4702319"/>
                      <a:gd name="connsiteX83" fmla="*/ 975044 w 2991257"/>
                      <a:gd name="connsiteY83" fmla="*/ 3228140 h 4702319"/>
                      <a:gd name="connsiteX84" fmla="*/ 784011 w 2991257"/>
                      <a:gd name="connsiteY84" fmla="*/ 3088369 h 4702319"/>
                      <a:gd name="connsiteX85" fmla="*/ 711780 w 2991257"/>
                      <a:gd name="connsiteY85" fmla="*/ 2790647 h 4702319"/>
                      <a:gd name="connsiteX86" fmla="*/ 0 w 2991257"/>
                      <a:gd name="connsiteY86" fmla="*/ 1460348 h 4702319"/>
                      <a:gd name="connsiteX87" fmla="*/ 1492826 w 2991257"/>
                      <a:gd name="connsiteY87" fmla="*/ 0 h 470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2991257" h="4702319">
                        <a:moveTo>
                          <a:pt x="951056" y="4310393"/>
                        </a:moveTo>
                        <a:lnTo>
                          <a:pt x="2052826" y="4310393"/>
                        </a:lnTo>
                        <a:lnTo>
                          <a:pt x="2052826" y="4506356"/>
                        </a:lnTo>
                        <a:cubicBezTo>
                          <a:pt x="2052826" y="4614583"/>
                          <a:pt x="1806188" y="4702319"/>
                          <a:pt x="1501941" y="4702319"/>
                        </a:cubicBezTo>
                        <a:cubicBezTo>
                          <a:pt x="1197696" y="4702319"/>
                          <a:pt x="951056" y="4614583"/>
                          <a:pt x="951056" y="4506356"/>
                        </a:cubicBezTo>
                        <a:close/>
                        <a:moveTo>
                          <a:pt x="953472" y="3978828"/>
                        </a:moveTo>
                        <a:lnTo>
                          <a:pt x="2050412" y="3978828"/>
                        </a:lnTo>
                        <a:cubicBezTo>
                          <a:pt x="2107063" y="3978828"/>
                          <a:pt x="2152988" y="4023754"/>
                          <a:pt x="2152988" y="4079172"/>
                        </a:cubicBezTo>
                        <a:lnTo>
                          <a:pt x="2152988" y="4123466"/>
                        </a:lnTo>
                        <a:cubicBezTo>
                          <a:pt x="2152988" y="4178882"/>
                          <a:pt x="2107063" y="4223810"/>
                          <a:pt x="2050412" y="4223810"/>
                        </a:cubicBezTo>
                        <a:lnTo>
                          <a:pt x="953472" y="4223810"/>
                        </a:lnTo>
                        <a:cubicBezTo>
                          <a:pt x="896821" y="4223810"/>
                          <a:pt x="850896" y="4178882"/>
                          <a:pt x="850896" y="4123466"/>
                        </a:cubicBezTo>
                        <a:lnTo>
                          <a:pt x="850896" y="4079172"/>
                        </a:lnTo>
                        <a:cubicBezTo>
                          <a:pt x="850896" y="4023754"/>
                          <a:pt x="896821" y="3978828"/>
                          <a:pt x="953472" y="3978828"/>
                        </a:cubicBezTo>
                        <a:close/>
                        <a:moveTo>
                          <a:pt x="903390" y="3647264"/>
                        </a:moveTo>
                        <a:lnTo>
                          <a:pt x="2100491" y="3647264"/>
                        </a:lnTo>
                        <a:cubicBezTo>
                          <a:pt x="2157143" y="3647264"/>
                          <a:pt x="2203068" y="3692189"/>
                          <a:pt x="2203068" y="3747607"/>
                        </a:cubicBezTo>
                        <a:lnTo>
                          <a:pt x="2203068" y="3791900"/>
                        </a:lnTo>
                        <a:cubicBezTo>
                          <a:pt x="2203068" y="3847318"/>
                          <a:pt x="2157143" y="3892244"/>
                          <a:pt x="2100491" y="3892244"/>
                        </a:cubicBezTo>
                        <a:lnTo>
                          <a:pt x="903390" y="3892244"/>
                        </a:lnTo>
                        <a:cubicBezTo>
                          <a:pt x="846740" y="3892244"/>
                          <a:pt x="800815" y="3847318"/>
                          <a:pt x="800815" y="3791900"/>
                        </a:cubicBezTo>
                        <a:lnTo>
                          <a:pt x="800815" y="3747607"/>
                        </a:lnTo>
                        <a:cubicBezTo>
                          <a:pt x="800815" y="3692189"/>
                          <a:pt x="846740" y="3647264"/>
                          <a:pt x="903390" y="3647264"/>
                        </a:cubicBezTo>
                        <a:close/>
                        <a:moveTo>
                          <a:pt x="853310" y="3315698"/>
                        </a:moveTo>
                        <a:lnTo>
                          <a:pt x="2150572" y="3315698"/>
                        </a:lnTo>
                        <a:cubicBezTo>
                          <a:pt x="2207223" y="3315698"/>
                          <a:pt x="2253147" y="3360624"/>
                          <a:pt x="2253147" y="3416042"/>
                        </a:cubicBezTo>
                        <a:lnTo>
                          <a:pt x="2253147" y="3460336"/>
                        </a:lnTo>
                        <a:cubicBezTo>
                          <a:pt x="2253147" y="3515753"/>
                          <a:pt x="2207223" y="3560680"/>
                          <a:pt x="2150572" y="3560680"/>
                        </a:cubicBezTo>
                        <a:lnTo>
                          <a:pt x="853310" y="3560680"/>
                        </a:lnTo>
                        <a:cubicBezTo>
                          <a:pt x="796658" y="3560680"/>
                          <a:pt x="750733" y="3515753"/>
                          <a:pt x="750733" y="3460336"/>
                        </a:cubicBezTo>
                        <a:lnTo>
                          <a:pt x="750733" y="3416042"/>
                        </a:lnTo>
                        <a:cubicBezTo>
                          <a:pt x="750733" y="3360624"/>
                          <a:pt x="796658" y="3315698"/>
                          <a:pt x="853310" y="3315698"/>
                        </a:cubicBezTo>
                        <a:close/>
                        <a:moveTo>
                          <a:pt x="1386722" y="1558904"/>
                        </a:moveTo>
                        <a:cubicBezTo>
                          <a:pt x="1356097" y="1590701"/>
                          <a:pt x="1313897" y="1609721"/>
                          <a:pt x="1267488" y="1609721"/>
                        </a:cubicBezTo>
                        <a:cubicBezTo>
                          <a:pt x="1229461" y="1609721"/>
                          <a:pt x="1194258" y="1596950"/>
                          <a:pt x="1167563" y="1572653"/>
                        </a:cubicBezTo>
                        <a:lnTo>
                          <a:pt x="1400707" y="3012633"/>
                        </a:lnTo>
                        <a:lnTo>
                          <a:pt x="1492336" y="3011914"/>
                        </a:lnTo>
                        <a:lnTo>
                          <a:pt x="1492336" y="3011864"/>
                        </a:lnTo>
                        <a:lnTo>
                          <a:pt x="1495631" y="3011889"/>
                        </a:lnTo>
                        <a:lnTo>
                          <a:pt x="1498923" y="3011864"/>
                        </a:lnTo>
                        <a:lnTo>
                          <a:pt x="1498923" y="3011914"/>
                        </a:lnTo>
                        <a:lnTo>
                          <a:pt x="1589466" y="3012625"/>
                        </a:lnTo>
                        <a:lnTo>
                          <a:pt x="1819775" y="1590148"/>
                        </a:lnTo>
                        <a:cubicBezTo>
                          <a:pt x="1797467" y="1603167"/>
                          <a:pt x="1771670" y="1609721"/>
                          <a:pt x="1744424" y="1609721"/>
                        </a:cubicBezTo>
                        <a:cubicBezTo>
                          <a:pt x="1698015" y="1609721"/>
                          <a:pt x="1655815" y="1590701"/>
                          <a:pt x="1625191" y="1558904"/>
                        </a:cubicBezTo>
                        <a:cubicBezTo>
                          <a:pt x="1594564" y="1590701"/>
                          <a:pt x="1552364" y="1609721"/>
                          <a:pt x="1505957" y="1609721"/>
                        </a:cubicBezTo>
                        <a:cubicBezTo>
                          <a:pt x="1459548" y="1609721"/>
                          <a:pt x="1417348" y="1590701"/>
                          <a:pt x="1386722" y="1558904"/>
                        </a:cubicBezTo>
                        <a:close/>
                        <a:moveTo>
                          <a:pt x="1492336" y="296022"/>
                        </a:moveTo>
                        <a:cubicBezTo>
                          <a:pt x="819777" y="296795"/>
                          <a:pt x="274831" y="830410"/>
                          <a:pt x="274831" y="1488534"/>
                        </a:cubicBezTo>
                        <a:cubicBezTo>
                          <a:pt x="274831" y="1934058"/>
                          <a:pt x="599874" y="2373770"/>
                          <a:pt x="855798" y="2574654"/>
                        </a:cubicBezTo>
                        <a:cubicBezTo>
                          <a:pt x="972489" y="2706724"/>
                          <a:pt x="963238" y="2709431"/>
                          <a:pt x="1010657" y="2878465"/>
                        </a:cubicBezTo>
                        <a:cubicBezTo>
                          <a:pt x="1029549" y="2996988"/>
                          <a:pt x="991277" y="3008834"/>
                          <a:pt x="1099844" y="3014995"/>
                        </a:cubicBezTo>
                        <a:lnTo>
                          <a:pt x="1178890" y="3014374"/>
                        </a:lnTo>
                        <a:lnTo>
                          <a:pt x="912952" y="1371837"/>
                        </a:lnTo>
                        <a:cubicBezTo>
                          <a:pt x="903639" y="1314321"/>
                          <a:pt x="943753" y="1260311"/>
                          <a:pt x="1002548" y="1251201"/>
                        </a:cubicBezTo>
                        <a:lnTo>
                          <a:pt x="1006296" y="1250621"/>
                        </a:lnTo>
                        <a:cubicBezTo>
                          <a:pt x="1059733" y="1242341"/>
                          <a:pt x="1110210" y="1274002"/>
                          <a:pt x="1124040" y="1323612"/>
                        </a:cubicBezTo>
                        <a:cubicBezTo>
                          <a:pt x="1152654" y="1271953"/>
                          <a:pt x="1206429" y="1239026"/>
                          <a:pt x="1267488" y="1239026"/>
                        </a:cubicBezTo>
                        <a:cubicBezTo>
                          <a:pt x="1313897" y="1239026"/>
                          <a:pt x="1356097" y="1258048"/>
                          <a:pt x="1386722" y="1289845"/>
                        </a:cubicBezTo>
                        <a:cubicBezTo>
                          <a:pt x="1417348" y="1258048"/>
                          <a:pt x="1459548" y="1239026"/>
                          <a:pt x="1505957" y="1239026"/>
                        </a:cubicBezTo>
                        <a:cubicBezTo>
                          <a:pt x="1552364" y="1239026"/>
                          <a:pt x="1594564" y="1258048"/>
                          <a:pt x="1625191" y="1289845"/>
                        </a:cubicBezTo>
                        <a:cubicBezTo>
                          <a:pt x="1655815" y="1258048"/>
                          <a:pt x="1698015" y="1239026"/>
                          <a:pt x="1744424" y="1239026"/>
                        </a:cubicBezTo>
                        <a:cubicBezTo>
                          <a:pt x="1795987" y="1239026"/>
                          <a:pt x="1842359" y="1262509"/>
                          <a:pt x="1873330" y="1300835"/>
                        </a:cubicBezTo>
                        <a:cubicBezTo>
                          <a:pt x="1892646" y="1260564"/>
                          <a:pt x="1937643" y="1236578"/>
                          <a:pt x="1984961" y="1243910"/>
                        </a:cubicBezTo>
                        <a:lnTo>
                          <a:pt x="1988709" y="1244491"/>
                        </a:lnTo>
                        <a:cubicBezTo>
                          <a:pt x="2047506" y="1253600"/>
                          <a:pt x="2087618" y="1307610"/>
                          <a:pt x="2078307" y="1365125"/>
                        </a:cubicBezTo>
                        <a:lnTo>
                          <a:pt x="1811283" y="3014366"/>
                        </a:lnTo>
                        <a:lnTo>
                          <a:pt x="1891413" y="3014995"/>
                        </a:lnTo>
                        <a:cubicBezTo>
                          <a:pt x="1999980" y="3008834"/>
                          <a:pt x="1961709" y="2996988"/>
                          <a:pt x="1980600" y="2878465"/>
                        </a:cubicBezTo>
                        <a:cubicBezTo>
                          <a:pt x="2028019" y="2709431"/>
                          <a:pt x="2018769" y="2706724"/>
                          <a:pt x="2135459" y="2574654"/>
                        </a:cubicBezTo>
                        <a:cubicBezTo>
                          <a:pt x="2391383" y="2373770"/>
                          <a:pt x="2716427" y="1934058"/>
                          <a:pt x="2716427" y="1488534"/>
                        </a:cubicBezTo>
                        <a:cubicBezTo>
                          <a:pt x="2716427" y="830410"/>
                          <a:pt x="2171481" y="296795"/>
                          <a:pt x="1498923" y="296022"/>
                        </a:cubicBezTo>
                        <a:lnTo>
                          <a:pt x="1498923" y="296319"/>
                        </a:lnTo>
                        <a:lnTo>
                          <a:pt x="1495631" y="296070"/>
                        </a:lnTo>
                        <a:lnTo>
                          <a:pt x="1492336" y="296319"/>
                        </a:lnTo>
                        <a:close/>
                        <a:moveTo>
                          <a:pt x="1492826" y="0"/>
                        </a:moveTo>
                        <a:lnTo>
                          <a:pt x="1495631" y="211"/>
                        </a:lnTo>
                        <a:lnTo>
                          <a:pt x="1498432" y="0"/>
                        </a:lnTo>
                        <a:cubicBezTo>
                          <a:pt x="2322897" y="0"/>
                          <a:pt x="2991257" y="653819"/>
                          <a:pt x="2991257" y="1460348"/>
                        </a:cubicBezTo>
                        <a:cubicBezTo>
                          <a:pt x="2991257" y="2006129"/>
                          <a:pt x="2592903" y="2544781"/>
                          <a:pt x="2279478" y="2790647"/>
                        </a:cubicBezTo>
                        <a:cubicBezTo>
                          <a:pt x="2186103" y="2895884"/>
                          <a:pt x="2227311" y="2951181"/>
                          <a:pt x="2207246" y="3088369"/>
                        </a:cubicBezTo>
                        <a:cubicBezTo>
                          <a:pt x="2155081" y="3194275"/>
                          <a:pt x="2108422" y="3228140"/>
                          <a:pt x="2016213" y="3228140"/>
                        </a:cubicBezTo>
                        <a:lnTo>
                          <a:pt x="1495631" y="3226317"/>
                        </a:lnTo>
                        <a:lnTo>
                          <a:pt x="975044" y="3228140"/>
                        </a:lnTo>
                        <a:cubicBezTo>
                          <a:pt x="882838" y="3228140"/>
                          <a:pt x="836177" y="3194275"/>
                          <a:pt x="784011" y="3088369"/>
                        </a:cubicBezTo>
                        <a:cubicBezTo>
                          <a:pt x="763946" y="2951181"/>
                          <a:pt x="805155" y="2895884"/>
                          <a:pt x="711780" y="2790647"/>
                        </a:cubicBezTo>
                        <a:cubicBezTo>
                          <a:pt x="398354" y="2544781"/>
                          <a:pt x="0" y="2006129"/>
                          <a:pt x="0" y="1460348"/>
                        </a:cubicBezTo>
                        <a:cubicBezTo>
                          <a:pt x="0" y="653819"/>
                          <a:pt x="668362" y="0"/>
                          <a:pt x="14928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sp>
              <p:nvSpPr>
                <p:cNvPr id="61" name="Freeform 4">
                  <a:extLst>
                    <a:ext uri="{FF2B5EF4-FFF2-40B4-BE49-F238E27FC236}">
                      <a16:creationId xmlns:a16="http://schemas.microsoft.com/office/drawing/2014/main" xmlns="" id="{92644304-27E8-43E8-8EEC-A55BC03CCEB9}"/>
                    </a:ext>
                  </a:extLst>
                </p:cNvPr>
                <p:cNvSpPr/>
                <p:nvPr/>
              </p:nvSpPr>
              <p:spPr>
                <a:xfrm flipH="1">
                  <a:off x="4508551" y="1730829"/>
                  <a:ext cx="1123777" cy="715830"/>
                </a:xfrm>
                <a:custGeom>
                  <a:avLst/>
                  <a:gdLst>
                    <a:gd name="connsiteX0" fmla="*/ 0 w 838200"/>
                    <a:gd name="connsiteY0" fmla="*/ 596900 h 596900"/>
                    <a:gd name="connsiteX1" fmla="*/ 0 w 838200"/>
                    <a:gd name="connsiteY1" fmla="*/ 0 h 596900"/>
                    <a:gd name="connsiteX2" fmla="*/ 838200 w 838200"/>
                    <a:gd name="connsiteY2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8200" h="596900">
                      <a:moveTo>
                        <a:pt x="0" y="596900"/>
                      </a:moveTo>
                      <a:lnTo>
                        <a:pt x="0" y="0"/>
                      </a:lnTo>
                      <a:lnTo>
                        <a:pt x="838200" y="0"/>
                      </a:lnTo>
                    </a:path>
                  </a:pathLst>
                </a:custGeom>
                <a:noFill/>
                <a:ln w="31750">
                  <a:solidFill>
                    <a:schemeClr val="accent6"/>
                  </a:solidFill>
                  <a:headEnd type="oval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3" name="Прямоугольник 62"/>
              <p:cNvSpPr/>
              <p:nvPr/>
            </p:nvSpPr>
            <p:spPr>
              <a:xfrm>
                <a:off x="226786" y="3169240"/>
                <a:ext cx="3337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uz-Cyrl-UZ" sz="1600" b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ТАЪЛИМ СИФАТИ МОНИТОРИНГИДА</a:t>
                </a:r>
                <a:endParaRPr lang="ru-RU" sz="16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26786" y="4358335"/>
                <a:ext cx="33373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uz-Cyrl-UZ" sz="1600" b="1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ТУРЛИ КЎРИК-ТАНЛОВ, ОЛИМПИАДАЛАРДА</a:t>
                </a:r>
                <a:endParaRPr lang="ru-RU" sz="1600" b="1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226786" y="5386100"/>
                <a:ext cx="33373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uz-Cyrl-UZ" sz="16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ЖОРИЙ, ОРАЛИҚ, ЯКУНИЙ, БОСҚИЧЛИ НАЗОРАТЛАР ВА ЯКУНИЙ АТТЕСТАЦИЯЛАРДА</a:t>
                </a:r>
                <a:endParaRPr lang="ru-RU" sz="1600" b="1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7661729" y="3737648"/>
                <a:ext cx="41487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Cyrl-UZ" sz="1600" b="1" smtClean="0">
                    <a:solidFill>
                      <a:srgbClr val="008E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ТАЯНЧ МАКТАБЛАРИ ЎҚУВ-СЕМИНАРЛАРИДА, ЎҚИТУВЧИЛАРИНИ АТТЕСТАЦИЯДАН ЎТКАЗИШ</a:t>
                </a:r>
                <a:endParaRPr lang="ru-RU" sz="1600" b="1">
                  <a:solidFill>
                    <a:srgbClr val="008E40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7661729" y="4992958"/>
                <a:ext cx="41487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uz-Cyrl-UZ" sz="16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ЙИЛ ЎҚИТУВЧИСИ</a:t>
                </a:r>
                <a:r>
                  <a:rPr lang="en-US" sz="16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uz-Cyrl-UZ" sz="16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 БОШҚА КЎРИК ТАНЛОВЛАРДА </a:t>
                </a:r>
                <a:endParaRPr lang="ru-RU" sz="1600" b="1">
                  <a:solidFill>
                    <a:srgbClr val="0070C0"/>
                  </a:solidFill>
                </a:endParaRPr>
              </a:p>
            </p:txBody>
          </p:sp>
          <p:pic>
            <p:nvPicPr>
              <p:cNvPr id="68" name="Picture 2" descr="ÐÐ°ÑÑÐ¸Ð½ÐºÐ¸ Ð¿Ð¾ Ð·Ð°Ð¿ÑÐ¾ÑÑ pisa oecd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143"/>
              <a:stretch/>
            </p:blipFill>
            <p:spPr bwMode="auto">
              <a:xfrm>
                <a:off x="0" y="6604000"/>
                <a:ext cx="12192000" cy="25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958" y="1778615"/>
              <a:ext cx="1239925" cy="1239925"/>
            </a:xfrm>
            <a:prstGeom prst="rect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grpSp>
          <p:nvGrpSpPr>
            <p:cNvPr id="71" name="Группа 70"/>
            <p:cNvGrpSpPr/>
            <p:nvPr/>
          </p:nvGrpSpPr>
          <p:grpSpPr>
            <a:xfrm flipH="1">
              <a:off x="1939401" y="1745593"/>
              <a:ext cx="1135246" cy="1269599"/>
              <a:chOff x="6746584" y="1747969"/>
              <a:chExt cx="4087095" cy="4960230"/>
            </a:xfrm>
          </p:grpSpPr>
          <p:sp>
            <p:nvSpPr>
              <p:cNvPr id="72" name="Freeform: Shape 45">
                <a:extLst>
                  <a:ext uri="{FF2B5EF4-FFF2-40B4-BE49-F238E27FC236}">
                    <a16:creationId xmlns:a16="http://schemas.microsoft.com/office/drawing/2014/main" xmlns="" id="{A9BB1F4B-B25A-4413-A9F8-698D3557FB80}"/>
                  </a:ext>
                </a:extLst>
              </p:cNvPr>
              <p:cNvSpPr/>
              <p:nvPr/>
            </p:nvSpPr>
            <p:spPr>
              <a:xfrm>
                <a:off x="7147396" y="2241713"/>
                <a:ext cx="3686283" cy="4466486"/>
              </a:xfrm>
              <a:custGeom>
                <a:avLst/>
                <a:gdLst>
                  <a:gd name="connsiteX0" fmla="*/ 2600325 w 3686283"/>
                  <a:gd name="connsiteY0" fmla="*/ 147528 h 4466486"/>
                  <a:gd name="connsiteX1" fmla="*/ 2730818 w 3686283"/>
                  <a:gd name="connsiteY1" fmla="*/ 275163 h 4466486"/>
                  <a:gd name="connsiteX2" fmla="*/ 2600325 w 3686283"/>
                  <a:gd name="connsiteY2" fmla="*/ 147528 h 4466486"/>
                  <a:gd name="connsiteX3" fmla="*/ 1847850 w 3686283"/>
                  <a:gd name="connsiteY3" fmla="*/ 10 h 4466486"/>
                  <a:gd name="connsiteX4" fmla="*/ 2013585 w 3686283"/>
                  <a:gd name="connsiteY4" fmla="*/ 28466 h 4466486"/>
                  <a:gd name="connsiteX5" fmla="*/ 2286000 w 3686283"/>
                  <a:gd name="connsiteY5" fmla="*/ 58946 h 4466486"/>
                  <a:gd name="connsiteX6" fmla="*/ 2541270 w 3686283"/>
                  <a:gd name="connsiteY6" fmla="*/ 109428 h 4466486"/>
                  <a:gd name="connsiteX7" fmla="*/ 2574608 w 3686283"/>
                  <a:gd name="connsiteY7" fmla="*/ 121811 h 4466486"/>
                  <a:gd name="connsiteX8" fmla="*/ 2751773 w 3686283"/>
                  <a:gd name="connsiteY8" fmla="*/ 214203 h 4466486"/>
                  <a:gd name="connsiteX9" fmla="*/ 2498408 w 3686283"/>
                  <a:gd name="connsiteY9" fmla="*/ 34181 h 4466486"/>
                  <a:gd name="connsiteX10" fmla="*/ 2518410 w 3686283"/>
                  <a:gd name="connsiteY10" fmla="*/ 32276 h 4466486"/>
                  <a:gd name="connsiteX11" fmla="*/ 2828925 w 3686283"/>
                  <a:gd name="connsiteY11" fmla="*/ 302786 h 4466486"/>
                  <a:gd name="connsiteX12" fmla="*/ 2837498 w 3686283"/>
                  <a:gd name="connsiteY12" fmla="*/ 374223 h 4466486"/>
                  <a:gd name="connsiteX13" fmla="*/ 3133725 w 3686283"/>
                  <a:gd name="connsiteY13" fmla="*/ 293261 h 4466486"/>
                  <a:gd name="connsiteX14" fmla="*/ 3069908 w 3686283"/>
                  <a:gd name="connsiteY14" fmla="*/ 293261 h 4466486"/>
                  <a:gd name="connsiteX15" fmla="*/ 2973705 w 3686283"/>
                  <a:gd name="connsiteY15" fmla="*/ 308501 h 4466486"/>
                  <a:gd name="connsiteX16" fmla="*/ 2908935 w 3686283"/>
                  <a:gd name="connsiteY16" fmla="*/ 366603 h 4466486"/>
                  <a:gd name="connsiteX17" fmla="*/ 2924175 w 3686283"/>
                  <a:gd name="connsiteY17" fmla="*/ 396131 h 4466486"/>
                  <a:gd name="connsiteX18" fmla="*/ 2972753 w 3686283"/>
                  <a:gd name="connsiteY18" fmla="*/ 388511 h 4466486"/>
                  <a:gd name="connsiteX19" fmla="*/ 3132773 w 3686283"/>
                  <a:gd name="connsiteY19" fmla="*/ 368508 h 4466486"/>
                  <a:gd name="connsiteX20" fmla="*/ 2998470 w 3686283"/>
                  <a:gd name="connsiteY20" fmla="*/ 405656 h 4466486"/>
                  <a:gd name="connsiteX21" fmla="*/ 3079433 w 3686283"/>
                  <a:gd name="connsiteY21" fmla="*/ 414228 h 4466486"/>
                  <a:gd name="connsiteX22" fmla="*/ 3160395 w 3686283"/>
                  <a:gd name="connsiteY22" fmla="*/ 445661 h 4466486"/>
                  <a:gd name="connsiteX23" fmla="*/ 3083243 w 3686283"/>
                  <a:gd name="connsiteY23" fmla="*/ 435183 h 4466486"/>
                  <a:gd name="connsiteX24" fmla="*/ 3215640 w 3686283"/>
                  <a:gd name="connsiteY24" fmla="*/ 491381 h 4466486"/>
                  <a:gd name="connsiteX25" fmla="*/ 3157538 w 3686283"/>
                  <a:gd name="connsiteY25" fmla="*/ 476141 h 4466486"/>
                  <a:gd name="connsiteX26" fmla="*/ 3173730 w 3686283"/>
                  <a:gd name="connsiteY26" fmla="*/ 494238 h 4466486"/>
                  <a:gd name="connsiteX27" fmla="*/ 3308033 w 3686283"/>
                  <a:gd name="connsiteY27" fmla="*/ 689501 h 4466486"/>
                  <a:gd name="connsiteX28" fmla="*/ 3393758 w 3686283"/>
                  <a:gd name="connsiteY28" fmla="*/ 842853 h 4466486"/>
                  <a:gd name="connsiteX29" fmla="*/ 3467100 w 3686283"/>
                  <a:gd name="connsiteY29" fmla="*/ 1227663 h 4466486"/>
                  <a:gd name="connsiteX30" fmla="*/ 3483293 w 3686283"/>
                  <a:gd name="connsiteY30" fmla="*/ 1302911 h 4466486"/>
                  <a:gd name="connsiteX31" fmla="*/ 3605213 w 3686283"/>
                  <a:gd name="connsiteY31" fmla="*/ 1573421 h 4466486"/>
                  <a:gd name="connsiteX32" fmla="*/ 3558540 w 3686283"/>
                  <a:gd name="connsiteY32" fmla="*/ 1822976 h 4466486"/>
                  <a:gd name="connsiteX33" fmla="*/ 3527108 w 3686283"/>
                  <a:gd name="connsiteY33" fmla="*/ 1921083 h 4466486"/>
                  <a:gd name="connsiteX34" fmla="*/ 3553778 w 3686283"/>
                  <a:gd name="connsiteY34" fmla="*/ 2005856 h 4466486"/>
                  <a:gd name="connsiteX35" fmla="*/ 3622358 w 3686283"/>
                  <a:gd name="connsiteY35" fmla="*/ 2024906 h 4466486"/>
                  <a:gd name="connsiteX36" fmla="*/ 3668078 w 3686283"/>
                  <a:gd name="connsiteY36" fmla="*/ 1975376 h 4466486"/>
                  <a:gd name="connsiteX37" fmla="*/ 3673793 w 3686283"/>
                  <a:gd name="connsiteY37" fmla="*/ 1944896 h 4466486"/>
                  <a:gd name="connsiteX38" fmla="*/ 3639503 w 3686283"/>
                  <a:gd name="connsiteY38" fmla="*/ 2080151 h 4466486"/>
                  <a:gd name="connsiteX39" fmla="*/ 3585210 w 3686283"/>
                  <a:gd name="connsiteY39" fmla="*/ 2164923 h 4466486"/>
                  <a:gd name="connsiteX40" fmla="*/ 3498533 w 3686283"/>
                  <a:gd name="connsiteY40" fmla="*/ 2310656 h 4466486"/>
                  <a:gd name="connsiteX41" fmla="*/ 3452813 w 3686283"/>
                  <a:gd name="connsiteY41" fmla="*/ 2408764 h 4466486"/>
                  <a:gd name="connsiteX42" fmla="*/ 3448050 w 3686283"/>
                  <a:gd name="connsiteY42" fmla="*/ 2458293 h 4466486"/>
                  <a:gd name="connsiteX43" fmla="*/ 3183255 w 3686283"/>
                  <a:gd name="connsiteY43" fmla="*/ 2671654 h 4466486"/>
                  <a:gd name="connsiteX44" fmla="*/ 3066098 w 3686283"/>
                  <a:gd name="connsiteY44" fmla="*/ 2803098 h 4466486"/>
                  <a:gd name="connsiteX45" fmla="*/ 3066098 w 3686283"/>
                  <a:gd name="connsiteY45" fmla="*/ 2880251 h 4466486"/>
                  <a:gd name="connsiteX46" fmla="*/ 3031808 w 3686283"/>
                  <a:gd name="connsiteY46" fmla="*/ 3010743 h 4466486"/>
                  <a:gd name="connsiteX47" fmla="*/ 2946083 w 3686283"/>
                  <a:gd name="connsiteY47" fmla="*/ 3070751 h 4466486"/>
                  <a:gd name="connsiteX48" fmla="*/ 2998470 w 3686283"/>
                  <a:gd name="connsiteY48" fmla="*/ 2908826 h 4466486"/>
                  <a:gd name="connsiteX49" fmla="*/ 2875598 w 3686283"/>
                  <a:gd name="connsiteY49" fmla="*/ 3078371 h 4466486"/>
                  <a:gd name="connsiteX50" fmla="*/ 2957513 w 3686283"/>
                  <a:gd name="connsiteY50" fmla="*/ 2907873 h 4466486"/>
                  <a:gd name="connsiteX51" fmla="*/ 2829878 w 3686283"/>
                  <a:gd name="connsiteY51" fmla="*/ 3063131 h 4466486"/>
                  <a:gd name="connsiteX52" fmla="*/ 2926080 w 3686283"/>
                  <a:gd name="connsiteY52" fmla="*/ 2949783 h 4466486"/>
                  <a:gd name="connsiteX53" fmla="*/ 2812733 w 3686283"/>
                  <a:gd name="connsiteY53" fmla="*/ 3049796 h 4466486"/>
                  <a:gd name="connsiteX54" fmla="*/ 2533650 w 3686283"/>
                  <a:gd name="connsiteY54" fmla="*/ 3226008 h 4466486"/>
                  <a:gd name="connsiteX55" fmla="*/ 2338388 w 3686283"/>
                  <a:gd name="connsiteY55" fmla="*/ 3264108 h 4466486"/>
                  <a:gd name="connsiteX56" fmla="*/ 2214563 w 3686283"/>
                  <a:gd name="connsiteY56" fmla="*/ 3397458 h 4466486"/>
                  <a:gd name="connsiteX57" fmla="*/ 2216468 w 3686283"/>
                  <a:gd name="connsiteY57" fmla="*/ 3450798 h 4466486"/>
                  <a:gd name="connsiteX58" fmla="*/ 2396490 w 3686283"/>
                  <a:gd name="connsiteY58" fmla="*/ 3977531 h 4466486"/>
                  <a:gd name="connsiteX59" fmla="*/ 2577465 w 3686283"/>
                  <a:gd name="connsiteY59" fmla="*/ 4291856 h 4466486"/>
                  <a:gd name="connsiteX60" fmla="*/ 2556510 w 3686283"/>
                  <a:gd name="connsiteY60" fmla="*/ 4342339 h 4466486"/>
                  <a:gd name="connsiteX61" fmla="*/ 1666875 w 3686283"/>
                  <a:gd name="connsiteY61" fmla="*/ 4464259 h 4466486"/>
                  <a:gd name="connsiteX62" fmla="*/ 1286828 w 3686283"/>
                  <a:gd name="connsiteY62" fmla="*/ 4460449 h 4466486"/>
                  <a:gd name="connsiteX63" fmla="*/ 743903 w 3686283"/>
                  <a:gd name="connsiteY63" fmla="*/ 4396631 h 4466486"/>
                  <a:gd name="connsiteX64" fmla="*/ 716280 w 3686283"/>
                  <a:gd name="connsiteY64" fmla="*/ 4354721 h 4466486"/>
                  <a:gd name="connsiteX65" fmla="*/ 808673 w 3686283"/>
                  <a:gd name="connsiteY65" fmla="*/ 3804176 h 4466486"/>
                  <a:gd name="connsiteX66" fmla="*/ 759143 w 3686283"/>
                  <a:gd name="connsiteY66" fmla="*/ 3469848 h 4466486"/>
                  <a:gd name="connsiteX67" fmla="*/ 602933 w 3686283"/>
                  <a:gd name="connsiteY67" fmla="*/ 3306018 h 4466486"/>
                  <a:gd name="connsiteX68" fmla="*/ 296228 w 3686283"/>
                  <a:gd name="connsiteY68" fmla="*/ 3193623 h 4466486"/>
                  <a:gd name="connsiteX69" fmla="*/ 180023 w 3686283"/>
                  <a:gd name="connsiteY69" fmla="*/ 3141236 h 4466486"/>
                  <a:gd name="connsiteX70" fmla="*/ 73343 w 3686283"/>
                  <a:gd name="connsiteY70" fmla="*/ 2839293 h 4466486"/>
                  <a:gd name="connsiteX71" fmla="*/ 70485 w 3686283"/>
                  <a:gd name="connsiteY71" fmla="*/ 2664033 h 4466486"/>
                  <a:gd name="connsiteX72" fmla="*/ 89535 w 3686283"/>
                  <a:gd name="connsiteY72" fmla="*/ 2507823 h 4466486"/>
                  <a:gd name="connsiteX73" fmla="*/ 87630 w 3686283"/>
                  <a:gd name="connsiteY73" fmla="*/ 2477343 h 4466486"/>
                  <a:gd name="connsiteX74" fmla="*/ 65723 w 3686283"/>
                  <a:gd name="connsiteY74" fmla="*/ 2304941 h 4466486"/>
                  <a:gd name="connsiteX75" fmla="*/ 82868 w 3686283"/>
                  <a:gd name="connsiteY75" fmla="*/ 2251601 h 4466486"/>
                  <a:gd name="connsiteX76" fmla="*/ 42863 w 3686283"/>
                  <a:gd name="connsiteY76" fmla="*/ 2117298 h 4466486"/>
                  <a:gd name="connsiteX77" fmla="*/ 0 w 3686283"/>
                  <a:gd name="connsiteY77" fmla="*/ 2055386 h 4466486"/>
                  <a:gd name="connsiteX78" fmla="*/ 0 w 3686283"/>
                  <a:gd name="connsiteY78" fmla="*/ 1996331 h 4466486"/>
                  <a:gd name="connsiteX79" fmla="*/ 120968 w 3686283"/>
                  <a:gd name="connsiteY79" fmla="*/ 1869648 h 4466486"/>
                  <a:gd name="connsiteX80" fmla="*/ 242888 w 3686283"/>
                  <a:gd name="connsiteY80" fmla="*/ 1732488 h 4466486"/>
                  <a:gd name="connsiteX81" fmla="*/ 277178 w 3686283"/>
                  <a:gd name="connsiteY81" fmla="*/ 1493411 h 4466486"/>
                  <a:gd name="connsiteX82" fmla="*/ 278130 w 3686283"/>
                  <a:gd name="connsiteY82" fmla="*/ 1294338 h 4466486"/>
                  <a:gd name="connsiteX83" fmla="*/ 330756 w 3686283"/>
                  <a:gd name="connsiteY83" fmla="*/ 1017756 h 4466486"/>
                  <a:gd name="connsiteX84" fmla="*/ 345094 w 3686283"/>
                  <a:gd name="connsiteY84" fmla="*/ 980044 h 4466486"/>
                  <a:gd name="connsiteX85" fmla="*/ 355181 w 3686283"/>
                  <a:gd name="connsiteY85" fmla="*/ 982080 h 4466486"/>
                  <a:gd name="connsiteX86" fmla="*/ 565561 w 3686283"/>
                  <a:gd name="connsiteY86" fmla="*/ 771700 h 4466486"/>
                  <a:gd name="connsiteX87" fmla="*/ 549028 w 3686283"/>
                  <a:gd name="connsiteY87" fmla="*/ 689811 h 4466486"/>
                  <a:gd name="connsiteX88" fmla="*/ 505749 w 3686283"/>
                  <a:gd name="connsiteY88" fmla="*/ 625619 h 4466486"/>
                  <a:gd name="connsiteX89" fmla="*/ 523161 w 3686283"/>
                  <a:gd name="connsiteY89" fmla="*/ 631024 h 4466486"/>
                  <a:gd name="connsiteX90" fmla="*/ 565560 w 3686283"/>
                  <a:gd name="connsiteY90" fmla="*/ 635298 h 4466486"/>
                  <a:gd name="connsiteX91" fmla="*/ 759407 w 3686283"/>
                  <a:gd name="connsiteY91" fmla="*/ 506808 h 4466486"/>
                  <a:gd name="connsiteX92" fmla="*/ 766522 w 3686283"/>
                  <a:gd name="connsiteY92" fmla="*/ 483889 h 4466486"/>
                  <a:gd name="connsiteX93" fmla="*/ 806340 w 3686283"/>
                  <a:gd name="connsiteY93" fmla="*/ 496250 h 4466486"/>
                  <a:gd name="connsiteX94" fmla="*/ 867114 w 3686283"/>
                  <a:gd name="connsiteY94" fmla="*/ 502376 h 4466486"/>
                  <a:gd name="connsiteX95" fmla="*/ 1168668 w 3686283"/>
                  <a:gd name="connsiteY95" fmla="*/ 200822 h 4466486"/>
                  <a:gd name="connsiteX96" fmla="*/ 1144970 w 3686283"/>
                  <a:gd name="connsiteY96" fmla="*/ 83444 h 4466486"/>
                  <a:gd name="connsiteX97" fmla="*/ 1123627 w 3686283"/>
                  <a:gd name="connsiteY97" fmla="*/ 44121 h 4466486"/>
                  <a:gd name="connsiteX98" fmla="*/ 1144905 w 3686283"/>
                  <a:gd name="connsiteY98" fmla="*/ 31323 h 4466486"/>
                  <a:gd name="connsiteX99" fmla="*/ 1165860 w 3686283"/>
                  <a:gd name="connsiteY99" fmla="*/ 26561 h 4466486"/>
                  <a:gd name="connsiteX100" fmla="*/ 1196340 w 3686283"/>
                  <a:gd name="connsiteY100" fmla="*/ 32276 h 4466486"/>
                  <a:gd name="connsiteX101" fmla="*/ 1301115 w 3686283"/>
                  <a:gd name="connsiteY101" fmla="*/ 5606 h 4466486"/>
                  <a:gd name="connsiteX102" fmla="*/ 1280160 w 3686283"/>
                  <a:gd name="connsiteY102" fmla="*/ 28466 h 4466486"/>
                  <a:gd name="connsiteX103" fmla="*/ 1403033 w 3686283"/>
                  <a:gd name="connsiteY103" fmla="*/ 17036 h 4466486"/>
                  <a:gd name="connsiteX104" fmla="*/ 1370648 w 3686283"/>
                  <a:gd name="connsiteY104" fmla="*/ 37991 h 4466486"/>
                  <a:gd name="connsiteX105" fmla="*/ 1378268 w 3686283"/>
                  <a:gd name="connsiteY105" fmla="*/ 42753 h 4466486"/>
                  <a:gd name="connsiteX106" fmla="*/ 1401128 w 3686283"/>
                  <a:gd name="connsiteY106" fmla="*/ 48468 h 4466486"/>
                  <a:gd name="connsiteX107" fmla="*/ 1682115 w 3686283"/>
                  <a:gd name="connsiteY107" fmla="*/ 29418 h 4466486"/>
                  <a:gd name="connsiteX108" fmla="*/ 1847850 w 3686283"/>
                  <a:gd name="connsiteY108" fmla="*/ 10 h 446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3686283" h="4466486">
                    <a:moveTo>
                      <a:pt x="2600325" y="147528"/>
                    </a:moveTo>
                    <a:cubicBezTo>
                      <a:pt x="2647950" y="184676"/>
                      <a:pt x="2687955" y="226586"/>
                      <a:pt x="2730818" y="275163"/>
                    </a:cubicBezTo>
                    <a:cubicBezTo>
                      <a:pt x="2725103" y="205631"/>
                      <a:pt x="2662238" y="146576"/>
                      <a:pt x="2600325" y="147528"/>
                    </a:cubicBezTo>
                    <a:close/>
                    <a:moveTo>
                      <a:pt x="1847850" y="10"/>
                    </a:moveTo>
                    <a:cubicBezTo>
                      <a:pt x="1903095" y="-347"/>
                      <a:pt x="1958340" y="8940"/>
                      <a:pt x="2013585" y="28466"/>
                    </a:cubicBezTo>
                    <a:cubicBezTo>
                      <a:pt x="2102168" y="59898"/>
                      <a:pt x="2193608" y="69423"/>
                      <a:pt x="2286000" y="58946"/>
                    </a:cubicBezTo>
                    <a:cubicBezTo>
                      <a:pt x="2377440" y="48468"/>
                      <a:pt x="2461260" y="67518"/>
                      <a:pt x="2541270" y="109428"/>
                    </a:cubicBezTo>
                    <a:cubicBezTo>
                      <a:pt x="2551748" y="115143"/>
                      <a:pt x="2562225" y="119906"/>
                      <a:pt x="2574608" y="121811"/>
                    </a:cubicBezTo>
                    <a:cubicBezTo>
                      <a:pt x="2644140" y="127526"/>
                      <a:pt x="2706053" y="147528"/>
                      <a:pt x="2751773" y="214203"/>
                    </a:cubicBezTo>
                    <a:cubicBezTo>
                      <a:pt x="2732723" y="109428"/>
                      <a:pt x="2665095" y="61803"/>
                      <a:pt x="2498408" y="34181"/>
                    </a:cubicBezTo>
                    <a:cubicBezTo>
                      <a:pt x="2509838" y="33228"/>
                      <a:pt x="2514600" y="32276"/>
                      <a:pt x="2518410" y="32276"/>
                    </a:cubicBezTo>
                    <a:cubicBezTo>
                      <a:pt x="2686050" y="23703"/>
                      <a:pt x="2806065" y="129431"/>
                      <a:pt x="2828925" y="302786"/>
                    </a:cubicBezTo>
                    <a:cubicBezTo>
                      <a:pt x="2831783" y="325646"/>
                      <a:pt x="2834640" y="348506"/>
                      <a:pt x="2837498" y="374223"/>
                    </a:cubicBezTo>
                    <a:cubicBezTo>
                      <a:pt x="2922270" y="277068"/>
                      <a:pt x="3033713" y="245636"/>
                      <a:pt x="3133725" y="293261"/>
                    </a:cubicBezTo>
                    <a:cubicBezTo>
                      <a:pt x="3108008" y="293261"/>
                      <a:pt x="3088958" y="293261"/>
                      <a:pt x="3069908" y="293261"/>
                    </a:cubicBezTo>
                    <a:cubicBezTo>
                      <a:pt x="3036570" y="293261"/>
                      <a:pt x="3004185" y="297071"/>
                      <a:pt x="2973705" y="308501"/>
                    </a:cubicBezTo>
                    <a:cubicBezTo>
                      <a:pt x="2945130" y="319931"/>
                      <a:pt x="2922270" y="338028"/>
                      <a:pt x="2908935" y="366603"/>
                    </a:cubicBezTo>
                    <a:cubicBezTo>
                      <a:pt x="2901315" y="382796"/>
                      <a:pt x="2905125" y="392321"/>
                      <a:pt x="2924175" y="396131"/>
                    </a:cubicBezTo>
                    <a:cubicBezTo>
                      <a:pt x="2941320" y="398988"/>
                      <a:pt x="2956560" y="397083"/>
                      <a:pt x="2972753" y="388511"/>
                    </a:cubicBezTo>
                    <a:cubicBezTo>
                      <a:pt x="3023235" y="360888"/>
                      <a:pt x="3077528" y="357078"/>
                      <a:pt x="3132773" y="368508"/>
                    </a:cubicBezTo>
                    <a:cubicBezTo>
                      <a:pt x="3086100" y="373271"/>
                      <a:pt x="3039428" y="375176"/>
                      <a:pt x="2998470" y="405656"/>
                    </a:cubicBezTo>
                    <a:cubicBezTo>
                      <a:pt x="3026093" y="408513"/>
                      <a:pt x="3052763" y="407561"/>
                      <a:pt x="3079433" y="414228"/>
                    </a:cubicBezTo>
                    <a:cubicBezTo>
                      <a:pt x="3105150" y="419943"/>
                      <a:pt x="3131820" y="426611"/>
                      <a:pt x="3160395" y="445661"/>
                    </a:cubicBezTo>
                    <a:cubicBezTo>
                      <a:pt x="3129915" y="441851"/>
                      <a:pt x="3108008" y="428516"/>
                      <a:pt x="3083243" y="435183"/>
                    </a:cubicBezTo>
                    <a:cubicBezTo>
                      <a:pt x="3128010" y="446613"/>
                      <a:pt x="3171825" y="458996"/>
                      <a:pt x="3215640" y="491381"/>
                    </a:cubicBezTo>
                    <a:cubicBezTo>
                      <a:pt x="3190875" y="488523"/>
                      <a:pt x="3176588" y="474236"/>
                      <a:pt x="3157538" y="476141"/>
                    </a:cubicBezTo>
                    <a:cubicBezTo>
                      <a:pt x="3159443" y="486618"/>
                      <a:pt x="3168015" y="489476"/>
                      <a:pt x="3173730" y="494238"/>
                    </a:cubicBezTo>
                    <a:cubicBezTo>
                      <a:pt x="3238500" y="545673"/>
                      <a:pt x="3286125" y="610443"/>
                      <a:pt x="3308033" y="689501"/>
                    </a:cubicBezTo>
                    <a:cubicBezTo>
                      <a:pt x="3324225" y="748556"/>
                      <a:pt x="3350895" y="796181"/>
                      <a:pt x="3393758" y="842853"/>
                    </a:cubicBezTo>
                    <a:cubicBezTo>
                      <a:pt x="3493770" y="953343"/>
                      <a:pt x="3506153" y="1087646"/>
                      <a:pt x="3467100" y="1227663"/>
                    </a:cubicBezTo>
                    <a:cubicBezTo>
                      <a:pt x="3458528" y="1258143"/>
                      <a:pt x="3463290" y="1279098"/>
                      <a:pt x="3483293" y="1302911"/>
                    </a:cubicBezTo>
                    <a:cubicBezTo>
                      <a:pt x="3549015" y="1381968"/>
                      <a:pt x="3601403" y="1465788"/>
                      <a:pt x="3605213" y="1573421"/>
                    </a:cubicBezTo>
                    <a:cubicBezTo>
                      <a:pt x="3608070" y="1660098"/>
                      <a:pt x="3608070" y="1745823"/>
                      <a:pt x="3558540" y="1822976"/>
                    </a:cubicBezTo>
                    <a:cubicBezTo>
                      <a:pt x="3539490" y="1852503"/>
                      <a:pt x="3529965" y="1885841"/>
                      <a:pt x="3527108" y="1921083"/>
                    </a:cubicBezTo>
                    <a:cubicBezTo>
                      <a:pt x="3524250" y="1953468"/>
                      <a:pt x="3530918" y="1982043"/>
                      <a:pt x="3553778" y="2005856"/>
                    </a:cubicBezTo>
                    <a:cubicBezTo>
                      <a:pt x="3572828" y="2024906"/>
                      <a:pt x="3595688" y="2030621"/>
                      <a:pt x="3622358" y="2024906"/>
                    </a:cubicBezTo>
                    <a:cubicBezTo>
                      <a:pt x="3649028" y="2019191"/>
                      <a:pt x="3662363" y="2001093"/>
                      <a:pt x="3668078" y="1975376"/>
                    </a:cubicBezTo>
                    <a:cubicBezTo>
                      <a:pt x="3669983" y="1965851"/>
                      <a:pt x="3671888" y="1956326"/>
                      <a:pt x="3673793" y="1944896"/>
                    </a:cubicBezTo>
                    <a:cubicBezTo>
                      <a:pt x="3698558" y="1998236"/>
                      <a:pt x="3686175" y="2063958"/>
                      <a:pt x="3639503" y="2080151"/>
                    </a:cubicBezTo>
                    <a:cubicBezTo>
                      <a:pt x="3592830" y="2096343"/>
                      <a:pt x="3582353" y="2117298"/>
                      <a:pt x="3585210" y="2164923"/>
                    </a:cubicBezTo>
                    <a:cubicBezTo>
                      <a:pt x="3588068" y="2226836"/>
                      <a:pt x="3544253" y="2273508"/>
                      <a:pt x="3498533" y="2310656"/>
                    </a:cubicBezTo>
                    <a:cubicBezTo>
                      <a:pt x="3466148" y="2337326"/>
                      <a:pt x="3451860" y="2368758"/>
                      <a:pt x="3452813" y="2408764"/>
                    </a:cubicBezTo>
                    <a:cubicBezTo>
                      <a:pt x="3452813" y="2425908"/>
                      <a:pt x="3455670" y="2442101"/>
                      <a:pt x="3448050" y="2458293"/>
                    </a:cubicBezTo>
                    <a:cubicBezTo>
                      <a:pt x="3397568" y="2577356"/>
                      <a:pt x="3317558" y="2657366"/>
                      <a:pt x="3183255" y="2671654"/>
                    </a:cubicBezTo>
                    <a:cubicBezTo>
                      <a:pt x="3115628" y="2678321"/>
                      <a:pt x="3066098" y="2735471"/>
                      <a:pt x="3066098" y="2803098"/>
                    </a:cubicBezTo>
                    <a:cubicBezTo>
                      <a:pt x="3066098" y="2828816"/>
                      <a:pt x="3067050" y="2854533"/>
                      <a:pt x="3066098" y="2880251"/>
                    </a:cubicBezTo>
                    <a:cubicBezTo>
                      <a:pt x="3064193" y="2925971"/>
                      <a:pt x="3056573" y="2970739"/>
                      <a:pt x="3031808" y="3010743"/>
                    </a:cubicBezTo>
                    <a:cubicBezTo>
                      <a:pt x="3012758" y="3042176"/>
                      <a:pt x="2987993" y="3064083"/>
                      <a:pt x="2946083" y="3070751"/>
                    </a:cubicBezTo>
                    <a:cubicBezTo>
                      <a:pt x="3017520" y="2962166"/>
                      <a:pt x="3022283" y="2946926"/>
                      <a:pt x="2998470" y="2908826"/>
                    </a:cubicBezTo>
                    <a:cubicBezTo>
                      <a:pt x="3002280" y="3000266"/>
                      <a:pt x="2945130" y="3079323"/>
                      <a:pt x="2875598" y="3078371"/>
                    </a:cubicBezTo>
                    <a:cubicBezTo>
                      <a:pt x="2962275" y="3022173"/>
                      <a:pt x="2990850" y="2963118"/>
                      <a:pt x="2957513" y="2907873"/>
                    </a:cubicBezTo>
                    <a:cubicBezTo>
                      <a:pt x="2949893" y="2994551"/>
                      <a:pt x="2906078" y="3051701"/>
                      <a:pt x="2829878" y="3063131"/>
                    </a:cubicBezTo>
                    <a:cubicBezTo>
                      <a:pt x="2885123" y="3033604"/>
                      <a:pt x="2924175" y="3001218"/>
                      <a:pt x="2926080" y="2949783"/>
                    </a:cubicBezTo>
                    <a:cubicBezTo>
                      <a:pt x="2889885" y="2981216"/>
                      <a:pt x="2850833" y="3014554"/>
                      <a:pt x="2812733" y="3049796"/>
                    </a:cubicBezTo>
                    <a:cubicBezTo>
                      <a:pt x="2730818" y="3125996"/>
                      <a:pt x="2642235" y="3190766"/>
                      <a:pt x="2533650" y="3226008"/>
                    </a:cubicBezTo>
                    <a:cubicBezTo>
                      <a:pt x="2469833" y="3246011"/>
                      <a:pt x="2405063" y="3258393"/>
                      <a:pt x="2338388" y="3264108"/>
                    </a:cubicBezTo>
                    <a:cubicBezTo>
                      <a:pt x="2262188" y="3270776"/>
                      <a:pt x="2216468" y="3321258"/>
                      <a:pt x="2214563" y="3397458"/>
                    </a:cubicBezTo>
                    <a:cubicBezTo>
                      <a:pt x="2214563" y="3415556"/>
                      <a:pt x="2213610" y="3433654"/>
                      <a:pt x="2216468" y="3450798"/>
                    </a:cubicBezTo>
                    <a:cubicBezTo>
                      <a:pt x="2251710" y="3634631"/>
                      <a:pt x="2308860" y="3811796"/>
                      <a:pt x="2396490" y="3977531"/>
                    </a:cubicBezTo>
                    <a:cubicBezTo>
                      <a:pt x="2452688" y="4084211"/>
                      <a:pt x="2516505" y="4187081"/>
                      <a:pt x="2577465" y="4291856"/>
                    </a:cubicBezTo>
                    <a:cubicBezTo>
                      <a:pt x="2599373" y="4329956"/>
                      <a:pt x="2598420" y="4330909"/>
                      <a:pt x="2556510" y="4342339"/>
                    </a:cubicBezTo>
                    <a:cubicBezTo>
                      <a:pt x="2265045" y="4418539"/>
                      <a:pt x="1966913" y="4454734"/>
                      <a:pt x="1666875" y="4464259"/>
                    </a:cubicBezTo>
                    <a:cubicBezTo>
                      <a:pt x="1540193" y="4468068"/>
                      <a:pt x="1413510" y="4467116"/>
                      <a:pt x="1286828" y="4460449"/>
                    </a:cubicBezTo>
                    <a:cubicBezTo>
                      <a:pt x="1104900" y="4449971"/>
                      <a:pt x="923925" y="4429016"/>
                      <a:pt x="743903" y="4396631"/>
                    </a:cubicBezTo>
                    <a:cubicBezTo>
                      <a:pt x="717233" y="4391868"/>
                      <a:pt x="709613" y="4382343"/>
                      <a:pt x="716280" y="4354721"/>
                    </a:cubicBezTo>
                    <a:cubicBezTo>
                      <a:pt x="762000" y="4173746"/>
                      <a:pt x="795338" y="3990866"/>
                      <a:pt x="808673" y="3804176"/>
                    </a:cubicBezTo>
                    <a:cubicBezTo>
                      <a:pt x="816293" y="3688923"/>
                      <a:pt x="805815" y="3576529"/>
                      <a:pt x="759143" y="3469848"/>
                    </a:cubicBezTo>
                    <a:cubicBezTo>
                      <a:pt x="726758" y="3397458"/>
                      <a:pt x="679133" y="3335546"/>
                      <a:pt x="602933" y="3306018"/>
                    </a:cubicBezTo>
                    <a:cubicBezTo>
                      <a:pt x="501968" y="3266014"/>
                      <a:pt x="401003" y="3225056"/>
                      <a:pt x="296228" y="3193623"/>
                    </a:cubicBezTo>
                    <a:cubicBezTo>
                      <a:pt x="255270" y="3181241"/>
                      <a:pt x="216218" y="3164096"/>
                      <a:pt x="180023" y="3141236"/>
                    </a:cubicBezTo>
                    <a:cubicBezTo>
                      <a:pt x="65723" y="3068846"/>
                      <a:pt x="29528" y="2966929"/>
                      <a:pt x="73343" y="2839293"/>
                    </a:cubicBezTo>
                    <a:cubicBezTo>
                      <a:pt x="93345" y="2780239"/>
                      <a:pt x="99060" y="2724041"/>
                      <a:pt x="70485" y="2664033"/>
                    </a:cubicBezTo>
                    <a:cubicBezTo>
                      <a:pt x="44768" y="2610693"/>
                      <a:pt x="49530" y="2555448"/>
                      <a:pt x="89535" y="2507823"/>
                    </a:cubicBezTo>
                    <a:cubicBezTo>
                      <a:pt x="100013" y="2495441"/>
                      <a:pt x="96203" y="2487821"/>
                      <a:pt x="87630" y="2477343"/>
                    </a:cubicBezTo>
                    <a:cubicBezTo>
                      <a:pt x="44768" y="2424956"/>
                      <a:pt x="39053" y="2366853"/>
                      <a:pt x="65723" y="2304941"/>
                    </a:cubicBezTo>
                    <a:cubicBezTo>
                      <a:pt x="73343" y="2287796"/>
                      <a:pt x="79058" y="2269698"/>
                      <a:pt x="82868" y="2251601"/>
                    </a:cubicBezTo>
                    <a:cubicBezTo>
                      <a:pt x="93345" y="2200166"/>
                      <a:pt x="89535" y="2153494"/>
                      <a:pt x="42863" y="2117298"/>
                    </a:cubicBezTo>
                    <a:cubicBezTo>
                      <a:pt x="22860" y="2104916"/>
                      <a:pt x="11430" y="2080151"/>
                      <a:pt x="0" y="2055386"/>
                    </a:cubicBezTo>
                    <a:cubicBezTo>
                      <a:pt x="0" y="2035383"/>
                      <a:pt x="0" y="2015381"/>
                      <a:pt x="0" y="1996331"/>
                    </a:cubicBezTo>
                    <a:cubicBezTo>
                      <a:pt x="26670" y="1941086"/>
                      <a:pt x="67628" y="1899176"/>
                      <a:pt x="120968" y="1869648"/>
                    </a:cubicBezTo>
                    <a:cubicBezTo>
                      <a:pt x="178118" y="1838216"/>
                      <a:pt x="217170" y="1791543"/>
                      <a:pt x="242888" y="1732488"/>
                    </a:cubicBezTo>
                    <a:cubicBezTo>
                      <a:pt x="276225" y="1656288"/>
                      <a:pt x="282893" y="1575326"/>
                      <a:pt x="277178" y="1493411"/>
                    </a:cubicBezTo>
                    <a:cubicBezTo>
                      <a:pt x="272415" y="1426736"/>
                      <a:pt x="272415" y="1361013"/>
                      <a:pt x="278130" y="1294338"/>
                    </a:cubicBezTo>
                    <a:cubicBezTo>
                      <a:pt x="286227" y="1199088"/>
                      <a:pt x="303134" y="1106696"/>
                      <a:pt x="330756" y="1017756"/>
                    </a:cubicBezTo>
                    <a:lnTo>
                      <a:pt x="345094" y="980044"/>
                    </a:lnTo>
                    <a:lnTo>
                      <a:pt x="355181" y="982080"/>
                    </a:lnTo>
                    <a:cubicBezTo>
                      <a:pt x="471371" y="982080"/>
                      <a:pt x="565561" y="887890"/>
                      <a:pt x="565561" y="771700"/>
                    </a:cubicBezTo>
                    <a:cubicBezTo>
                      <a:pt x="565561" y="742653"/>
                      <a:pt x="559674" y="714980"/>
                      <a:pt x="549028" y="689811"/>
                    </a:cubicBezTo>
                    <a:lnTo>
                      <a:pt x="505749" y="625619"/>
                    </a:lnTo>
                    <a:lnTo>
                      <a:pt x="523161" y="631024"/>
                    </a:lnTo>
                    <a:cubicBezTo>
                      <a:pt x="536856" y="633826"/>
                      <a:pt x="551036" y="635298"/>
                      <a:pt x="565560" y="635298"/>
                    </a:cubicBezTo>
                    <a:cubicBezTo>
                      <a:pt x="652703" y="635298"/>
                      <a:pt x="727470" y="582316"/>
                      <a:pt x="759407" y="506808"/>
                    </a:cubicBezTo>
                    <a:lnTo>
                      <a:pt x="766522" y="483889"/>
                    </a:lnTo>
                    <a:lnTo>
                      <a:pt x="806340" y="496250"/>
                    </a:lnTo>
                    <a:cubicBezTo>
                      <a:pt x="825971" y="500267"/>
                      <a:pt x="846296" y="502376"/>
                      <a:pt x="867114" y="502376"/>
                    </a:cubicBezTo>
                    <a:cubicBezTo>
                      <a:pt x="1033658" y="502376"/>
                      <a:pt x="1168668" y="367366"/>
                      <a:pt x="1168668" y="200822"/>
                    </a:cubicBezTo>
                    <a:cubicBezTo>
                      <a:pt x="1168668" y="159186"/>
                      <a:pt x="1160230" y="119521"/>
                      <a:pt x="1144970" y="83444"/>
                    </a:cubicBezTo>
                    <a:lnTo>
                      <a:pt x="1123627" y="44121"/>
                    </a:lnTo>
                    <a:lnTo>
                      <a:pt x="1144905" y="31323"/>
                    </a:lnTo>
                    <a:cubicBezTo>
                      <a:pt x="1151573" y="28466"/>
                      <a:pt x="1163955" y="20846"/>
                      <a:pt x="1165860" y="26561"/>
                    </a:cubicBezTo>
                    <a:cubicBezTo>
                      <a:pt x="1173480" y="47516"/>
                      <a:pt x="1186815" y="34181"/>
                      <a:pt x="1196340" y="32276"/>
                    </a:cubicBezTo>
                    <a:cubicBezTo>
                      <a:pt x="1230630" y="25608"/>
                      <a:pt x="1263015" y="7511"/>
                      <a:pt x="1301115" y="5606"/>
                    </a:cubicBezTo>
                    <a:cubicBezTo>
                      <a:pt x="1297305" y="17036"/>
                      <a:pt x="1281113" y="14178"/>
                      <a:pt x="1280160" y="28466"/>
                    </a:cubicBezTo>
                    <a:cubicBezTo>
                      <a:pt x="1322070" y="37038"/>
                      <a:pt x="1360170" y="13226"/>
                      <a:pt x="1403033" y="17036"/>
                    </a:cubicBezTo>
                    <a:cubicBezTo>
                      <a:pt x="1394460" y="30371"/>
                      <a:pt x="1376363" y="24656"/>
                      <a:pt x="1370648" y="37991"/>
                    </a:cubicBezTo>
                    <a:cubicBezTo>
                      <a:pt x="1373505" y="39896"/>
                      <a:pt x="1375410" y="41801"/>
                      <a:pt x="1378268" y="42753"/>
                    </a:cubicBezTo>
                    <a:cubicBezTo>
                      <a:pt x="1385888" y="44658"/>
                      <a:pt x="1393508" y="46563"/>
                      <a:pt x="1401128" y="48468"/>
                    </a:cubicBezTo>
                    <a:cubicBezTo>
                      <a:pt x="1496378" y="69423"/>
                      <a:pt x="1589723" y="61803"/>
                      <a:pt x="1682115" y="29418"/>
                    </a:cubicBezTo>
                    <a:cubicBezTo>
                      <a:pt x="1737360" y="10368"/>
                      <a:pt x="1792605" y="367"/>
                      <a:pt x="1847850" y="1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99CC00"/>
                  </a:solidFill>
                </a:endParaRPr>
              </a:p>
            </p:txBody>
          </p:sp>
          <p:grpSp>
            <p:nvGrpSpPr>
              <p:cNvPr id="73" name="Group 3">
                <a:extLst>
                  <a:ext uri="{FF2B5EF4-FFF2-40B4-BE49-F238E27FC236}">
                    <a16:creationId xmlns:a16="http://schemas.microsoft.com/office/drawing/2014/main" xmlns="" id="{B879DBAE-11A7-4ACF-A087-F2FF2D75E9FC}"/>
                  </a:ext>
                </a:extLst>
              </p:cNvPr>
              <p:cNvGrpSpPr/>
              <p:nvPr/>
            </p:nvGrpSpPr>
            <p:grpSpPr>
              <a:xfrm flipH="1">
                <a:off x="6746584" y="1747969"/>
                <a:ext cx="1359101" cy="1355808"/>
                <a:chOff x="2659596" y="1543234"/>
                <a:chExt cx="1135890" cy="1133138"/>
              </a:xfrm>
              <a:solidFill>
                <a:schemeClr val="accent2">
                  <a:alpha val="40000"/>
                </a:schemeClr>
              </a:solidFill>
            </p:grpSpPr>
            <p:sp>
              <p:nvSpPr>
                <p:cNvPr id="79" name="Oval 6">
                  <a:extLst>
                    <a:ext uri="{FF2B5EF4-FFF2-40B4-BE49-F238E27FC236}">
                      <a16:creationId xmlns:a16="http://schemas.microsoft.com/office/drawing/2014/main" xmlns="" id="{08F34E14-41EE-4570-9003-E4CDAAE3E84E}"/>
                    </a:ext>
                  </a:extLst>
                </p:cNvPr>
                <p:cNvSpPr/>
                <p:nvPr userDrawn="1"/>
              </p:nvSpPr>
              <p:spPr>
                <a:xfrm>
                  <a:off x="2659596" y="1806964"/>
                  <a:ext cx="504056" cy="5040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0" name="Oval 7">
                  <a:extLst>
                    <a:ext uri="{FF2B5EF4-FFF2-40B4-BE49-F238E27FC236}">
                      <a16:creationId xmlns:a16="http://schemas.microsoft.com/office/drawing/2014/main" xmlns="" id="{5D5066E1-C612-4E74-81DB-D558B0BFCAF1}"/>
                    </a:ext>
                  </a:extLst>
                </p:cNvPr>
                <p:cNvSpPr/>
                <p:nvPr userDrawn="1"/>
              </p:nvSpPr>
              <p:spPr>
                <a:xfrm>
                  <a:off x="3115668" y="2324716"/>
                  <a:ext cx="351656" cy="3516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Oval 8">
                  <a:extLst>
                    <a:ext uri="{FF2B5EF4-FFF2-40B4-BE49-F238E27FC236}">
                      <a16:creationId xmlns:a16="http://schemas.microsoft.com/office/drawing/2014/main" xmlns="" id="{3A9D439C-5778-4B53-B216-277C15AC7EBC}"/>
                    </a:ext>
                  </a:extLst>
                </p:cNvPr>
                <p:cNvSpPr/>
                <p:nvPr userDrawn="1"/>
              </p:nvSpPr>
              <p:spPr>
                <a:xfrm>
                  <a:off x="2911624" y="2049884"/>
                  <a:ext cx="351656" cy="3516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2" name="Oval 10">
                  <a:extLst>
                    <a:ext uri="{FF2B5EF4-FFF2-40B4-BE49-F238E27FC236}">
                      <a16:creationId xmlns:a16="http://schemas.microsoft.com/office/drawing/2014/main" xmlns="" id="{6AA97C1C-AAFE-425B-A3F2-D437C55366FE}"/>
                    </a:ext>
                  </a:extLst>
                </p:cNvPr>
                <p:cNvSpPr/>
                <p:nvPr userDrawn="1"/>
              </p:nvSpPr>
              <p:spPr>
                <a:xfrm>
                  <a:off x="3319116" y="2042298"/>
                  <a:ext cx="296416" cy="29641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3" name="Oval 11">
                  <a:extLst>
                    <a:ext uri="{FF2B5EF4-FFF2-40B4-BE49-F238E27FC236}">
                      <a16:creationId xmlns:a16="http://schemas.microsoft.com/office/drawing/2014/main" xmlns="" id="{DF9C29D3-0AAE-47C3-BF2F-995D60A22769}"/>
                    </a:ext>
                  </a:extLst>
                </p:cNvPr>
                <p:cNvSpPr/>
                <p:nvPr userDrawn="1"/>
              </p:nvSpPr>
              <p:spPr>
                <a:xfrm>
                  <a:off x="3195562" y="1851902"/>
                  <a:ext cx="204044" cy="20404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4" name="Oval 12">
                  <a:extLst>
                    <a:ext uri="{FF2B5EF4-FFF2-40B4-BE49-F238E27FC236}">
                      <a16:creationId xmlns:a16="http://schemas.microsoft.com/office/drawing/2014/main" xmlns="" id="{5B3F67AE-299B-4078-896E-F7C4912FDF77}"/>
                    </a:ext>
                  </a:extLst>
                </p:cNvPr>
                <p:cNvSpPr/>
                <p:nvPr userDrawn="1"/>
              </p:nvSpPr>
              <p:spPr>
                <a:xfrm>
                  <a:off x="3507798" y="1889875"/>
                  <a:ext cx="128098" cy="12809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5" name="Oval 13">
                  <a:extLst>
                    <a:ext uri="{FF2B5EF4-FFF2-40B4-BE49-F238E27FC236}">
                      <a16:creationId xmlns:a16="http://schemas.microsoft.com/office/drawing/2014/main" xmlns="" id="{CC6A2D6A-AA30-48D4-B438-3CD2E1C62D10}"/>
                    </a:ext>
                  </a:extLst>
                </p:cNvPr>
                <p:cNvSpPr/>
                <p:nvPr userDrawn="1"/>
              </p:nvSpPr>
              <p:spPr>
                <a:xfrm>
                  <a:off x="3330270" y="1543234"/>
                  <a:ext cx="263730" cy="26373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6" name="Oval 14">
                  <a:extLst>
                    <a:ext uri="{FF2B5EF4-FFF2-40B4-BE49-F238E27FC236}">
                      <a16:creationId xmlns:a16="http://schemas.microsoft.com/office/drawing/2014/main" xmlns="" id="{3FEFFB24-6C78-41E8-8E91-571FB4C879EE}"/>
                    </a:ext>
                  </a:extLst>
                </p:cNvPr>
                <p:cNvSpPr/>
                <p:nvPr userDrawn="1"/>
              </p:nvSpPr>
              <p:spPr>
                <a:xfrm>
                  <a:off x="3517387" y="1545450"/>
                  <a:ext cx="153226" cy="15322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7" name="Oval 15">
                  <a:extLst>
                    <a:ext uri="{FF2B5EF4-FFF2-40B4-BE49-F238E27FC236}">
                      <a16:creationId xmlns:a16="http://schemas.microsoft.com/office/drawing/2014/main" xmlns="" id="{3FE70E65-3D74-4DE9-9926-27BA2FE61E45}"/>
                    </a:ext>
                  </a:extLst>
                </p:cNvPr>
                <p:cNvSpPr/>
                <p:nvPr userDrawn="1"/>
              </p:nvSpPr>
              <p:spPr>
                <a:xfrm>
                  <a:off x="3731437" y="1843075"/>
                  <a:ext cx="64049" cy="6404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8" name="Oval 16">
                  <a:extLst>
                    <a:ext uri="{FF2B5EF4-FFF2-40B4-BE49-F238E27FC236}">
                      <a16:creationId xmlns:a16="http://schemas.microsoft.com/office/drawing/2014/main" xmlns="" id="{D23BAE25-C589-4F0F-A671-6324036647AB}"/>
                    </a:ext>
                  </a:extLst>
                </p:cNvPr>
                <p:cNvSpPr/>
                <p:nvPr userDrawn="1"/>
              </p:nvSpPr>
              <p:spPr>
                <a:xfrm>
                  <a:off x="2680891" y="1816108"/>
                  <a:ext cx="128098" cy="12809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4" name="Trapezoid 24">
                <a:extLst>
                  <a:ext uri="{FF2B5EF4-FFF2-40B4-BE49-F238E27FC236}">
                    <a16:creationId xmlns:a16="http://schemas.microsoft.com/office/drawing/2014/main" xmlns="" id="{E339873D-CAAF-4E94-956E-BB6F5DFD910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7894745" y="3175696"/>
                <a:ext cx="651757" cy="657965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21">
                <a:extLst>
                  <a:ext uri="{FF2B5EF4-FFF2-40B4-BE49-F238E27FC236}">
                    <a16:creationId xmlns:a16="http://schemas.microsoft.com/office/drawing/2014/main" xmlns="" id="{C87F3836-E21F-44AB-83F0-999DA3F36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2073" y="3566057"/>
                <a:ext cx="675275" cy="591830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Rectangle 5">
                <a:extLst>
                  <a:ext uri="{FF2B5EF4-FFF2-40B4-BE49-F238E27FC236}">
                    <a16:creationId xmlns:a16="http://schemas.microsoft.com/office/drawing/2014/main" xmlns="" id="{4B555ABA-AEB4-4F13-AAC1-EE4F76B708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45279" y="2965806"/>
                <a:ext cx="489440" cy="489077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: Shape 49">
                <a:extLst>
                  <a:ext uri="{FF2B5EF4-FFF2-40B4-BE49-F238E27FC236}">
                    <a16:creationId xmlns:a16="http://schemas.microsoft.com/office/drawing/2014/main" xmlns="" id="{A9F6F473-5CB6-426B-B9DE-611B4B6EE1DB}"/>
                  </a:ext>
                </a:extLst>
              </p:cNvPr>
              <p:cNvSpPr/>
              <p:nvPr/>
            </p:nvSpPr>
            <p:spPr>
              <a:xfrm rot="5400000">
                <a:off x="9578956" y="4268725"/>
                <a:ext cx="455427" cy="456099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ame 1">
                <a:extLst>
                  <a:ext uri="{FF2B5EF4-FFF2-40B4-BE49-F238E27FC236}">
                    <a16:creationId xmlns:a16="http://schemas.microsoft.com/office/drawing/2014/main" xmlns="" id="{1EA4BFBA-7B1D-4020-A243-8505AEA8FCD8}"/>
                  </a:ext>
                </a:extLst>
              </p:cNvPr>
              <p:cNvSpPr/>
              <p:nvPr/>
            </p:nvSpPr>
            <p:spPr>
              <a:xfrm>
                <a:off x="8687235" y="2543948"/>
                <a:ext cx="474352" cy="640910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057397" y="1725447"/>
            <a:ext cx="9416146" cy="389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z-Cyrl-UZ" sz="2400" smtClean="0">
                <a:latin typeface="Arial" panose="020B0604020202020204" pitchFamily="34" charset="0"/>
                <a:cs typeface="Arial" panose="020B0604020202020204" pitchFamily="34" charset="0"/>
              </a:rPr>
              <a:t>Илғор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хал</a:t>
            </a:r>
            <a:r>
              <a:rPr lang="uz-Cyrl-UZ" sz="2400" smtClean="0">
                <a:latin typeface="Arial" panose="020B0604020202020204" pitchFamily="34" charset="0"/>
                <a:cs typeface="Arial" panose="020B0604020202020204" pitchFamily="34" charset="0"/>
              </a:rPr>
              <a:t>қаро ва миллий </a:t>
            </a:r>
            <a:r>
              <a:rPr lang="uz-Cyrl-UZ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ТАЖРИБАЛАРНИ ЎРГАНИШ</a:t>
            </a:r>
            <a:endParaRPr lang="en-US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280574"/>
            <a:ext cx="12192000" cy="6577426"/>
            <a:chOff x="0" y="280574"/>
            <a:chExt cx="12192000" cy="6577426"/>
          </a:xfrm>
        </p:grpSpPr>
        <p:pic>
          <p:nvPicPr>
            <p:cNvPr id="3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>
              <a:spLocks noChangeAspect="1"/>
            </p:cNvSpPr>
            <p:nvPr/>
          </p:nvSpPr>
          <p:spPr>
            <a:xfrm>
              <a:off x="2057396" y="3059283"/>
              <a:ext cx="9187547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>
                  <a:latin typeface="Arial" panose="020B0604020202020204" pitchFamily="34" charset="0"/>
                  <a:cs typeface="Arial" panose="020B0604020202020204" pitchFamily="34" charset="0"/>
                </a:rPr>
                <a:t>Халқаро тадқиқот дастурлари </a:t>
              </a:r>
              <a:r>
                <a:rPr lang="uz-Cyrl-UZ" sz="2400">
                  <a:latin typeface="Arial" panose="020B0604020202020204" pitchFamily="34" charset="0"/>
                  <a:cs typeface="Arial" panose="020B0604020202020204" pitchFamily="34" charset="0"/>
                </a:rPr>
                <a:t>тўғрисида </a:t>
              </a:r>
              <a:r>
                <a:rPr lang="uz-Cyrl-UZ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ТЎЛИҚ МАЪЛУМОТГА ЭГА БЎЛИШ</a:t>
              </a:r>
              <a:r>
                <a:rPr lang="uz-Cyrl-UZ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uz-Cyrl-UZ" sz="1900" smtClean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(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://www.oecd.org/pisa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/</a:t>
              </a:r>
              <a:r>
                <a:rPr lang="uz-Cyrl-UZ" sz="190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</a:t>
              </a:r>
              <a:r>
                <a:rPr lang="en-US" sz="190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://timssandpirls.bc.edu</a:t>
              </a:r>
              <a:r>
                <a:rPr lang="en-US" sz="1900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/</a:t>
              </a:r>
              <a:r>
                <a:rPr lang="uz-Cyrl-UZ" sz="190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u="sng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</a:t>
              </a:r>
              <a:r>
                <a:rPr lang="en-US" sz="1900" u="sng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://www.centeroko.ru</a:t>
              </a:r>
              <a:r>
                <a:rPr lang="en-US" sz="1900" u="sng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uz-Cyrl-UZ" sz="1900" u="sng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z-Cyrl-UZ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57396" y="4864639"/>
              <a:ext cx="9187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2400">
                  <a:latin typeface="Arial" panose="020B0604020202020204" pitchFamily="34" charset="0"/>
                  <a:cs typeface="Arial" panose="020B0604020202020204" pitchFamily="34" charset="0"/>
                </a:rPr>
                <a:t>Халқаро баҳолаш дастурларининг ўтган йилларда фойдаланилган </a:t>
              </a:r>
              <a:r>
                <a:rPr lang="uz-Cyrl-UZ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САВОЛЛАР МАЗМУНИНИ ЎРГАНИБ ЧИҚИБ, ТАҲЛИЛ ҚИЛИШ</a:t>
              </a:r>
              <a:endPara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 descr="ÐÐ°ÑÑÐ¸Ð½ÐºÐ¸ Ð¿Ð¾ Ð·Ð°Ð¿ÑÐ¾ÑÑ icon research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35" y="1498543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ÐÐ¾ÑÐ¾Ð¶ÐµÐµ Ð¸Ð·Ð¾Ð±ÑÐ°Ð¶ÐµÐ½Ð¸Ðµ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9" t="15833" r="12375" b="16166"/>
            <a:stretch/>
          </p:blipFill>
          <p:spPr bwMode="auto">
            <a:xfrm>
              <a:off x="564133" y="3285675"/>
              <a:ext cx="1260000" cy="99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ÐÐ¾ÑÐ¾Ð¶ÐµÐµ Ð¸Ð·Ð¾Ð±ÑÐ°Ð¶ÐµÐ½Ð¸Ðµ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" r="7621"/>
            <a:stretch/>
          </p:blipFill>
          <p:spPr bwMode="auto">
            <a:xfrm>
              <a:off x="564133" y="4804968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280574"/>
              <a:ext cx="1219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 ФАОЛИЯТИНИ РЕЖАЛАШТИРИШ</a:t>
              </a:r>
            </a:p>
            <a:p>
              <a:pPr algn="ctr"/>
              <a:r>
                <a:rPr lang="ru-RU" sz="2400" b="1" i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(ўз устида ишлаш йўналишида)</a:t>
              </a:r>
              <a:endParaRPr lang="ru-RU" sz="2400" b="1" i="1">
                <a:solidFill>
                  <a:srgbClr val="5725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2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013857" y="4316057"/>
            <a:ext cx="9448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>
                <a:latin typeface="Arial" panose="020B0604020202020204" pitchFamily="34" charset="0"/>
                <a:cs typeface="Arial" panose="020B0604020202020204" pitchFamily="34" charset="0"/>
              </a:rPr>
              <a:t>Фан </a:t>
            </a:r>
            <a:r>
              <a:rPr lang="uz-Cyrl-UZ" sz="2200">
                <a:latin typeface="Arial" panose="020B0604020202020204" pitchFamily="34" charset="0"/>
                <a:cs typeface="Arial" panose="020B0604020202020204" pitchFamily="34" charset="0"/>
              </a:rPr>
              <a:t>ўқитувчилари орасидан </a:t>
            </a:r>
            <a:r>
              <a:rPr lang="uz-Cyrl-UZ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ЛИДЕРЛАРИНИ ТАНЛАБ, ТРЕНЕРЛАР ЖАМОАСИНИ ШАКЛЛАНТИРИШ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idx="1"/>
          </p:nvPr>
        </p:nvSpPr>
        <p:spPr>
          <a:xfrm>
            <a:off x="2072213" y="5472267"/>
            <a:ext cx="9531958" cy="9648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Ў</a:t>
            </a:r>
            <a:r>
              <a:rPr lang="uz-Cyrl-UZ" sz="220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итувчиларни 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энг самарали ва замонавий ДАРС ЎТИШ МЕТОДЛАРИ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МЕТОДИК МА</a:t>
            </a:r>
            <a:r>
              <a:rPr lang="uz-Cyrl-UZ" sz="2200" smtClean="0">
                <a:latin typeface="Arial" panose="020B0604020202020204" pitchFamily="34" charset="0"/>
                <a:cs typeface="Arial" panose="020B0604020202020204" pitchFamily="34" charset="0"/>
              </a:rPr>
              <a:t>ҲСУЛОТЛАР 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билан доимий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ҚУРОЛЛАНТИРИБ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БОРИШ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274196"/>
            <a:ext cx="12204000" cy="6579309"/>
            <a:chOff x="0" y="274196"/>
            <a:chExt cx="12022818" cy="6579309"/>
          </a:xfrm>
        </p:grpSpPr>
        <p:pic>
          <p:nvPicPr>
            <p:cNvPr id="3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3030"/>
              <a:ext cx="12022818" cy="25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013857" y="2739649"/>
              <a:ext cx="944880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>
                  <a:latin typeface="Arial" panose="020B0604020202020204" pitchFamily="34" charset="0"/>
                  <a:cs typeface="Arial" panose="020B0604020202020204" pitchFamily="34" charset="0"/>
                </a:rPr>
                <a:t>Таянч мактабларида ўтиладиган </a:t>
              </a:r>
              <a:r>
                <a:rPr lang="ru-RU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СЕМИНАРЛАРНИНГ САМАРАДОРЛИГИНИ ЯХШИЛАШ</a:t>
              </a:r>
              <a:r>
                <a:rPr lang="ru-RU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ru-RU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(мавзуларнинг долзарблигини </a:t>
              </a:r>
              <a:r>
                <a:rPr lang="ru-RU" sz="2000" i="1">
                  <a:latin typeface="Arial" panose="020B0604020202020204" pitchFamily="34" charset="0"/>
                  <a:cs typeface="Arial" panose="020B0604020202020204" pitchFamily="34" charset="0"/>
                </a:rPr>
                <a:t>ва </a:t>
              </a:r>
              <a:r>
                <a:rPr lang="ru-RU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тренерларнинг салоҳиятини ошириш)</a:t>
              </a:r>
              <a:endParaRPr lang="ru-RU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274196"/>
              <a:ext cx="120109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 ФАОЛИЯТИНИ РЕЖАЛАШТИРИШ </a:t>
              </a:r>
            </a:p>
            <a:p>
              <a:pPr algn="ctr"/>
              <a:r>
                <a:rPr lang="ru-RU" sz="2400" b="1" i="1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(фан ўқитувчилари билан ишлаш йўналишида)</a:t>
              </a:r>
            </a:p>
          </p:txBody>
        </p:sp>
        <p:pic>
          <p:nvPicPr>
            <p:cNvPr id="15" name="Picture 1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09" y="2728978"/>
              <a:ext cx="1106715" cy="110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ÐÐ°ÑÑÐ¸Ð½ÐºÐ¸ Ð¿Ð¾ Ð·Ð°Ð¿ÑÐ¾ÑÑ icon train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09" y="1442220"/>
              <a:ext cx="1106715" cy="110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2013859" y="1551078"/>
              <a:ext cx="9448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>
                  <a:latin typeface="Arial" panose="020B0604020202020204" pitchFamily="34" charset="0"/>
                  <a:cs typeface="Arial" panose="020B0604020202020204" pitchFamily="34" charset="0"/>
                </a:rPr>
                <a:t>Халқаро баҳолаш тадқиқотларидан кўзланган </a:t>
              </a:r>
              <a:r>
                <a:rPr lang="ru-RU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МАҚСАД ВА ВАЗИФАЛАРНИ ЎҚИТУВЧИЛАРГА АНИҚ ТУШУНТИРИШ</a:t>
              </a:r>
              <a:endPara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 descr="ÐÐ°ÑÑÐ¸Ð½ÐºÐ¸ Ð¿Ð¾ Ð·Ð°Ð¿ÑÐ¾ÑÑ team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09" y="4095797"/>
              <a:ext cx="1106715" cy="110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ÐÐ°ÑÑÐ¸Ð½ÐºÐ¸ Ð¿Ð¾ Ð·Ð°Ð¿ÑÐ¾ÑÑ icon educa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52" y="5415161"/>
              <a:ext cx="1111672" cy="1111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8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74196"/>
            <a:ext cx="12192000" cy="6583804"/>
            <a:chOff x="0" y="274196"/>
            <a:chExt cx="12192000" cy="65838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75175" y="3148543"/>
              <a:ext cx="93904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2400" smtClean="0">
                  <a:latin typeface="Arial" panose="020B0604020202020204" pitchFamily="34" charset="0"/>
                  <a:cs typeface="Arial" panose="020B0604020202020204" pitchFamily="34" charset="0"/>
                </a:rPr>
                <a:t>ЁШ ЎҚИТУВЧИЛАРГА методик </a:t>
              </a:r>
              <a:r>
                <a:rPr lang="uz-Cyrl-UZ" sz="2400">
                  <a:latin typeface="Arial" panose="020B0604020202020204" pitchFamily="34" charset="0"/>
                  <a:cs typeface="Arial" panose="020B0604020202020204" pitchFamily="34" charset="0"/>
                </a:rPr>
                <a:t>ёрдам бериш ва уларни </a:t>
              </a:r>
              <a:r>
                <a:rPr lang="uz-Cyrl-UZ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ТАЖРИБАЛИ ЎҚИТУВЧИЛАРГА БИРИКТИРИШ</a:t>
              </a:r>
              <a:r>
                <a:rPr lang="uz-Cyrl-UZ" sz="240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12" descr="ÐÐ°ÑÑÐ¸Ð½ÐºÐ¸ Ð¿Ð¾ Ð·Ð°Ð¿ÑÐ¾ÑÑ icon methods hel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6" y="3139540"/>
              <a:ext cx="1260000" cy="8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148412" y="5563855"/>
              <a:ext cx="94596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2200">
                  <a:latin typeface="Arial" panose="020B0604020202020204" pitchFamily="34" charset="0"/>
                  <a:cs typeface="Arial" panose="020B0604020202020204" pitchFamily="34" charset="0"/>
                </a:rPr>
                <a:t>Ҳудуддаги ўқитувчиларни психологик жиҳатдан </a:t>
              </a:r>
              <a:r>
                <a:rPr lang="uz-Cyrl-UZ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ҚЎЛЛАБ-ҚУВВАТЛАШ ВА  МОТИВАЦИЯ БЕРИШ</a:t>
              </a:r>
              <a:endParaRPr lang="uz-Cyrl-UZ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6" descr="ÐÐ°ÑÑÐ¸Ð½ÐºÐ¸ Ð¿Ð¾ Ð·Ð°Ð¿ÑÐ¾ÑÑ Ð¼Ð¾ÑÐ¸Ð²Ð°ÑÐ¸Ñ Ð¸ÐºÐ¾Ð½ÐºÐ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6" y="5318575"/>
              <a:ext cx="1257540" cy="12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50872" y="1746347"/>
              <a:ext cx="93904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2400" smtClean="0">
                  <a:latin typeface="Arial" panose="020B0604020202020204" pitchFamily="34" charset="0"/>
                  <a:cs typeface="Arial" panose="020B0604020202020204" pitchFamily="34" charset="0"/>
                </a:rPr>
                <a:t>Юқори </a:t>
              </a:r>
              <a:r>
                <a:rPr lang="uz-Cyrl-UZ" sz="2400">
                  <a:latin typeface="Arial" panose="020B0604020202020204" pitchFamily="34" charset="0"/>
                  <a:cs typeface="Arial" panose="020B0604020202020204" pitchFamily="34" charset="0"/>
                </a:rPr>
                <a:t>салоҳият ва катта тажрибага эга иқтидорли педагог кадрларнинг </a:t>
              </a:r>
              <a:r>
                <a:rPr lang="uz-Cyrl-UZ" sz="2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ИЛҒОР ТАЖРИБАЛАРИНИ ОММАЛАШТИРИШ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6" descr="ÐÐ°ÑÑÐ¸Ð½ÐºÐ¸ Ð¿Ð¾ Ð·Ð°Ð¿ÑÐ¾ÑÑ icon book ear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6" y="1555497"/>
              <a:ext cx="1260000" cy="126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0" y="274196"/>
              <a:ext cx="1219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 ФАОЛИЯТИНИ РЕЖАЛАШТИРИШ </a:t>
              </a:r>
            </a:p>
            <a:p>
              <a:pPr algn="ctr"/>
              <a:r>
                <a:rPr lang="ru-RU" sz="2400" b="1" i="1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(фан ўқитувчилари билан ишлаш йўналишида)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148412" y="4216919"/>
              <a:ext cx="939290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2200" smtClean="0">
                  <a:latin typeface="Arial" panose="020B0604020202020204" pitchFamily="34" charset="0"/>
                  <a:cs typeface="Arial" panose="020B0604020202020204" pitchFamily="34" charset="0"/>
                </a:rPr>
                <a:t>Методик </a:t>
              </a:r>
              <a:r>
                <a:rPr lang="uz-Cyrl-UZ" sz="2200">
                  <a:latin typeface="Arial" panose="020B0604020202020204" pitchFamily="34" charset="0"/>
                  <a:cs typeface="Arial" panose="020B0604020202020204" pitchFamily="34" charset="0"/>
                </a:rPr>
                <a:t>хизмат кўрсатишда </a:t>
              </a:r>
              <a:r>
                <a:rPr lang="uz-Cyrl-UZ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БАРЧА ЎҚИТУВЧИЛАРНИ ҚАМРАБ ОЛИШ</a:t>
              </a:r>
              <a:r>
                <a:rPr lang="uz-Cyrl-UZ" sz="22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Cyrl-UZ" i="1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uz-Cyrl-UZ" i="1">
                  <a:latin typeface="Arial" panose="020B0604020202020204" pitchFamily="34" charset="0"/>
                  <a:cs typeface="Arial" panose="020B0604020202020204" pitchFamily="34" charset="0"/>
                </a:rPr>
                <a:t>бунда веб-сайтлар очиш, </a:t>
              </a:r>
              <a:r>
                <a:rPr lang="ru-RU" i="1">
                  <a:latin typeface="Arial" panose="020B0604020202020204" pitchFamily="34" charset="0"/>
                  <a:cs typeface="Arial" panose="020B0604020202020204" pitchFamily="34" charset="0"/>
                </a:rPr>
                <a:t>телеграмм, фейсбук ва бош</a:t>
              </a:r>
              <a:r>
                <a:rPr lang="uz-Cyrl-UZ" i="1">
                  <a:latin typeface="Arial" panose="020B0604020202020204" pitchFamily="34" charset="0"/>
                  <a:cs typeface="Arial" panose="020B0604020202020204" pitchFamily="34" charset="0"/>
                </a:rPr>
                <a:t>қа ижтимоий тармоқларда гуруҳ, каналлар фаолиятини йўлга қўйиш</a:t>
              </a:r>
              <a:r>
                <a:rPr lang="uz-Cyrl-UZ" i="1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z-Cyrl-UZ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06" y="4252408"/>
              <a:ext cx="1257540" cy="975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2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74196"/>
            <a:ext cx="12192000" cy="6583804"/>
            <a:chOff x="0" y="274196"/>
            <a:chExt cx="12192000" cy="6583804"/>
          </a:xfrm>
        </p:grpSpPr>
        <p:pic>
          <p:nvPicPr>
            <p:cNvPr id="3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0"/>
            <p:cNvSpPr>
              <a:spLocks noChangeArrowheads="1"/>
            </p:cNvSpPr>
            <p:nvPr/>
          </p:nvSpPr>
          <p:spPr bwMode="auto">
            <a:xfrm>
              <a:off x="1974846" y="5039470"/>
              <a:ext cx="948781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ru-RU" altLang="ru-RU" sz="2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Ўқиш, математика ва табиий йўналишдаги фанлардан </a:t>
              </a:r>
              <a:r>
                <a:rPr lang="ru-RU" altLang="ru-RU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ЎҚУВ ДАСТУРЛАРИ ҲАМДА ЎҚУВ АДАБИЁТЛАРИ МАЗМУНИГА</a:t>
              </a:r>
              <a:r>
                <a:rPr lang="ru-RU" altLang="ru-RU" sz="2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ўзгартириш ва қўшимчалар киритиш бўйича </a:t>
              </a:r>
              <a:r>
                <a:rPr lang="ru-RU" altLang="ru-RU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ТАКЛИФЛАР БЕРИШ</a:t>
              </a:r>
              <a:endParaRPr lang="ru-RU" altLang="ru-RU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ÐÐ°ÑÑÐ¸Ð½ÐºÐ¸ Ð¿Ð¾ Ð·Ð°Ð¿ÑÐ¾ÑÑ off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9"/>
            <a:stretch/>
          </p:blipFill>
          <p:spPr bwMode="auto">
            <a:xfrm flipH="1">
              <a:off x="590049" y="5131327"/>
              <a:ext cx="1251857" cy="92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974846" y="3445388"/>
              <a:ext cx="948781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Таълим сифатини </a:t>
              </a:r>
              <a:r>
                <a:rPr lang="ru-RU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оширишга оид турли </a:t>
              </a:r>
              <a:r>
                <a:rPr lang="ru-RU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АНЖУМАН, ЎҚУВЛАР, КЎРИК-ТАНЛОВЛАР, АВГУСТ КЕНГАШЛАРИ, ИЛМИЙ-АМАЛИЙ ЙИҒИЛИШЛАРНИ ТАШКИЛЛАШТИРИШ</a:t>
              </a:r>
              <a:r>
                <a:rPr lang="ru-RU" sz="2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 ўтказилишини </a:t>
              </a:r>
              <a:r>
                <a:rPr lang="ru-RU" sz="22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таъминлаш</a:t>
              </a:r>
              <a:endParaRPr lang="ru-RU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2" t="12925" r="13188" b="10884"/>
            <a:stretch/>
          </p:blipFill>
          <p:spPr bwMode="auto">
            <a:xfrm>
              <a:off x="679587" y="3462995"/>
              <a:ext cx="1072783" cy="107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974847" y="1650560"/>
              <a:ext cx="948781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200">
                  <a:latin typeface="Arial" panose="020B0604020202020204" pitchFamily="34" charset="0"/>
                  <a:cs typeface="Arial" panose="020B0604020202020204" pitchFamily="34" charset="0"/>
                </a:rPr>
                <a:t>Ўқиш, табиий фанлар ва </a:t>
              </a:r>
              <a:r>
                <a:rPr lang="ru-RU" sz="2200" smtClean="0">
                  <a:latin typeface="Arial" panose="020B0604020202020204" pitchFamily="34" charset="0"/>
                  <a:cs typeface="Arial" panose="020B0604020202020204" pitchFamily="34" charset="0"/>
                </a:rPr>
                <a:t>математик </a:t>
              </a:r>
              <a:r>
                <a:rPr lang="ru-RU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САВОДХОНЛИКНИ РИВОЖЛАНТИРИШГА ҚАРАТИЛГАН ТЎГАРАК МАШҒУЛОТЛАРИ</a:t>
              </a:r>
              <a:r>
                <a:rPr lang="ru-RU" sz="2200" smtClean="0">
                  <a:latin typeface="Arial" panose="020B0604020202020204" pitchFamily="34" charset="0"/>
                  <a:cs typeface="Arial" panose="020B0604020202020204" pitchFamily="34" charset="0"/>
                </a:rPr>
                <a:t>нинг фаолиятини йўлга қўйиш ва ривожлантириш</a:t>
              </a:r>
              <a:endParaRPr lang="ru-RU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ÐÐ°ÑÑÐ¸Ð½ÐºÐ¸ Ð¿Ð¾ Ð·Ð°Ð¿ÑÐ¾ÑÑ scienc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7" y="1685773"/>
              <a:ext cx="1072783" cy="107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0" y="274196"/>
              <a:ext cx="12192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 ФАОЛИЯТИНИ РЕЖАЛАШТИРИШ </a:t>
              </a:r>
            </a:p>
            <a:p>
              <a:pPr algn="ctr"/>
              <a:r>
                <a:rPr lang="ru-RU" sz="2400" b="1" i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(ташкилий ва методик ишларни ташкил этиш </a:t>
              </a:r>
              <a:r>
                <a:rPr lang="ru-RU" sz="2400" b="1" i="1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йўналишида)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02923"/>
            <a:ext cx="12192000" cy="6655077"/>
            <a:chOff x="0" y="202923"/>
            <a:chExt cx="12192000" cy="6655077"/>
          </a:xfrm>
        </p:grpSpPr>
        <p:pic>
          <p:nvPicPr>
            <p:cNvPr id="10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nstitutomediterraneo.es/images/pisa201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2" r="8981"/>
            <a:stretch/>
          </p:blipFill>
          <p:spPr bwMode="auto">
            <a:xfrm>
              <a:off x="2133600" y="202923"/>
              <a:ext cx="7881258" cy="615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Шестиугольник 3"/>
            <p:cNvSpPr/>
            <p:nvPr/>
          </p:nvSpPr>
          <p:spPr>
            <a:xfrm rot="16200000">
              <a:off x="3717471" y="257867"/>
              <a:ext cx="4637314" cy="6041571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2764972" y="2158889"/>
              <a:ext cx="6640286" cy="22395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5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ЭЪТИБОРИНГИЗ УЧУН </a:t>
              </a:r>
            </a:p>
            <a:p>
              <a:pPr algn="ctr"/>
              <a:r>
                <a:rPr lang="uz-Cyrl-UZ" sz="54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РАҲМАТ!</a:t>
              </a:r>
              <a:endPara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6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80831" y="1104091"/>
            <a:ext cx="11379926" cy="4084717"/>
            <a:chOff x="1153432" y="862791"/>
            <a:chExt cx="11379926" cy="40847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46386" y="1315082"/>
              <a:ext cx="788697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smtClean="0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15 </a:t>
              </a:r>
              <a:r>
                <a:rPr lang="uz-Cyrl-UZ" sz="2600" b="1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ёшли ўқувчиларнинг ўқиш, математика ва табиий йўналишдаги фанлардан саводхонлик даражасини </a:t>
              </a:r>
              <a:r>
                <a:rPr lang="uz-Cyrl-UZ" sz="2600" b="1" smtClean="0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баҳолаш</a:t>
              </a:r>
              <a:endParaRPr lang="ru-RU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46386" y="3816521"/>
              <a:ext cx="788697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uz-Cyrl-UZ" sz="2600" b="1" smtClean="0">
                  <a:solidFill>
                    <a:srgbClr val="007E57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бошланғич </a:t>
              </a:r>
              <a:r>
                <a:rPr lang="uz-Cyrl-UZ" sz="2600" b="1">
                  <a:solidFill>
                    <a:srgbClr val="007E57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4-синф ўқувчиларининг матнни ўқиш ва тушуниш даражасини </a:t>
              </a:r>
              <a:r>
                <a:rPr lang="uz-Cyrl-UZ" sz="2600" b="1" smtClean="0">
                  <a:solidFill>
                    <a:srgbClr val="007E57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баҳолаш</a:t>
              </a:r>
              <a:endParaRPr lang="en-US" sz="2600" b="1" dirty="0">
                <a:solidFill>
                  <a:srgbClr val="007E57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6148" name="Picture 4" descr="ÐÐ°ÑÑÐ¸Ð½ÐºÐ¸ Ð¿Ð¾ Ð·Ð°Ð¿ÑÐ¾ÑÑ PISA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432" y="862791"/>
              <a:ext cx="3142795" cy="210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76" r="25381" b="28762"/>
            <a:stretch/>
          </p:blipFill>
          <p:spPr bwMode="auto">
            <a:xfrm>
              <a:off x="1977116" y="3467100"/>
              <a:ext cx="2529570" cy="1480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1229632" y="3457944"/>
              <a:ext cx="238238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smtClean="0">
                  <a:ln w="0"/>
                  <a:solidFill>
                    <a:srgbClr val="009E6D"/>
                  </a:solidFill>
                  <a:latin typeface="Century Gothic" panose="020B0502020202020204" pitchFamily="34" charset="0"/>
                </a:rPr>
                <a:t>PIRLS</a:t>
              </a:r>
              <a:endParaRPr lang="ru-RU" sz="7200" b="1" cap="none" spc="0">
                <a:ln w="0"/>
                <a:solidFill>
                  <a:srgbClr val="009E6D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 descr="ÐÐ°ÑÑÐ¸Ð½ÐºÐ¸ Ð¿Ð¾ Ð·Ð°Ð¿ÑÐ¾ÑÑ pisa oec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 bwMode="auto">
          <a:xfrm>
            <a:off x="0" y="6604000"/>
            <a:ext cx="12192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799985" y="1207914"/>
            <a:ext cx="10592029" cy="4585513"/>
            <a:chOff x="791406" y="1675641"/>
            <a:chExt cx="10592029" cy="4585513"/>
          </a:xfrm>
        </p:grpSpPr>
        <p:grpSp>
          <p:nvGrpSpPr>
            <p:cNvPr id="37" name="Group 16">
              <a:extLst>
                <a:ext uri="{FF2B5EF4-FFF2-40B4-BE49-F238E27FC236}">
                  <a16:creationId xmlns="" xmlns:a16="http://schemas.microsoft.com/office/drawing/2014/main" id="{1E4E4EAD-1806-4018-BD25-7D0A76D4DB2B}"/>
                </a:ext>
              </a:extLst>
            </p:cNvPr>
            <p:cNvGrpSpPr/>
            <p:nvPr/>
          </p:nvGrpSpPr>
          <p:grpSpPr>
            <a:xfrm>
              <a:off x="9959106" y="1675641"/>
              <a:ext cx="1207911" cy="1207911"/>
              <a:chOff x="1259632" y="1927684"/>
              <a:chExt cx="2005372" cy="2005372"/>
            </a:xfrm>
          </p:grpSpPr>
          <p:sp>
            <p:nvSpPr>
              <p:cNvPr id="63" name="Oval 13">
                <a:extLst>
                  <a:ext uri="{FF2B5EF4-FFF2-40B4-BE49-F238E27FC236}">
                    <a16:creationId xmlns="" xmlns:a16="http://schemas.microsoft.com/office/drawing/2014/main" id="{37E26F49-8268-42DA-8A71-E0B0610BFAE1}"/>
                  </a:ext>
                </a:extLst>
              </p:cNvPr>
              <p:cNvSpPr/>
              <p:nvPr/>
            </p:nvSpPr>
            <p:spPr>
              <a:xfrm>
                <a:off x="1541124" y="2209176"/>
                <a:ext cx="1442389" cy="1442389"/>
              </a:xfrm>
              <a:prstGeom prst="ellipse">
                <a:avLst/>
              </a:prstGeom>
              <a:noFill/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Oval 14">
                <a:extLst>
                  <a:ext uri="{FF2B5EF4-FFF2-40B4-BE49-F238E27FC236}">
                    <a16:creationId xmlns="" xmlns:a16="http://schemas.microsoft.com/office/drawing/2014/main" id="{90A4FF80-08EB-4132-B95E-37579B1B3D73}"/>
                  </a:ext>
                </a:extLst>
              </p:cNvPr>
              <p:cNvSpPr/>
              <p:nvPr/>
            </p:nvSpPr>
            <p:spPr>
              <a:xfrm>
                <a:off x="1832924" y="2500976"/>
                <a:ext cx="858789" cy="858789"/>
              </a:xfrm>
              <a:prstGeom prst="ellipse">
                <a:avLst/>
              </a:prstGeom>
              <a:solidFill>
                <a:srgbClr val="C00000"/>
              </a:solidFill>
              <a:ln w="1270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5" name="Oval 15">
                <a:extLst>
                  <a:ext uri="{FF2B5EF4-FFF2-40B4-BE49-F238E27FC236}">
                    <a16:creationId xmlns="" xmlns:a16="http://schemas.microsoft.com/office/drawing/2014/main" id="{18EF5433-54B1-45CE-A0AF-F82F4B634584}"/>
                  </a:ext>
                </a:extLst>
              </p:cNvPr>
              <p:cNvSpPr/>
              <p:nvPr/>
            </p:nvSpPr>
            <p:spPr>
              <a:xfrm>
                <a:off x="1259632" y="1927684"/>
                <a:ext cx="2005372" cy="2005372"/>
              </a:xfrm>
              <a:prstGeom prst="ellipse">
                <a:avLst/>
              </a:prstGeom>
              <a:noFill/>
              <a:ln w="1270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38" name="Group 12">
              <a:extLst>
                <a:ext uri="{FF2B5EF4-FFF2-40B4-BE49-F238E27FC236}">
                  <a16:creationId xmlns="" xmlns:a16="http://schemas.microsoft.com/office/drawing/2014/main" id="{94CF4891-3F2A-4C6B-8390-D1927B3323F4}"/>
                </a:ext>
              </a:extLst>
            </p:cNvPr>
            <p:cNvGrpSpPr/>
            <p:nvPr/>
          </p:nvGrpSpPr>
          <p:grpSpPr>
            <a:xfrm>
              <a:off x="7116058" y="2126927"/>
              <a:ext cx="4267377" cy="4034152"/>
              <a:chOff x="5220072" y="1700808"/>
              <a:chExt cx="3085299" cy="4229422"/>
            </a:xfrm>
          </p:grpSpPr>
          <p:sp>
            <p:nvSpPr>
              <p:cNvPr id="55" name="Flowchart: Process 9">
                <a:extLst>
                  <a:ext uri="{FF2B5EF4-FFF2-40B4-BE49-F238E27FC236}">
                    <a16:creationId xmlns="" xmlns:a16="http://schemas.microsoft.com/office/drawing/2014/main" id="{2648278F-8EC3-4215-BA5C-B8F56695223B}"/>
                  </a:ext>
                </a:extLst>
              </p:cNvPr>
              <p:cNvSpPr/>
              <p:nvPr/>
            </p:nvSpPr>
            <p:spPr>
              <a:xfrm rot="19958372">
                <a:off x="5652279" y="4911423"/>
                <a:ext cx="2653092" cy="646469"/>
              </a:xfrm>
              <a:prstGeom prst="flowChartProcess">
                <a:avLst/>
              </a:prstGeom>
              <a:gradFill>
                <a:gsLst>
                  <a:gs pos="99000">
                    <a:schemeClr val="bg1">
                      <a:lumMod val="49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>
                <a:noFill/>
              </a:ln>
              <a:effectLst>
                <a:glow>
                  <a:schemeClr val="bg1">
                    <a:lumMod val="65000"/>
                    <a:alpha val="48000"/>
                  </a:schemeClr>
                </a:glow>
                <a:softEdge rad="292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56" name="Group 11">
                <a:extLst>
                  <a:ext uri="{FF2B5EF4-FFF2-40B4-BE49-F238E27FC236}">
                    <a16:creationId xmlns="" xmlns:a16="http://schemas.microsoft.com/office/drawing/2014/main" id="{267ACAC2-DD86-4753-B8DC-23B84B79C5C4}"/>
                  </a:ext>
                </a:extLst>
              </p:cNvPr>
              <p:cNvGrpSpPr/>
              <p:nvPr/>
            </p:nvGrpSpPr>
            <p:grpSpPr>
              <a:xfrm>
                <a:off x="5710368" y="1700808"/>
                <a:ext cx="2528707" cy="4176464"/>
                <a:chOff x="5710368" y="1700808"/>
                <a:chExt cx="2528707" cy="4176464"/>
              </a:xfrm>
            </p:grpSpPr>
            <p:sp>
              <p:nvSpPr>
                <p:cNvPr id="58" name="Up Arrow 3">
                  <a:extLst>
                    <a:ext uri="{FF2B5EF4-FFF2-40B4-BE49-F238E27FC236}">
                      <a16:creationId xmlns="" xmlns:a16="http://schemas.microsoft.com/office/drawing/2014/main" id="{61BC5FBD-B072-4B39-9091-CE735967484E}"/>
                    </a:ext>
                  </a:extLst>
                </p:cNvPr>
                <p:cNvSpPr/>
                <p:nvPr/>
              </p:nvSpPr>
              <p:spPr>
                <a:xfrm>
                  <a:off x="6870923" y="1700808"/>
                  <a:ext cx="1368152" cy="203527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59" name="Flowchart: Data 6">
                  <a:extLst>
                    <a:ext uri="{FF2B5EF4-FFF2-40B4-BE49-F238E27FC236}">
                      <a16:creationId xmlns="" xmlns:a16="http://schemas.microsoft.com/office/drawing/2014/main" id="{B826CCFE-F729-4E41-A2EA-DBFA1D25F2D9}"/>
                    </a:ext>
                  </a:extLst>
                </p:cNvPr>
                <p:cNvSpPr/>
                <p:nvPr/>
              </p:nvSpPr>
              <p:spPr>
                <a:xfrm flipH="1">
                  <a:off x="6592296" y="3500344"/>
                  <a:ext cx="1030423" cy="154661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  <a:gd name="connsiteX0" fmla="*/ 0 w 9830"/>
                    <a:gd name="connsiteY0" fmla="*/ 8685 h 9420"/>
                    <a:gd name="connsiteX1" fmla="*/ 3898 w 9830"/>
                    <a:gd name="connsiteY1" fmla="*/ 580 h 9420"/>
                    <a:gd name="connsiteX2" fmla="*/ 9830 w 9830"/>
                    <a:gd name="connsiteY2" fmla="*/ 0 h 9420"/>
                    <a:gd name="connsiteX3" fmla="*/ 6661 w 9830"/>
                    <a:gd name="connsiteY3" fmla="*/ 9420 h 9420"/>
                    <a:gd name="connsiteX4" fmla="*/ 0 w 9830"/>
                    <a:gd name="connsiteY4" fmla="*/ 8685 h 9420"/>
                    <a:gd name="connsiteX0" fmla="*/ 0 w 10000"/>
                    <a:gd name="connsiteY0" fmla="*/ 9220 h 10000"/>
                    <a:gd name="connsiteX1" fmla="*/ 3965 w 10000"/>
                    <a:gd name="connsiteY1" fmla="*/ 616 h 10000"/>
                    <a:gd name="connsiteX2" fmla="*/ 10000 w 10000"/>
                    <a:gd name="connsiteY2" fmla="*/ 0 h 10000"/>
                    <a:gd name="connsiteX3" fmla="*/ 6776 w 10000"/>
                    <a:gd name="connsiteY3" fmla="*/ 10000 h 10000"/>
                    <a:gd name="connsiteX4" fmla="*/ 0 w 10000"/>
                    <a:gd name="connsiteY4" fmla="*/ 9220 h 10000"/>
                    <a:gd name="connsiteX0" fmla="*/ 0 w 10000"/>
                    <a:gd name="connsiteY0" fmla="*/ 9499 h 10000"/>
                    <a:gd name="connsiteX1" fmla="*/ 3965 w 10000"/>
                    <a:gd name="connsiteY1" fmla="*/ 616 h 10000"/>
                    <a:gd name="connsiteX2" fmla="*/ 10000 w 10000"/>
                    <a:gd name="connsiteY2" fmla="*/ 0 h 10000"/>
                    <a:gd name="connsiteX3" fmla="*/ 6776 w 10000"/>
                    <a:gd name="connsiteY3" fmla="*/ 10000 h 10000"/>
                    <a:gd name="connsiteX4" fmla="*/ 0 w 10000"/>
                    <a:gd name="connsiteY4" fmla="*/ 9499 h 10000"/>
                    <a:gd name="connsiteX0" fmla="*/ 0 w 10000"/>
                    <a:gd name="connsiteY0" fmla="*/ 9499 h 10000"/>
                    <a:gd name="connsiteX1" fmla="*/ 4601 w 10000"/>
                    <a:gd name="connsiteY1" fmla="*/ 58 h 10000"/>
                    <a:gd name="connsiteX2" fmla="*/ 10000 w 10000"/>
                    <a:gd name="connsiteY2" fmla="*/ 0 h 10000"/>
                    <a:gd name="connsiteX3" fmla="*/ 6776 w 10000"/>
                    <a:gd name="connsiteY3" fmla="*/ 10000 h 10000"/>
                    <a:gd name="connsiteX4" fmla="*/ 0 w 10000"/>
                    <a:gd name="connsiteY4" fmla="*/ 9499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499"/>
                      </a:moveTo>
                      <a:lnTo>
                        <a:pt x="4601" y="58"/>
                      </a:lnTo>
                      <a:lnTo>
                        <a:pt x="10000" y="0"/>
                      </a:lnTo>
                      <a:lnTo>
                        <a:pt x="6776" y="10000"/>
                      </a:lnTo>
                      <a:cubicBezTo>
                        <a:pt x="4517" y="9740"/>
                        <a:pt x="2403" y="9480"/>
                        <a:pt x="0" y="9499"/>
                      </a:cubicBezTo>
                      <a:close/>
                    </a:path>
                  </a:pathLst>
                </a:custGeom>
                <a:gradFill>
                  <a:gsLst>
                    <a:gs pos="99000">
                      <a:schemeClr val="accent4">
                        <a:lumMod val="48000"/>
                      </a:schemeClr>
                    </a:gs>
                    <a:gs pos="0">
                      <a:schemeClr val="accent4">
                        <a:lumMod val="90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0" name="Rectangle 5">
                  <a:extLst>
                    <a:ext uri="{FF2B5EF4-FFF2-40B4-BE49-F238E27FC236}">
                      <a16:creationId xmlns="" xmlns:a16="http://schemas.microsoft.com/office/drawing/2014/main" id="{CFD3E8D6-8959-49CD-9FD5-49CDACA1C430}"/>
                    </a:ext>
                  </a:extLst>
                </p:cNvPr>
                <p:cNvSpPr/>
                <p:nvPr/>
              </p:nvSpPr>
              <p:spPr>
                <a:xfrm>
                  <a:off x="6372200" y="3429000"/>
                  <a:ext cx="720080" cy="136815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1" name="Flowchart: Data 6">
                  <a:extLst>
                    <a:ext uri="{FF2B5EF4-FFF2-40B4-BE49-F238E27FC236}">
                      <a16:creationId xmlns="" xmlns:a16="http://schemas.microsoft.com/office/drawing/2014/main" id="{B3094F1B-4125-4AF9-80FB-8BDFBB716278}"/>
                    </a:ext>
                  </a:extLst>
                </p:cNvPr>
                <p:cNvSpPr/>
                <p:nvPr/>
              </p:nvSpPr>
              <p:spPr>
                <a:xfrm flipH="1">
                  <a:off x="5916298" y="4572715"/>
                  <a:ext cx="954624" cy="164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adFill>
                  <a:gsLst>
                    <a:gs pos="99000">
                      <a:schemeClr val="accent4">
                        <a:lumMod val="17000"/>
                      </a:schemeClr>
                    </a:gs>
                    <a:gs pos="0">
                      <a:schemeClr val="accent4">
                        <a:lumMod val="78000"/>
                      </a:schemeClr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2" name="Rectangle 8">
                  <a:extLst>
                    <a:ext uri="{FF2B5EF4-FFF2-40B4-BE49-F238E27FC236}">
                      <a16:creationId xmlns="" xmlns:a16="http://schemas.microsoft.com/office/drawing/2014/main" id="{B2FE1649-999D-4CE4-A716-936EACE561D7}"/>
                    </a:ext>
                  </a:extLst>
                </p:cNvPr>
                <p:cNvSpPr/>
                <p:nvPr/>
              </p:nvSpPr>
              <p:spPr>
                <a:xfrm>
                  <a:off x="5710368" y="4509120"/>
                  <a:ext cx="720080" cy="1368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>
                    <a:solidFill>
                      <a:srgbClr val="00B050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57" name="Picture 2" descr="E:\002-KIMS BUSINESS\007-04-1-FIVERR\01-PPT-TEMPLATE\COVER-PSD\05-cut-01.png">
                <a:extLst>
                  <a:ext uri="{FF2B5EF4-FFF2-40B4-BE49-F238E27FC236}">
                    <a16:creationId xmlns="" xmlns:a16="http://schemas.microsoft.com/office/drawing/2014/main" id="{EF2CF8B4-A9EA-4CF1-BA28-A53EC0BBD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5703821"/>
                <a:ext cx="1338808" cy="226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9" name="Straight Connector 18">
              <a:extLst>
                <a:ext uri="{FF2B5EF4-FFF2-40B4-BE49-F238E27FC236}">
                  <a16:creationId xmlns=""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6810" y="3186133"/>
              <a:ext cx="5112000" cy="9524"/>
            </a:xfrm>
            <a:prstGeom prst="line">
              <a:avLst/>
            </a:prstGeom>
            <a:ln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22">
              <a:extLst>
                <a:ext uri="{FF2B5EF4-FFF2-40B4-BE49-F238E27FC236}">
                  <a16:creationId xmlns="" xmlns:a16="http://schemas.microsoft.com/office/drawing/2014/main" id="{37AE5C99-3925-4B42-85B6-547E366CCAC7}"/>
                </a:ext>
              </a:extLst>
            </p:cNvPr>
            <p:cNvGrpSpPr/>
            <p:nvPr/>
          </p:nvGrpSpPr>
          <p:grpSpPr>
            <a:xfrm>
              <a:off x="1672193" y="2477599"/>
              <a:ext cx="7664485" cy="3775334"/>
              <a:chOff x="5362723" y="2233788"/>
              <a:chExt cx="3745153" cy="5520677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F632D413-A991-4750-A5E1-F74A29A6325F}"/>
                  </a:ext>
                </a:extLst>
              </p:cNvPr>
              <p:cNvSpPr txBox="1"/>
              <p:nvPr/>
            </p:nvSpPr>
            <p:spPr>
              <a:xfrm>
                <a:off x="6371572" y="2233788"/>
                <a:ext cx="2736304" cy="1035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ko-KR" sz="2800" b="1" smtClean="0">
                    <a:solidFill>
                      <a:srgbClr val="00B050"/>
                    </a:solidFill>
                    <a:latin typeface="Arial"/>
                  </a:rPr>
                  <a:t>III. 2025-2030 </a:t>
                </a:r>
                <a:r>
                  <a:rPr lang="uz-Cyrl-UZ" altLang="ko-KR" sz="2800" b="1" dirty="0">
                    <a:solidFill>
                      <a:srgbClr val="00B050"/>
                    </a:solidFill>
                    <a:latin typeface="Arial"/>
                  </a:rPr>
                  <a:t>й</a:t>
                </a:r>
                <a:r>
                  <a:rPr lang="ru-RU" altLang="ko-KR" sz="2800" b="1" dirty="0">
                    <a:solidFill>
                      <a:srgbClr val="00B050"/>
                    </a:solidFill>
                    <a:latin typeface="Arial"/>
                  </a:rPr>
                  <a:t>.й</a:t>
                </a:r>
                <a:r>
                  <a:rPr lang="ru-RU" altLang="ko-KR" sz="2800" b="1">
                    <a:solidFill>
                      <a:srgbClr val="00B050"/>
                    </a:solidFill>
                    <a:latin typeface="Arial"/>
                  </a:rPr>
                  <a:t>.        </a:t>
                </a:r>
                <a:r>
                  <a:rPr lang="en-US" altLang="ko-KR" sz="4000" b="1" smtClean="0">
                    <a:solidFill>
                      <a:srgbClr val="00B050"/>
                    </a:solidFill>
                    <a:latin typeface="Arial"/>
                  </a:rPr>
                  <a:t>3</a:t>
                </a:r>
                <a:r>
                  <a:rPr lang="ru-RU" altLang="ko-KR" sz="4000" b="1" smtClean="0">
                    <a:solidFill>
                      <a:srgbClr val="00B050"/>
                    </a:solidFill>
                    <a:latin typeface="Arial"/>
                  </a:rPr>
                  <a:t>0</a:t>
                </a:r>
                <a:endParaRPr lang="ko-KR" altLang="en-US" sz="4000" b="1" dirty="0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5E8A2CFF-5627-41DD-B296-F6A7D521F886}"/>
                  </a:ext>
                </a:extLst>
              </p:cNvPr>
              <p:cNvSpPr txBox="1"/>
              <p:nvPr/>
            </p:nvSpPr>
            <p:spPr>
              <a:xfrm>
                <a:off x="5871085" y="4418807"/>
                <a:ext cx="2736304" cy="92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ko-KR" sz="2800" b="1" dirty="0">
                    <a:solidFill>
                      <a:srgbClr val="0070C0"/>
                    </a:solidFill>
                    <a:latin typeface="Arial"/>
                  </a:rPr>
                  <a:t>II. 20</a:t>
                </a:r>
                <a:r>
                  <a:rPr lang="ru-RU" altLang="ko-KR" sz="2800" b="1" dirty="0">
                    <a:solidFill>
                      <a:srgbClr val="0070C0"/>
                    </a:solidFill>
                    <a:latin typeface="Arial"/>
                  </a:rPr>
                  <a:t>21</a:t>
                </a:r>
                <a:r>
                  <a:rPr lang="en-US" altLang="ko-KR" sz="2800" b="1" dirty="0">
                    <a:solidFill>
                      <a:srgbClr val="0070C0"/>
                    </a:solidFill>
                    <a:latin typeface="Arial"/>
                  </a:rPr>
                  <a:t>-202</a:t>
                </a:r>
                <a:r>
                  <a:rPr lang="ru-RU" altLang="ko-KR" sz="2800" b="1" dirty="0">
                    <a:solidFill>
                      <a:srgbClr val="0070C0"/>
                    </a:solidFill>
                    <a:latin typeface="Arial"/>
                  </a:rPr>
                  <a:t>5 </a:t>
                </a:r>
                <a:r>
                  <a:rPr lang="ru-RU" altLang="ko-KR" sz="2800" b="1" dirty="0" err="1">
                    <a:solidFill>
                      <a:srgbClr val="0070C0"/>
                    </a:solidFill>
                    <a:latin typeface="Arial"/>
                  </a:rPr>
                  <a:t>й.й</a:t>
                </a:r>
                <a:r>
                  <a:rPr lang="ru-RU" altLang="ko-KR" sz="2800" b="1" dirty="0">
                    <a:solidFill>
                      <a:srgbClr val="0070C0"/>
                    </a:solidFill>
                    <a:latin typeface="Arial"/>
                  </a:rPr>
                  <a:t>.        </a:t>
                </a:r>
                <a:r>
                  <a:rPr lang="ru-RU" altLang="ko-KR" sz="3500" b="1" dirty="0">
                    <a:solidFill>
                      <a:srgbClr val="0070C0"/>
                    </a:solidFill>
                    <a:latin typeface="Arial"/>
                  </a:rPr>
                  <a:t>60</a:t>
                </a:r>
                <a:endParaRPr lang="ko-KR" altLang="en-US" sz="3500" b="1" dirty="0">
                  <a:solidFill>
                    <a:srgbClr val="0070C0"/>
                  </a:solidFill>
                  <a:latin typeface="Arial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906D207C-07B1-4D27-8293-CD308BD5A094}"/>
                  </a:ext>
                </a:extLst>
              </p:cNvPr>
              <p:cNvSpPr txBox="1"/>
              <p:nvPr/>
            </p:nvSpPr>
            <p:spPr>
              <a:xfrm>
                <a:off x="5362723" y="6944353"/>
                <a:ext cx="2736304" cy="8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ko-KR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/>
                  </a:rPr>
                  <a:t>I. 2019-2021 </a:t>
                </a:r>
                <a:r>
                  <a:rPr lang="ru-RU" altLang="ko-KR" sz="2800" b="1">
                    <a:solidFill>
                      <a:schemeClr val="accent2">
                        <a:lumMod val="75000"/>
                      </a:schemeClr>
                    </a:solidFill>
                    <a:latin typeface="Arial"/>
                  </a:rPr>
                  <a:t>й</a:t>
                </a:r>
                <a:r>
                  <a:rPr lang="ru-RU" altLang="ko-KR" sz="2800" b="1" smtClean="0">
                    <a:solidFill>
                      <a:schemeClr val="accent2">
                        <a:lumMod val="75000"/>
                      </a:schemeClr>
                    </a:solidFill>
                    <a:latin typeface="Arial"/>
                  </a:rPr>
                  <a:t>.й.        </a:t>
                </a:r>
                <a:r>
                  <a:rPr lang="en-US" altLang="ko-KR" sz="3000" b="1" dirty="0">
                    <a:solidFill>
                      <a:schemeClr val="accent2">
                        <a:lumMod val="75000"/>
                      </a:schemeClr>
                    </a:solidFill>
                    <a:latin typeface="Arial"/>
                  </a:rPr>
                  <a:t>7</a:t>
                </a:r>
                <a:r>
                  <a:rPr lang="en-US" altLang="ko-KR" sz="3000" b="1" smtClean="0">
                    <a:solidFill>
                      <a:schemeClr val="accent2">
                        <a:lumMod val="75000"/>
                      </a:schemeClr>
                    </a:solidFill>
                    <a:latin typeface="Arial"/>
                  </a:rPr>
                  <a:t>0</a:t>
                </a:r>
                <a:endParaRPr lang="ko-KR" altLang="en-US" sz="3000" b="1" dirty="0">
                  <a:solidFill>
                    <a:schemeClr val="accent2">
                      <a:lumMod val="75000"/>
                    </a:schemeClr>
                  </a:solidFill>
                  <a:latin typeface="Arial"/>
                </a:endParaRPr>
              </a:p>
            </p:txBody>
          </p:sp>
        </p:grpSp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848463" y="3841097"/>
              <a:ext cx="864096" cy="86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42" name="Straight Connector 28">
              <a:extLst>
                <a:ext uri="{FF2B5EF4-FFF2-40B4-BE49-F238E27FC236}">
                  <a16:creationId xmlns="" xmlns:a16="http://schemas.microsoft.com/office/drawing/2014/main" id="{B91D5CB4-2621-41C8-8E62-9313DFAF7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5371" y="4679718"/>
              <a:ext cx="5112000" cy="9524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32">
              <a:extLst>
                <a:ext uri="{FF2B5EF4-FFF2-40B4-BE49-F238E27FC236}">
                  <a16:creationId xmlns="" xmlns:a16="http://schemas.microsoft.com/office/drawing/2014/main" id="{D6122A08-2F0E-47CF-AAFA-CD759CEB7B9C}"/>
                </a:ext>
              </a:extLst>
            </p:cNvPr>
            <p:cNvSpPr/>
            <p:nvPr/>
          </p:nvSpPr>
          <p:spPr>
            <a:xfrm>
              <a:off x="791406" y="5397154"/>
              <a:ext cx="864000" cy="86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44" name="Straight Connector 33">
              <a:extLst>
                <a:ext uri="{FF2B5EF4-FFF2-40B4-BE49-F238E27FC236}">
                  <a16:creationId xmlns="" xmlns:a16="http://schemas.microsoft.com/office/drawing/2014/main" id="{EA546C56-6D7D-4E33-9D7A-C43FFB044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0749" y="6235187"/>
              <a:ext cx="5112000" cy="952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37">
              <a:extLst>
                <a:ext uri="{FF2B5EF4-FFF2-40B4-BE49-F238E27FC236}">
                  <a16:creationId xmlns="" xmlns:a16="http://schemas.microsoft.com/office/drawing/2014/main" id="{ACF6518C-DF21-442E-B17A-F2D2FBA71DFE}"/>
                </a:ext>
              </a:extLst>
            </p:cNvPr>
            <p:cNvSpPr/>
            <p:nvPr/>
          </p:nvSpPr>
          <p:spPr>
            <a:xfrm>
              <a:off x="2882740" y="2339459"/>
              <a:ext cx="864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6" name="Block Arc 14">
              <a:extLst>
                <a:ext uri="{FF2B5EF4-FFF2-40B4-BE49-F238E27FC236}">
                  <a16:creationId xmlns="" xmlns:a16="http://schemas.microsoft.com/office/drawing/2014/main" id="{A1A7A6A0-E2E6-4B3C-A817-C6D9715D624E}"/>
                </a:ext>
              </a:extLst>
            </p:cNvPr>
            <p:cNvSpPr/>
            <p:nvPr/>
          </p:nvSpPr>
          <p:spPr>
            <a:xfrm rot="16200000">
              <a:off x="2043718" y="3999060"/>
              <a:ext cx="509219" cy="554516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4">
              <a:extLst>
                <a:ext uri="{FF2B5EF4-FFF2-40B4-BE49-F238E27FC236}">
                  <a16:creationId xmlns="" xmlns:a16="http://schemas.microsoft.com/office/drawing/2014/main" id="{A22804A1-ECD7-4998-88E1-A7FF77F75760}"/>
                </a:ext>
              </a:extLst>
            </p:cNvPr>
            <p:cNvSpPr/>
            <p:nvPr/>
          </p:nvSpPr>
          <p:spPr>
            <a:xfrm rot="16200000">
              <a:off x="952656" y="5567972"/>
              <a:ext cx="509219" cy="554516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14">
              <a:extLst>
                <a:ext uri="{FF2B5EF4-FFF2-40B4-BE49-F238E27FC236}">
                  <a16:creationId xmlns="" xmlns:a16="http://schemas.microsoft.com/office/drawing/2014/main" id="{3ED546AC-A135-4D18-80C8-66C4FB443747}"/>
                </a:ext>
              </a:extLst>
            </p:cNvPr>
            <p:cNvSpPr/>
            <p:nvPr/>
          </p:nvSpPr>
          <p:spPr>
            <a:xfrm rot="16200000">
              <a:off x="3058424" y="2501291"/>
              <a:ext cx="509219" cy="554516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6" name="Picture 2" descr="ÐÐ°ÑÑÐ¸Ð½ÐºÐ¸ Ð¿Ð¾ Ð·Ð°Ð¿ÑÐ¾ÑÑ pisa oec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 bwMode="auto">
          <a:xfrm>
            <a:off x="0" y="6604000"/>
            <a:ext cx="12192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3"/>
          <p:cNvSpPr>
            <a:spLocks noGrp="1"/>
          </p:cNvSpPr>
          <p:nvPr>
            <p:ph type="title"/>
          </p:nvPr>
        </p:nvSpPr>
        <p:spPr>
          <a:xfrm>
            <a:off x="1392009" y="210514"/>
            <a:ext cx="9407981" cy="834202"/>
          </a:xfrm>
        </p:spPr>
        <p:txBody>
          <a:bodyPr>
            <a:noAutofit/>
          </a:bodyPr>
          <a:lstStyle/>
          <a:p>
            <a:pPr algn="ctr"/>
            <a:r>
              <a:rPr lang="uz-Cyrl-UZ" sz="3200" b="1" dirty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йилгача </a:t>
            </a:r>
            <a:r>
              <a:rPr lang="uz-Cyrl-UZ" sz="3200" b="1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қўйилган </a:t>
            </a:r>
            <a:r>
              <a:rPr lang="uz-Cyrl-UZ" sz="3200" b="1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3200" b="1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3200" b="1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МАҚСАДЛИ КЎРСАТКИЧЛАР</a:t>
            </a:r>
            <a:endParaRPr lang="en-US" sz="3200" b="1" dirty="0">
              <a:solidFill>
                <a:srgbClr val="552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8323" y="455879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600" b="1" smtClean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Юқоридаги мақсадли кўрсаткичларга ҚАНДАЙ ЭРИШАМИЗ? </a:t>
            </a:r>
            <a:endParaRPr lang="ru-RU" sz="3600" b="1" dirty="0">
              <a:solidFill>
                <a:srgbClr val="552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ÐÐ°ÑÑÐ¸Ð½ÐºÐ¸ Ð¿Ð¾ Ð·Ð°Ð¿ÑÐ¾ÑÑ Ð²Ð¾Ð¿ÑÐ¾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32" y="1656208"/>
            <a:ext cx="4538181" cy="34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9485" y="5248695"/>
            <a:ext cx="10633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i="1" smtClean="0">
                <a:solidFill>
                  <a:srgbClr val="007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(иштирокчиларнинг сонидан келиб чиқиб кичик гуруҳлар ташкил қилинади ва саволга гуруҳлар 5 тадан ўзларининг жавобларини ёзишади, жамоаларнинг жавоблари муҳокама қилинади)</a:t>
            </a:r>
            <a:endParaRPr lang="ru-RU" sz="2000" b="1" i="1" dirty="0">
              <a:solidFill>
                <a:srgbClr val="007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ÐÐ°ÑÑÐ¸Ð½ÐºÐ¸ Ð¿Ð¾ Ð·Ð°Ð¿ÑÐ¾ÑÑ pisa oec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 bwMode="auto">
          <a:xfrm>
            <a:off x="0" y="6604000"/>
            <a:ext cx="12192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597199" y="4321205"/>
            <a:ext cx="7115830" cy="2055407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19100" y="4333726"/>
            <a:ext cx="3855352" cy="2042886"/>
          </a:xfrm>
          <a:prstGeom prst="rect">
            <a:avLst/>
          </a:prstGeom>
          <a:solidFill>
            <a:srgbClr val="D9FFF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19100" y="3459641"/>
            <a:ext cx="3855352" cy="813719"/>
          </a:xfrm>
          <a:prstGeom prst="rect">
            <a:avLst/>
          </a:prstGeom>
          <a:solidFill>
            <a:srgbClr val="D9FFF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97198" y="2558002"/>
            <a:ext cx="3528000" cy="848964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85029" y="2555555"/>
            <a:ext cx="3528000" cy="848964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97199" y="3454811"/>
            <a:ext cx="7115830" cy="818549"/>
          </a:xfrm>
          <a:prstGeom prst="rect">
            <a:avLst/>
          </a:prstGeom>
          <a:solidFill>
            <a:srgbClr val="FCEE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19100" y="2590800"/>
            <a:ext cx="3855352" cy="813719"/>
          </a:xfrm>
          <a:prstGeom prst="rect">
            <a:avLst/>
          </a:prstGeom>
          <a:solidFill>
            <a:srgbClr val="D9FFF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1943" y="295129"/>
            <a:ext cx="9231086" cy="162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z-Cyrl-UZ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Биринчи босқич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йилда </a:t>
            </a:r>
            <a:r>
              <a:rPr lang="uz-Cyrl-UZ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ўтказиладиган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 </a:t>
            </a:r>
            <a:r>
              <a:rPr 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PIRLS </a:t>
            </a:r>
            <a:r>
              <a:rPr 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z-Cyrl-UZ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алқаро баҳолаш дастурлари тадқиқотларида ижобий натижа кўрсатиш ва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TIMSS </a:t>
            </a:r>
            <a:r>
              <a:rPr 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</a:t>
            </a:r>
            <a:r>
              <a:rPr lang="uz-Cyrl-UZ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қиқотларига тайёргарлик кўриш.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676597" y="295129"/>
            <a:ext cx="1674718" cy="166167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Прямоугольник 8"/>
          <p:cNvSpPr/>
          <p:nvPr/>
        </p:nvSpPr>
        <p:spPr>
          <a:xfrm>
            <a:off x="1167837" y="3602475"/>
            <a:ext cx="2486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PIRLS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uz-Cyrl-UZ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4623" y="2643716"/>
            <a:ext cx="3253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smtClean="0">
                <a:latin typeface="Arial" panose="020B0604020202020204" pitchFamily="34" charset="0"/>
                <a:cs typeface="Arial" panose="020B0604020202020204" pitchFamily="34" charset="0"/>
              </a:rPr>
              <a:t>МАТЕМАТИК </a:t>
            </a:r>
            <a:endParaRPr 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2000" b="1" smtClean="0">
                <a:latin typeface="Arial" panose="020B0604020202020204" pitchFamily="34" charset="0"/>
                <a:cs typeface="Arial" panose="020B0604020202020204" pitchFamily="34" charset="0"/>
              </a:rPr>
              <a:t>САВОДХОНЛИК </a:t>
            </a:r>
            <a:endParaRPr lang="ru-RU" sz="20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8511987" y="2643716"/>
            <a:ext cx="309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smtClean="0">
                <a:latin typeface="Arial" panose="020B0604020202020204" pitchFamily="34" charset="0"/>
                <a:cs typeface="Arial" panose="020B0604020202020204" pitchFamily="34" charset="0"/>
              </a:rPr>
              <a:t>ТАБИИЙ ФАНЛАР </a:t>
            </a:r>
            <a:endParaRPr 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2000" b="1" smtClean="0">
                <a:latin typeface="Arial" panose="020B0604020202020204" pitchFamily="34" charset="0"/>
                <a:cs typeface="Arial" panose="020B0604020202020204" pitchFamily="34" charset="0"/>
              </a:rPr>
              <a:t>САВОДХОНЛИГИ</a:t>
            </a:r>
            <a:endParaRPr lang="ru-RU" sz="2000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6769096" y="3600028"/>
            <a:ext cx="3148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TIMSS</a:t>
            </a:r>
            <a:endParaRPr lang="uz-Cyrl-UZ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0237" y="2643716"/>
            <a:ext cx="2422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z-Cyrl-UZ" sz="2000" b="1">
                <a:latin typeface="Arial" panose="020B0604020202020204" pitchFamily="34" charset="0"/>
                <a:cs typeface="Arial" panose="020B0604020202020204" pitchFamily="34" charset="0"/>
              </a:rPr>
              <a:t>ЎҚИШ </a:t>
            </a:r>
            <a:endParaRPr 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z-Cyrl-UZ" sz="2000" b="1" smtClean="0">
                <a:latin typeface="Arial" panose="020B0604020202020204" pitchFamily="34" charset="0"/>
                <a:cs typeface="Arial" panose="020B0604020202020204" pitchFamily="34" charset="0"/>
              </a:rPr>
              <a:t>САВОДХОНЛИГИ </a:t>
            </a:r>
            <a:endParaRPr lang="ru-RU" sz="2000"/>
          </a:p>
        </p:txBody>
      </p:sp>
      <p:sp>
        <p:nvSpPr>
          <p:cNvPr id="19" name="Прямоугольник 18"/>
          <p:cNvSpPr/>
          <p:nvPr/>
        </p:nvSpPr>
        <p:spPr>
          <a:xfrm>
            <a:off x="483567" y="4385673"/>
            <a:ext cx="3726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СИНФ, </a:t>
            </a:r>
          </a:p>
          <a:p>
            <a:pPr algn="ctr"/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(2019-2020 ўқув йилидаги </a:t>
            </a:r>
            <a:b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3-синфлар),</a:t>
            </a: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ЁШЛИ </a:t>
            </a:r>
            <a:r>
              <a:rPr lang="uz-Cyrl-UZ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ЎҚУВЧИЛАР</a:t>
            </a:r>
          </a:p>
          <a:p>
            <a:pPr algn="ctr"/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(2019-2020 </a:t>
            </a:r>
            <a:r>
              <a:rPr lang="uz-Cyrl-UZ" sz="2000">
                <a:latin typeface="Arial" panose="020B0604020202020204" pitchFamily="34" charset="0"/>
                <a:cs typeface="Arial" panose="020B0604020202020204" pitchFamily="34" charset="0"/>
              </a:rPr>
              <a:t>ўқув йилидаги </a:t>
            </a:r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8-синфлар)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7064" y="4385673"/>
            <a:ext cx="6896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ЁШЛИ </a:t>
            </a:r>
            <a:r>
              <a:rPr lang="uz-Cyrl-UZ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ЎҚУВЧИЛАР</a:t>
            </a:r>
          </a:p>
          <a:p>
            <a:pPr algn="ctr"/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000">
                <a:latin typeface="Arial" panose="020B0604020202020204" pitchFamily="34" charset="0"/>
                <a:cs typeface="Arial" panose="020B0604020202020204" pitchFamily="34" charset="0"/>
              </a:rPr>
              <a:t>2019-2020 ўқув йилидаги 8-синфлар)</a:t>
            </a:r>
          </a:p>
          <a:p>
            <a:pPr algn="ctr"/>
            <a:r>
              <a:rPr lang="uz-Cyrl-UZ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 </a:t>
            </a:r>
            <a:r>
              <a:rPr 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uz-Cyrl-UZ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4-, 8-синфлар </a:t>
            </a:r>
          </a:p>
          <a:p>
            <a:pPr algn="ctr"/>
            <a:r>
              <a:rPr lang="uz-Cyrl-UZ" sz="2000" i="1" smtClean="0">
                <a:latin typeface="Arial" panose="020B0604020202020204" pitchFamily="34" charset="0"/>
                <a:cs typeface="Arial" panose="020B0604020202020204" pitchFamily="34" charset="0"/>
              </a:rPr>
              <a:t>(2024 йилга келиб иштирок этса)</a:t>
            </a:r>
          </a:p>
          <a:p>
            <a:pPr algn="ctr"/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000">
                <a:latin typeface="Arial" panose="020B0604020202020204" pitchFamily="34" charset="0"/>
                <a:cs typeface="Arial" panose="020B0604020202020204" pitchFamily="34" charset="0"/>
              </a:rPr>
              <a:t>2019-2020 ўқув йилидаги 4</a:t>
            </a:r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-синфлар,</a:t>
            </a:r>
          </a:p>
          <a:p>
            <a:pPr algn="ctr"/>
            <a:r>
              <a:rPr lang="uz-Cyrl-UZ" sz="2000" smtClean="0">
                <a:latin typeface="Arial" panose="020B0604020202020204" pitchFamily="34" charset="0"/>
                <a:cs typeface="Arial" panose="020B0604020202020204" pitchFamily="34" charset="0"/>
              </a:rPr>
              <a:t>2020-2021 ўқув йилидаги 1-синф)</a:t>
            </a:r>
            <a:endParaRPr lang="uz-Cyrl-U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9080" y="207857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8950001" y="-707138"/>
            <a:ext cx="144000" cy="571128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>
            <a:off x="3028159" y="-707137"/>
            <a:ext cx="144000" cy="571128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ÐÐ°ÑÑÐ¸Ð½ÐºÐ¸ Ð¿Ð¾ Ð·Ð°Ð¿ÑÐ¾ÑÑ pisa oec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 bwMode="auto">
          <a:xfrm>
            <a:off x="0" y="6604000"/>
            <a:ext cx="12192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75622"/>
            <a:ext cx="12192000" cy="6282378"/>
            <a:chOff x="0" y="575622"/>
            <a:chExt cx="12192000" cy="628237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94033" y="575622"/>
              <a:ext cx="974407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z-Cyrl-UZ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Халқаро баҳолаш дастурлари тадқиқотларига тайёргарлик кўриш </a:t>
              </a:r>
            </a:p>
            <a:p>
              <a:pPr algn="ctr"/>
              <a:r>
                <a:rPr lang="uz-Cyrl-UZ" sz="28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ФАҚАТ ФИЛОЛОГИЯ, АНИҚ ВА ТАБИИЙ ФАНЛАР ЙЎНАЛИШИДАГИ МЕТОДИСТЛАРГА ТЕГИШЛИ (МИ</a:t>
              </a:r>
              <a:r>
                <a:rPr lang="uz-Cyrl-UZ" sz="2800" b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?)</a:t>
              </a:r>
              <a:endPara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1" b="14463"/>
            <a:stretch/>
          </p:blipFill>
          <p:spPr bwMode="auto">
            <a:xfrm>
              <a:off x="3946516" y="2734123"/>
              <a:ext cx="4439109" cy="223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68385" y="5553495"/>
              <a:ext cx="106330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z-Cyrl-UZ" sz="2000" b="1" i="1" smtClean="0">
                  <a:solidFill>
                    <a:srgbClr val="007E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(саволга нисбатан иштирокчиларнинг жавоблари тингланади ва муҳокама қилинади)</a:t>
              </a:r>
              <a:endParaRPr lang="ru-RU" sz="2000" b="1" i="1" dirty="0">
                <a:solidFill>
                  <a:srgbClr val="007E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19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207465"/>
            <a:ext cx="12192000" cy="6650535"/>
            <a:chOff x="0" y="207465"/>
            <a:chExt cx="12192000" cy="6650535"/>
          </a:xfrm>
        </p:grpSpPr>
        <p:pic>
          <p:nvPicPr>
            <p:cNvPr id="3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451100" y="1248493"/>
              <a:ext cx="902647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uz-Cyrl-UZ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ЎҚИШ </a:t>
              </a:r>
              <a:r>
                <a:rPr lang="uz-Cyrl-UZ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САВОДХОНЛИГИ – </a:t>
              </a:r>
              <a:r>
                <a:rPr lang="uz-Cyrl-UZ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ўқувчининг ёзма матнни тушуниш ва ундан фойдалана олиш қобилияти, у ҳақда фикр юритиш ва ўз мақсадига эришиш учун ўқиш билан шуғулланиши, ўз билим ва имкониятларини кенгайтириши, ижтимоий ҳаётда иштирок этиши.    </a:t>
              </a:r>
              <a:endParaRPr lang="ru-RU" sz="200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51100" y="3250314"/>
              <a:ext cx="90264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uz-Cyrl-UZ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 САВОДХОНЛИК – </a:t>
              </a:r>
              <a:r>
                <a:rPr lang="ru-RU" sz="2000" b="1">
                  <a:latin typeface="Arial" panose="020B0604020202020204" pitchFamily="34" charset="0"/>
                  <a:cs typeface="Arial" panose="020B0604020202020204" pitchFamily="34" charset="0"/>
                </a:rPr>
                <a:t>бу шахснинг математик фикрлаш</a:t>
              </a:r>
              <a:br>
                <a:rPr lang="ru-RU" sz="20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>
                  <a:latin typeface="Arial" panose="020B0604020202020204" pitchFamily="34" charset="0"/>
                  <a:cs typeface="Arial" panose="020B0604020202020204" pitchFamily="34" charset="0"/>
                </a:rPr>
                <a:t>ва реал ҳаётдаги турли муаммоларни ечишда уларни</a:t>
              </a:r>
              <a:br>
                <a:rPr lang="ru-RU" sz="20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>
                  <a:latin typeface="Arial" panose="020B0604020202020204" pitchFamily="34" charset="0"/>
                  <a:cs typeface="Arial" panose="020B0604020202020204" pitchFamily="34" charset="0"/>
                </a:rPr>
                <a:t>математик ифодалаш, қўллаш ва шарҳлай </a:t>
              </a:r>
              <a:r>
                <a:rPr lang="ru-RU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олиш қобилияти.</a:t>
              </a:r>
              <a:endParaRPr lang="ru-RU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51099" y="4913580"/>
              <a:ext cx="902648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uz-Cyrl-UZ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ТАБИИЙ ФАНЛАР САВОДХОНЛИГИ  – </a:t>
              </a:r>
              <a:r>
                <a:rPr lang="uz-Cyrl-UZ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шахснинг табиий фанлар ривожи ва уларнинг ютуқларидан фойдаланиш билан боғлиқ масалаларда фаол фуқаролик позициясини эгаллаш қобилияти ва унинг табиий-илмий ғояларни ўрганишга тайёрлиги.</a:t>
              </a:r>
              <a:endParaRPr lang="ru-RU" sz="20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207465"/>
              <a:ext cx="1219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z-Cyrl-UZ" sz="3600" b="1" smtClean="0">
                  <a:solidFill>
                    <a:srgbClr val="5525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Нимани ривожлантириш лозим</a:t>
              </a:r>
              <a:r>
                <a:rPr lang="en-US" sz="3600" b="1" smtClean="0">
                  <a:solidFill>
                    <a:srgbClr val="5525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3600" b="1" dirty="0">
                <a:solidFill>
                  <a:srgbClr val="5525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6" descr="ÐÐ°ÑÑÐ¸Ð½ÐºÐ¸ Ð¿Ð¾ Ð·Ð°Ð¿ÑÐ¾ÑÑ knig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5520"/>
            <a:stretch/>
          </p:blipFill>
          <p:spPr bwMode="auto">
            <a:xfrm>
              <a:off x="406400" y="1299736"/>
              <a:ext cx="1927250" cy="122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85" y="4968448"/>
              <a:ext cx="1755205" cy="126593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24" y="2906368"/>
              <a:ext cx="1676401" cy="1676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13218"/>
            <a:ext cx="12192000" cy="6444782"/>
            <a:chOff x="0" y="413218"/>
            <a:chExt cx="12192000" cy="6444782"/>
          </a:xfrm>
        </p:grpSpPr>
        <p:pic>
          <p:nvPicPr>
            <p:cNvPr id="3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117240" y="413218"/>
              <a:ext cx="795751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6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Ҳозирги кун МЕТОДИСТИ билан кўзланган мақсадга эриша оламизми?</a:t>
              </a:r>
              <a:endParaRPr lang="ru-RU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2" name="Picture 8" descr="https://kogo.co.uk/wp-content/uploads/2016/03/iStock_000069097485_Large-768x93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804" y="2444587"/>
              <a:ext cx="2604424" cy="31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d2yhzr6tx8qnba.cloudfront.net/images/db/3/48/575354b4f148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633" y="2444587"/>
              <a:ext cx="3126673" cy="3056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317021" y="1904402"/>
              <a:ext cx="10855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z-Cyrl-UZ" sz="3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ЙЎҚ</a:t>
              </a:r>
              <a:endParaRPr lang="ru-RU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23244" y="1915135"/>
              <a:ext cx="8515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z-Cyrl-UZ" sz="3600" b="1" smtClean="0">
                  <a:solidFill>
                    <a:srgbClr val="008E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ҲА</a:t>
              </a:r>
              <a:endParaRPr lang="ru-RU" sz="360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82813" y="5560526"/>
              <a:ext cx="28636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z-Cyrl-UZ" sz="3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Нима учун?</a:t>
              </a:r>
              <a:endParaRPr lang="ru-RU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35940" y="5560526"/>
              <a:ext cx="39007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z-Cyrl-UZ" sz="3600" b="1" smtClean="0">
                  <a:solidFill>
                    <a:srgbClr val="008E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Нима ҳисобига?</a:t>
              </a:r>
              <a:endParaRPr lang="ru-RU" sz="360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8" name="Picture 1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19337">
              <a:off x="4943474" y="2882524"/>
              <a:ext cx="230505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5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0024"/>
            <a:ext cx="12192000" cy="6647976"/>
            <a:chOff x="0" y="210024"/>
            <a:chExt cx="12192000" cy="6647976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410354" y="1163478"/>
              <a:ext cx="11371292" cy="5256008"/>
              <a:chOff x="515908" y="793363"/>
              <a:chExt cx="11371292" cy="5256008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515908" y="2331388"/>
                <a:ext cx="2670885" cy="2190258"/>
              </a:xfrm>
              <a:prstGeom prst="roundRect">
                <a:avLst>
                  <a:gd name="adj" fmla="val 8715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8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МЕТОДИСТ</a:t>
                </a:r>
                <a:endParaRPr lang="ru-RU" altLang="ru-RU" sz="2400" b="1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Cyrl-UZ" sz="28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  <a:p>
                <a:pPr algn="ctr"/>
                <a:r>
                  <a:rPr lang="uz-Cyrl-UZ" sz="20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ИЖОДИЙ </a:t>
                </a:r>
                <a:r>
                  <a:rPr lang="uz-Cyrl-UZ" sz="2000" b="1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ГУРУҲ</a:t>
                </a:r>
              </a:p>
              <a:p>
                <a:pPr algn="ctr"/>
                <a:r>
                  <a:rPr lang="uz-Cyrl-UZ"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(илғор фан ўқитувчиларидан иборат)</a:t>
                </a:r>
                <a:endParaRPr lang="ru-RU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762277" y="2326976"/>
                <a:ext cx="2533931" cy="2190260"/>
              </a:xfrm>
              <a:prstGeom prst="roundRect">
                <a:avLst>
                  <a:gd name="adj" fmla="val 8746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21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МЕТОД БИРЛАШМАЛАР</a:t>
                </a:r>
              </a:p>
              <a:p>
                <a:pPr algn="ctr"/>
                <a:r>
                  <a:rPr lang="uz-Cyrl-UZ" sz="19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Cyrl-UZ" sz="21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ФАН ЎҚИТУВЧИЛАРИ</a:t>
                </a:r>
                <a:endParaRPr lang="ru-RU" sz="2100" smtClean="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890052" y="2331386"/>
                <a:ext cx="2044553" cy="2190261"/>
              </a:xfrm>
              <a:prstGeom prst="roundRect">
                <a:avLst>
                  <a:gd name="adj" fmla="val 9812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32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ЎҚУВЧИ</a:t>
                </a:r>
                <a:endParaRPr lang="ru-RU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890052" y="793363"/>
                <a:ext cx="2044553" cy="692360"/>
              </a:xfrm>
              <a:prstGeom prst="roundRect">
                <a:avLst>
                  <a:gd name="adj" fmla="val 16201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22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Ташқи </a:t>
                </a:r>
                <a:r>
                  <a:rPr lang="uz-Cyrl-UZ" sz="2200" b="1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назорат</a:t>
                </a:r>
                <a:endParaRPr lang="ru-RU" sz="220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890052" y="5357011"/>
                <a:ext cx="2044553" cy="692360"/>
              </a:xfrm>
              <a:prstGeom prst="roundRect">
                <a:avLst>
                  <a:gd name="adj" fmla="val 16201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22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Ички </a:t>
                </a:r>
                <a:r>
                  <a:rPr lang="uz-Cyrl-UZ" sz="2200" b="1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назорат</a:t>
                </a:r>
                <a:endParaRPr lang="ru-RU" sz="2200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9541807" y="2326976"/>
                <a:ext cx="2345393" cy="2190261"/>
              </a:xfrm>
              <a:prstGeom prst="roundRect">
                <a:avLst>
                  <a:gd name="adj" fmla="val 10877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32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ФАОЛ</a:t>
                </a:r>
                <a:r>
                  <a:rPr lang="uz-Cyrl-UZ" sz="24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ҳаётий позицияга эга </a:t>
                </a:r>
              </a:p>
              <a:p>
                <a:pPr algn="ctr"/>
                <a:r>
                  <a:rPr lang="uz-Cyrl-UZ" sz="3200" b="1" smtClean="0">
                    <a:solidFill>
                      <a:srgbClr val="5725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ЁШЛАР</a:t>
                </a:r>
                <a:endParaRPr lang="ru-RU" sz="2400" b="1">
                  <a:solidFill>
                    <a:srgbClr val="5725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Соединительная линия уступом 47"/>
              <p:cNvCxnSpPr/>
              <p:nvPr/>
            </p:nvCxnSpPr>
            <p:spPr>
              <a:xfrm rot="10800000" flipV="1">
                <a:off x="1994052" y="1147877"/>
                <a:ext cx="4896000" cy="1152000"/>
              </a:xfrm>
              <a:prstGeom prst="bentConnector3">
                <a:avLst>
                  <a:gd name="adj1" fmla="val 99924"/>
                </a:avLst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Соединительная линия уступом 52"/>
              <p:cNvCxnSpPr/>
              <p:nvPr/>
            </p:nvCxnSpPr>
            <p:spPr>
              <a:xfrm rot="10800000">
                <a:off x="4984451" y="4517236"/>
                <a:ext cx="1872000" cy="1152000"/>
              </a:xfrm>
              <a:prstGeom prst="bentConnector3">
                <a:avLst>
                  <a:gd name="adj1" fmla="val 99939"/>
                </a:avLst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flipV="1">
                <a:off x="3200760" y="3424311"/>
                <a:ext cx="540000" cy="1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316451" y="3422105"/>
                <a:ext cx="540000" cy="1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flipV="1">
                <a:off x="8968206" y="3422105"/>
                <a:ext cx="540000" cy="1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 flipH="1" flipV="1">
                <a:off x="7912328" y="1485723"/>
                <a:ext cx="1" cy="792000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 flipH="1">
                <a:off x="7912327" y="4539008"/>
                <a:ext cx="1" cy="792000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006965" y="1377697"/>
                <a:ext cx="2044553" cy="692360"/>
              </a:xfrm>
              <a:prstGeom prst="roundRect">
                <a:avLst>
                  <a:gd name="adj" fmla="val 16201"/>
                </a:avLst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Cyrl-UZ" sz="2200" b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  <a:r>
                  <a:rPr lang="ru-RU" sz="2200" b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</a:t>
                </a:r>
                <a:r>
                  <a:rPr lang="ru-RU" sz="2200" b="1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нч мактаблари</a:t>
                </a:r>
                <a:endParaRPr lang="ru-RU" sz="22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Прямая со стрелкой 74"/>
              <p:cNvCxnSpPr/>
              <p:nvPr/>
            </p:nvCxnSpPr>
            <p:spPr>
              <a:xfrm flipH="1">
                <a:off x="5029241" y="2094580"/>
                <a:ext cx="1" cy="216000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Picture 2" descr="ÐÐ°ÑÑÐ¸Ð½ÐºÐ¸ Ð¿Ð¾ Ð·Ð°Ð¿ÑÐ¾ÑÑ pisa oec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43"/>
            <a:stretch/>
          </p:blipFill>
          <p:spPr bwMode="auto">
            <a:xfrm>
              <a:off x="0" y="6604000"/>
              <a:ext cx="12192000" cy="2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Заголовок 1"/>
            <p:cNvSpPr txBox="1">
              <a:spLocks/>
            </p:cNvSpPr>
            <p:nvPr/>
          </p:nvSpPr>
          <p:spPr>
            <a:xfrm>
              <a:off x="0" y="210024"/>
              <a:ext cx="12192000" cy="5069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МЕТОДИСТ ФАОЛИЯТИНИНГ НАМУНАВИЙ ЦИКЛОГРАММАСИ</a:t>
              </a:r>
              <a:endPara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Соединительная линия уступом 76"/>
            <p:cNvCxnSpPr/>
            <p:nvPr/>
          </p:nvCxnSpPr>
          <p:spPr>
            <a:xfrm flipV="1">
              <a:off x="2540190" y="2089456"/>
              <a:ext cx="1319198" cy="540000"/>
            </a:xfrm>
            <a:prstGeom prst="bentConnector3">
              <a:avLst>
                <a:gd name="adj1" fmla="val 2140"/>
              </a:avLst>
            </a:prstGeom>
            <a:ln w="571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6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7601223</TotalTime>
  <Words>623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맑은 고딕</vt:lpstr>
      <vt:lpstr>Arial</vt:lpstr>
      <vt:lpstr>Calibri</vt:lpstr>
      <vt:lpstr>Calibri Light</vt:lpstr>
      <vt:lpstr>Century Gothic</vt:lpstr>
      <vt:lpstr>Тема Office</vt:lpstr>
      <vt:lpstr>Халқаро баҳолаш дастурлари тадқиқотларига тайёрланишда МЕТОДИСТНИНГ ЎРНИ ВА ВАЗИФАЛАРИ</vt:lpstr>
      <vt:lpstr>Презентация PowerPoint</vt:lpstr>
      <vt:lpstr>2030 йилгача қўйилган  МАҚСАДЛИ КЎРСАТКИЧЛАР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Халқаро баҳолаш дастурлари тадқиқотларига тайёрланишда методистнинг ўрни ва вазифалари</dc:title>
  <dc:creator>Bahrom</dc:creator>
  <cp:lastModifiedBy>User</cp:lastModifiedBy>
  <cp:revision>594</cp:revision>
  <dcterms:created xsi:type="dcterms:W3CDTF">2019-06-13T06:47:53Z</dcterms:created>
  <dcterms:modified xsi:type="dcterms:W3CDTF">2019-06-19T07:07:23Z</dcterms:modified>
</cp:coreProperties>
</file>