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sldIdLst>
    <p:sldId id="256" r:id="rId12"/>
    <p:sldId id="269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A104-E09D-47F2-8470-333477B61286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9F5B-F792-4B7A-B9C3-2CEB0CFC2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004BD-AD4C-4E90-83D4-E9A51B03C889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5A3B-AD9C-45C5-BA3A-D3CC44F5B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9C99-52F3-4743-A550-60832A38CFB8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CE2C-15F5-45BA-B033-ACCAFE8F6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20FE-4D82-46C0-965E-87D7EBB61774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A309-6FEB-41C9-94F7-341FF1955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2BCF-F088-41B0-9472-75023F58543E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2653-3D63-4886-9311-D9EE35460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C024A-58CB-46D2-A735-8770B64D2462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9A926-74A6-4599-B11A-7B29E2BF0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76BA-88A8-4732-B95C-47D84EA0FDF2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94A4-EB1B-464A-980F-AE88704E5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0948A-5C8A-4CDB-9B84-2D1A98B542F8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526C9-AA46-4929-A26E-28C696F7B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3C2F-C4CB-4502-95FC-651A37FE12DB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D57B-8F72-4F79-9396-F7B72474F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83CE-5A3A-4F7B-98D0-F7FAAD6E73CF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69CB-427F-4B35-8720-8EFEB403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94A104-E09D-47F2-8470-333477B61286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B19F5B-F792-4B7A-B9C3-2CEB0CFC26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96F21-877B-4A2A-9C9B-1BCD4E6C510F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E0D08-4BEF-4EBA-B3B7-7A183C463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C820FE-4D82-46C0-965E-87D7EBB61774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DD2A309-6FEB-41C9-94F7-341FF19552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932BCF-F088-41B0-9472-75023F58543E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012653-3D63-4886-9311-D9EE354604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C024A-58CB-46D2-A735-8770B64D246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99A926-74A6-4599-B11A-7B29E2BF0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5C76BA-88A8-4732-B95C-47D84EA0FDF2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6994A4-EB1B-464A-980F-AE88704E5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20948A-5C8A-4CDB-9B84-2D1A98B542F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B526C9-AA46-4929-A26E-28C696F7B1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203C2F-C4CB-4502-95FC-651A37FE12DB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43D57B-8F72-4F79-9396-F7B72474FB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4183CE-5A3A-4F7B-98D0-F7FAAD6E73C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8B69CB-427F-4B35-8720-8EFEB403EC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E96F21-877B-4A2A-9C9B-1BCD4E6C510F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CE0D08-4BEF-4EBA-B3B7-7A183C463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3004BD-AD4C-4E90-83D4-E9A51B03C889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F45A3B-AD9C-45C5-BA3A-D3CC44F5B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199C99-52F3-4743-A550-60832A38CFB8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CCE2C-15F5-45BA-B033-ACCAFE8F62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D6955-F3D0-4CA5-BF78-0D339CBDC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13F42FF-BA98-4A2C-829D-027B4D6F4A23}" type="datetimeFigureOut">
              <a:rPr lang="ru-RU" smtClean="0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F1D6955-F3D0-4CA5-BF78-0D339CBDC2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Sana: </a:t>
            </a:r>
            <a:r>
              <a:rPr lang="ru-RU" sz="4000" b="1" dirty="0">
                <a:solidFill>
                  <a:srgbClr val="000000"/>
                </a:solidFill>
              </a:rPr>
              <a:t/>
            </a:r>
            <a:br>
              <a:rPr lang="ru-RU" sz="4000" b="1" dirty="0">
                <a:solidFill>
                  <a:srgbClr val="000000"/>
                </a:solidFill>
              </a:rPr>
            </a:br>
            <a:r>
              <a:rPr lang="en-US" sz="4000" b="1" dirty="0" smtClean="0">
                <a:solidFill>
                  <a:srgbClr val="000000"/>
                </a:solidFill>
              </a:rPr>
              <a:t>   </a:t>
            </a:r>
            <a:r>
              <a:rPr lang="en-US" sz="4000" b="1" dirty="0" smtClean="0">
                <a:solidFill>
                  <a:srgbClr val="7030A0"/>
                </a:solidFill>
              </a:rPr>
              <a:t> 6</a:t>
            </a:r>
            <a:r>
              <a:rPr lang="ru-RU" sz="4000" b="1" dirty="0" smtClean="0">
                <a:solidFill>
                  <a:srgbClr val="7030A0"/>
                </a:solidFill>
              </a:rPr>
              <a:t>-</a:t>
            </a:r>
            <a:r>
              <a:rPr lang="en-US" sz="4000" b="1" dirty="0" err="1" smtClean="0">
                <a:solidFill>
                  <a:srgbClr val="7030A0"/>
                </a:solidFill>
              </a:rPr>
              <a:t>sinf</a:t>
            </a:r>
            <a:r>
              <a:rPr lang="en-US" sz="4000" b="1" dirty="0" smtClean="0">
                <a:solidFill>
                  <a:srgbClr val="7030A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matematika</a:t>
            </a:r>
            <a:r>
              <a:rPr lang="en-US" sz="4000" b="1" dirty="0" smtClean="0">
                <a:solidFill>
                  <a:srgbClr val="FF0000"/>
                </a:solidFill>
              </a:rPr>
              <a:t>   </a:t>
            </a:r>
            <a:r>
              <a:rPr lang="en-US" sz="4000" b="1" dirty="0" err="1" smtClean="0">
                <a:solidFill>
                  <a:srgbClr val="FF0000"/>
                </a:solidFill>
              </a:rPr>
              <a:t>darsi</a:t>
            </a:r>
            <a:r>
              <a:rPr lang="en-US" sz="4000" b="1" dirty="0" smtClean="0">
                <a:solidFill>
                  <a:srgbClr val="FF0000"/>
                </a:solidFill>
              </a:rPr>
              <a:t>.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88" y="1571625"/>
            <a:ext cx="4143375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</a:rPr>
              <a:t>MAVZU: </a:t>
            </a:r>
            <a:r>
              <a:rPr lang="en-US" sz="4000" dirty="0" err="1" smtClean="0">
                <a:solidFill>
                  <a:srgbClr val="000000"/>
                </a:solidFill>
              </a:rPr>
              <a:t>Qarama-qarshi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sonlar</a:t>
            </a:r>
            <a:r>
              <a:rPr lang="en-US" sz="4000" smtClean="0">
                <a:solidFill>
                  <a:srgbClr val="000000"/>
                </a:solidFill>
              </a:rPr>
              <a:t>.  </a:t>
            </a:r>
            <a:endParaRPr lang="ru-RU" sz="3200" dirty="0" smtClean="0">
              <a:solidFill>
                <a:srgbClr val="0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625" y="4357688"/>
            <a:ext cx="4359275" cy="21669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DARS MAQSADI: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Oquvchilarga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qarama-qarshi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sonlarni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tushuntirish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r>
              <a:rPr lang="en-US" dirty="0" err="1" smtClean="0">
                <a:solidFill>
                  <a:srgbClr val="000000"/>
                </a:solidFill>
              </a:rPr>
              <a:t>misollar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yechish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ko’nikmasini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shakllantirish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571625"/>
            <a:ext cx="4071937" cy="2286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DARS SHIORI:</a:t>
            </a:r>
            <a:r>
              <a:rPr lang="en-US" sz="3600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Biz    </a:t>
            </a:r>
            <a:r>
              <a:rPr lang="en-US" dirty="0" err="1" smtClean="0"/>
              <a:t>yosh</a:t>
            </a:r>
            <a:r>
              <a:rPr lang="en-US" dirty="0" smtClean="0"/>
              <a:t>   </a:t>
            </a:r>
            <a:r>
              <a:rPr lang="en-US" dirty="0" err="1" smtClean="0"/>
              <a:t>avlod</a:t>
            </a:r>
            <a:r>
              <a:rPr lang="en-US" dirty="0" smtClean="0"/>
              <a:t> - </a:t>
            </a:r>
            <a:r>
              <a:rPr lang="en-US" dirty="0" err="1" smtClean="0"/>
              <a:t>barkamol</a:t>
            </a:r>
            <a:r>
              <a:rPr lang="en-US" dirty="0" smtClean="0"/>
              <a:t>, </a:t>
            </a:r>
            <a:r>
              <a:rPr lang="en-US" dirty="0" err="1" smtClean="0"/>
              <a:t>o’qib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            </a:t>
            </a:r>
            <a:r>
              <a:rPr lang="en-US" dirty="0" err="1" smtClean="0"/>
              <a:t>topamiz</a:t>
            </a:r>
            <a:r>
              <a:rPr lang="en-US" dirty="0" smtClean="0"/>
              <a:t> </a:t>
            </a:r>
            <a:r>
              <a:rPr lang="en-US" dirty="0" err="1" smtClean="0"/>
              <a:t>kamol</a:t>
            </a:r>
            <a:r>
              <a:rPr lang="en-US" dirty="0" smtClean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7" name="Содержимое 8" descr="Jujacha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3929063"/>
            <a:ext cx="400050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401050" cy="63579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500063"/>
          <a:ext cx="7715304" cy="60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C=2</a:t>
                      </a:r>
                      <a:r>
                        <a:rPr lang="ru-RU" sz="60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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0264"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3,14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ru-RU" sz="6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72" name="TextBox 4"/>
          <p:cNvSpPr txBox="1">
            <a:spLocks noChangeArrowheads="1"/>
          </p:cNvSpPr>
          <p:nvPr/>
        </p:nvSpPr>
        <p:spPr bwMode="auto">
          <a:xfrm>
            <a:off x="7429500" y="785813"/>
            <a:ext cx="357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0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93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Mustaqil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ish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C00000"/>
                </a:solidFill>
              </a:rPr>
              <a:t>1-darajali:  </a:t>
            </a:r>
            <a:r>
              <a:rPr lang="en-US" b="1" smtClean="0">
                <a:solidFill>
                  <a:srgbClr val="FF0000"/>
                </a:solidFill>
              </a:rPr>
              <a:t>(Sinf  miqyosida) Hisoblang: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1)  -(-12)=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2)  -(-8,9)=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3)  -(+3,09)=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4)  -(+10)=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5)  -(+0,45)=</a:t>
            </a: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C00000"/>
                </a:solidFill>
              </a:rPr>
              <a:t>2-darajali:  </a:t>
            </a:r>
            <a:r>
              <a:rPr lang="en-US" b="1" smtClean="0">
                <a:solidFill>
                  <a:srgbClr val="FF0000"/>
                </a:solidFill>
              </a:rPr>
              <a:t>(Iqtidorli o’quvchilar  uchun.)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1)Tenglamani yeching: 720:(5+6x+5x)=12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2)  -(160:8-8)=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000000"/>
                </a:solidFill>
              </a:rPr>
              <a:t>3)  -(99:33+77)=</a:t>
            </a:r>
          </a:p>
          <a:p>
            <a:pPr eaLnBrk="1" hangingPunct="1">
              <a:buFont typeface="Arial" charset="0"/>
              <a:buNone/>
              <a:defRPr/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3995936" y="357188"/>
            <a:ext cx="1071563" cy="7858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build="p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FF0000"/>
                </a:solidFill>
              </a:rPr>
              <a:t>1-darajali:    2-darajali: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/>
              <a:t>1)  12              1) x=5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/>
              <a:t>2)  8,9              2) -12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/>
              <a:t>3)  -3,09             3) -80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/>
              <a:t>4)  -10           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/>
              <a:t>5)  -0,45              </a:t>
            </a:r>
            <a:endParaRPr lang="ru-RU" b="1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Mustaqil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ish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</a:rPr>
              <a:t>javoblari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3" name="Содержимое 7" descr="_i__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UYGA  VAZIFA: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2714625"/>
            <a:ext cx="4000500" cy="2214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№ 825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  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№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826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,   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№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827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misollar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pic>
        <p:nvPicPr>
          <p:cNvPr id="5" name="Содержимое 4" descr="(R)Omar-Mosque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40823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6600" dirty="0" err="1" smtClean="0">
                <a:solidFill>
                  <a:srgbClr val="FF0000"/>
                </a:solidFill>
              </a:rPr>
              <a:t>Masalalarni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yeching</a:t>
            </a:r>
            <a:r>
              <a:rPr lang="en-US" sz="6600" dirty="0" smtClean="0">
                <a:solidFill>
                  <a:srgbClr val="FF0000"/>
                </a:solidFill>
              </a:rPr>
              <a:t>:</a:t>
            </a:r>
            <a:endParaRPr lang="ru-RU" sz="6600" dirty="0" smtClean="0">
              <a:solidFill>
                <a:srgbClr val="FF0000"/>
              </a:solidFill>
            </a:endParaRPr>
          </a:p>
        </p:txBody>
      </p:sp>
      <p:sp>
        <p:nvSpPr>
          <p:cNvPr id="26630" name="Cloud"/>
          <p:cNvSpPr>
            <a:spLocks noChangeAspect="1" noEditPoints="1" noChangeArrowheads="1"/>
          </p:cNvSpPr>
          <p:nvPr/>
        </p:nvSpPr>
        <p:spPr bwMode="auto">
          <a:xfrm>
            <a:off x="1116013" y="1844675"/>
            <a:ext cx="6769100" cy="4248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buFontTx/>
              <a:buAutoNum type="arabicParenR"/>
              <a:defRPr/>
            </a:pPr>
            <a:r>
              <a:rPr lang="en-US" sz="2000"/>
              <a:t>Tomonlari 4 sm, 5 sm, 5 sm bo’lgan uchburchak perimetrini toping.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000"/>
              <a:t>Perimetri 6 dm bo’lgan teng tomonli uchburchak tomonini toping.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000"/>
              <a:t>1:2000 masshtabli chizmadagi 1,007 smli kesmaning haqiqiy uzunligini toping.</a:t>
            </a:r>
            <a:endParaRPr lang="ru-RU" sz="2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1063" cy="45144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70C0"/>
                </a:solidFill>
              </a:rPr>
              <a:t>O’tilgan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mavzular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yuzasidan</a:t>
            </a:r>
            <a:r>
              <a:rPr lang="en-US" sz="2800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err="1" smtClean="0">
                <a:solidFill>
                  <a:srgbClr val="0070C0"/>
                </a:solidFill>
              </a:rPr>
              <a:t>savollar</a:t>
            </a:r>
            <a:r>
              <a:rPr lang="en-US" sz="2800" b="1" dirty="0" smtClean="0">
                <a:solidFill>
                  <a:srgbClr val="0070C0"/>
                </a:solidFill>
              </a:rPr>
              <a:t>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313" y="1071563"/>
            <a:ext cx="5429250" cy="55721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b="1" dirty="0" smtClean="0">
                <a:solidFill>
                  <a:srgbClr val="FF0000"/>
                </a:solidFill>
              </a:rPr>
              <a:t>               “</a:t>
            </a:r>
            <a:r>
              <a:rPr lang="en-US" sz="2700" b="1" dirty="0" err="1" smtClean="0">
                <a:solidFill>
                  <a:srgbClr val="FF0000"/>
                </a:solidFill>
              </a:rPr>
              <a:t>Jumlani</a:t>
            </a:r>
            <a:r>
              <a:rPr lang="en-US" sz="2700" b="1" dirty="0" smtClean="0">
                <a:solidFill>
                  <a:srgbClr val="FF0000"/>
                </a:solidFill>
              </a:rPr>
              <a:t>  </a:t>
            </a:r>
            <a:r>
              <a:rPr lang="en-US" sz="2700" b="1" dirty="0" err="1" smtClean="0">
                <a:solidFill>
                  <a:srgbClr val="FF0000"/>
                </a:solidFill>
              </a:rPr>
              <a:t>davom</a:t>
            </a:r>
            <a:r>
              <a:rPr lang="en-US" sz="2700" b="1" dirty="0" smtClean="0">
                <a:solidFill>
                  <a:srgbClr val="FF0000"/>
                </a:solidFill>
              </a:rPr>
              <a:t>  </a:t>
            </a:r>
            <a:r>
              <a:rPr lang="en-US" sz="2700" b="1" dirty="0" err="1" smtClean="0">
                <a:solidFill>
                  <a:srgbClr val="FF0000"/>
                </a:solidFill>
              </a:rPr>
              <a:t>ettir</a:t>
            </a:r>
            <a:r>
              <a:rPr lang="en-US" sz="2700" b="1" dirty="0" smtClean="0">
                <a:solidFill>
                  <a:srgbClr val="FF0000"/>
                </a:solidFill>
              </a:rPr>
              <a:t>”</a:t>
            </a:r>
            <a:endParaRPr lang="en-US" sz="27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1)  {…;-2;-1;0;1;2;...}  </a:t>
            </a:r>
            <a:r>
              <a:rPr lang="en-US" sz="2000" dirty="0" err="1" smtClean="0">
                <a:solidFill>
                  <a:srgbClr val="000000"/>
                </a:solidFill>
              </a:rPr>
              <a:t>sonlar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to’plamiga</a:t>
            </a:r>
            <a:r>
              <a:rPr lang="en-US" sz="2000" dirty="0" smtClean="0">
                <a:solidFill>
                  <a:srgbClr val="000000"/>
                </a:solidFill>
              </a:rPr>
              <a:t>…   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2)  </a:t>
            </a:r>
            <a:r>
              <a:rPr lang="en-US" sz="2000" dirty="0" err="1" smtClean="0">
                <a:solidFill>
                  <a:srgbClr val="000000"/>
                </a:solidFill>
              </a:rPr>
              <a:t>Noldan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katta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barcha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sonlar</a:t>
            </a:r>
            <a:r>
              <a:rPr lang="en-US" sz="2000" dirty="0" smtClean="0">
                <a:solidFill>
                  <a:srgbClr val="000000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3) </a:t>
            </a:r>
            <a:r>
              <a:rPr lang="en-US" sz="2000" dirty="0" err="1" smtClean="0">
                <a:solidFill>
                  <a:srgbClr val="000000"/>
                </a:solidFill>
              </a:rPr>
              <a:t>Noldan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kichik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barcha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sonlar</a:t>
            </a:r>
            <a:r>
              <a:rPr lang="en-US" sz="2000" dirty="0" smtClean="0">
                <a:solidFill>
                  <a:srgbClr val="000000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4) </a:t>
            </a:r>
            <a:r>
              <a:rPr lang="en-US" sz="2000" dirty="0" err="1" smtClean="0">
                <a:solidFill>
                  <a:srgbClr val="000000"/>
                </a:solidFill>
              </a:rPr>
              <a:t>Manfiy</a:t>
            </a:r>
            <a:r>
              <a:rPr lang="en-US" sz="2000" dirty="0" smtClean="0">
                <a:solidFill>
                  <a:srgbClr val="000000"/>
                </a:solidFill>
              </a:rPr>
              <a:t> ham, </a:t>
            </a:r>
            <a:r>
              <a:rPr lang="en-US" sz="2000" dirty="0" err="1" smtClean="0">
                <a:solidFill>
                  <a:srgbClr val="000000"/>
                </a:solidFill>
              </a:rPr>
              <a:t>musbat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emas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bu</a:t>
            </a:r>
            <a:r>
              <a:rPr lang="en-US" sz="2000" dirty="0" smtClean="0">
                <a:solidFill>
                  <a:srgbClr val="000000"/>
                </a:solidFill>
              </a:rPr>
              <a:t> son…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5)  </a:t>
            </a:r>
            <a:r>
              <a:rPr lang="en-US" sz="2000" dirty="0" err="1" smtClean="0">
                <a:solidFill>
                  <a:srgbClr val="000000"/>
                </a:solidFill>
              </a:rPr>
              <a:t>Nuqtaga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mos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keluvchi</a:t>
            </a:r>
            <a:r>
              <a:rPr lang="en-US" sz="2000" dirty="0" smtClean="0">
                <a:solidFill>
                  <a:srgbClr val="000000"/>
                </a:solidFill>
              </a:rPr>
              <a:t>  son…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6)  </a:t>
            </a:r>
            <a:r>
              <a:rPr lang="en-US" sz="2000" dirty="0" err="1" smtClean="0">
                <a:solidFill>
                  <a:srgbClr val="000000"/>
                </a:solidFill>
              </a:rPr>
              <a:t>Sanoq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boshi,yo’nalish,birlik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kesmaga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o’q</a:t>
            </a:r>
            <a:r>
              <a:rPr lang="en-US" sz="2000" dirty="0" smtClean="0">
                <a:solidFill>
                  <a:srgbClr val="000000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7)  </a:t>
            </a:r>
            <a:r>
              <a:rPr lang="en-US" sz="2000" dirty="0" err="1" smtClean="0">
                <a:solidFill>
                  <a:srgbClr val="000000"/>
                </a:solidFill>
              </a:rPr>
              <a:t>Eng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katta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butun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manfiy</a:t>
            </a:r>
            <a:r>
              <a:rPr lang="en-US" sz="2000" dirty="0" smtClean="0">
                <a:solidFill>
                  <a:srgbClr val="000000"/>
                </a:solidFill>
              </a:rPr>
              <a:t> son…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8)   </a:t>
            </a:r>
            <a:r>
              <a:rPr lang="en-US" sz="2000" dirty="0" err="1" smtClean="0">
                <a:solidFill>
                  <a:srgbClr val="000000"/>
                </a:solidFill>
              </a:rPr>
              <a:t>Eng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kichik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</a:rPr>
              <a:t>butun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musbat</a:t>
            </a:r>
            <a:r>
              <a:rPr lang="en-US" sz="2000" dirty="0" smtClean="0">
                <a:solidFill>
                  <a:srgbClr val="000000"/>
                </a:solidFill>
              </a:rPr>
              <a:t> son…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9) -5; -2,2; -81; -0,005;… </a:t>
            </a:r>
            <a:r>
              <a:rPr lang="en-US" sz="2000" dirty="0" err="1" smtClean="0">
                <a:solidFill>
                  <a:srgbClr val="000000"/>
                </a:solidFill>
              </a:rPr>
              <a:t>sonlar</a:t>
            </a:r>
            <a:r>
              <a:rPr lang="en-US" sz="2000" dirty="0" smtClean="0">
                <a:solidFill>
                  <a:srgbClr val="000000"/>
                </a:solidFill>
              </a:rPr>
              <a:t>…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10) “</a:t>
            </a:r>
            <a:r>
              <a:rPr lang="en-US" sz="2000" dirty="0" err="1" smtClean="0">
                <a:solidFill>
                  <a:srgbClr val="000000"/>
                </a:solidFill>
              </a:rPr>
              <a:t>Nol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</a:rPr>
              <a:t>lotincha</a:t>
            </a:r>
            <a:r>
              <a:rPr lang="en-US" sz="2000" dirty="0" smtClean="0">
                <a:solidFill>
                  <a:srgbClr val="000000"/>
                </a:solidFill>
              </a:rPr>
              <a:t> “</a:t>
            </a:r>
            <a:r>
              <a:rPr lang="en-US" sz="2000" dirty="0" err="1" smtClean="0">
                <a:solidFill>
                  <a:srgbClr val="000000"/>
                </a:solidFill>
              </a:rPr>
              <a:t>nullus</a:t>
            </a:r>
            <a:r>
              <a:rPr lang="en-US" sz="2000" dirty="0" smtClean="0">
                <a:solidFill>
                  <a:srgbClr val="000000"/>
                </a:solidFill>
              </a:rPr>
              <a:t>”- 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7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7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43563" y="135731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butun sonlar to’plami deyiladi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3563" y="1785938"/>
            <a:ext cx="328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musbat sonlar deyiladi.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2143125"/>
            <a:ext cx="292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manfiy sonlar deyiladi.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2500313"/>
            <a:ext cx="292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0 soni.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3563" y="2857500"/>
            <a:ext cx="3500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nuqtaning koordinatasi deyiladi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214688"/>
            <a:ext cx="285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son o’qi deyiladi.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86438" y="3500438"/>
            <a:ext cx="64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1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57875" y="3786188"/>
            <a:ext cx="357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43563" y="4143375"/>
            <a:ext cx="209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manfiy sonlardir.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43563" y="4500563"/>
            <a:ext cx="2500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“hech nima” degan ma’noni bildiradi.</a:t>
            </a:r>
            <a:endParaRPr lang="ru-RU" sz="2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15312" cy="135731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70C0"/>
                </a:solidFill>
              </a:rPr>
              <a:t>Yangi mavzu bayoni:</a:t>
            </a:r>
            <a:endParaRPr lang="ru-RU" sz="4000" b="1" smtClean="0">
              <a:solidFill>
                <a:srgbClr val="0070C0"/>
              </a:solidFill>
            </a:endParaRPr>
          </a:p>
        </p:txBody>
      </p:sp>
      <p:graphicFrame>
        <p:nvGraphicFramePr>
          <p:cNvPr id="4144" name="Group 48"/>
          <p:cNvGraphicFramePr>
            <a:graphicFrameLocks noGrp="1"/>
          </p:cNvGraphicFramePr>
          <p:nvPr>
            <p:ph sz="half" idx="1"/>
          </p:nvPr>
        </p:nvGraphicFramePr>
        <p:xfrm>
          <a:off x="4643438" y="1571625"/>
          <a:ext cx="4105275" cy="5041900"/>
        </p:xfrm>
        <a:graphic>
          <a:graphicData uri="http://schemas.openxmlformats.org/drawingml/2006/table">
            <a:tbl>
              <a:tblPr/>
              <a:tblGrid>
                <a:gridCol w="2052637"/>
                <a:gridCol w="2052638"/>
              </a:tblGrid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1,3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-1,3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-5,6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5,6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-12</a:t>
                      </a:r>
                      <a:endParaRPr kumimoji="0" lang="ru-RU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pic>
        <p:nvPicPr>
          <p:cNvPr id="4140" name="Object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3321050"/>
            <a:ext cx="114300" cy="215900"/>
          </a:xfrm>
          <a:prstGeom prst="rect">
            <a:avLst/>
          </a:prstGeom>
        </p:spPr>
      </p:pic>
      <p:sp>
        <p:nvSpPr>
          <p:cNvPr id="4159" name="Line 49"/>
          <p:cNvSpPr>
            <a:spLocks noChangeShapeType="1"/>
          </p:cNvSpPr>
          <p:nvPr/>
        </p:nvSpPr>
        <p:spPr bwMode="auto">
          <a:xfrm>
            <a:off x="611188" y="39338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60" name="Line 50"/>
          <p:cNvSpPr>
            <a:spLocks noChangeShapeType="1"/>
          </p:cNvSpPr>
          <p:nvPr/>
        </p:nvSpPr>
        <p:spPr bwMode="auto">
          <a:xfrm>
            <a:off x="2484438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1" name="Line 51"/>
          <p:cNvSpPr>
            <a:spLocks noChangeShapeType="1"/>
          </p:cNvSpPr>
          <p:nvPr/>
        </p:nvSpPr>
        <p:spPr bwMode="auto">
          <a:xfrm>
            <a:off x="1258888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2" name="Line 52"/>
          <p:cNvSpPr>
            <a:spLocks noChangeShapeType="1"/>
          </p:cNvSpPr>
          <p:nvPr/>
        </p:nvSpPr>
        <p:spPr bwMode="auto">
          <a:xfrm>
            <a:off x="3708400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3" name="AutoShape 53"/>
          <p:cNvSpPr>
            <a:spLocks noChangeArrowheads="1"/>
          </p:cNvSpPr>
          <p:nvPr/>
        </p:nvSpPr>
        <p:spPr bwMode="auto">
          <a:xfrm>
            <a:off x="2484438" y="3933825"/>
            <a:ext cx="1511300" cy="6477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64" name="AutoShape 55"/>
          <p:cNvSpPr>
            <a:spLocks noChangeArrowheads="1"/>
          </p:cNvSpPr>
          <p:nvPr/>
        </p:nvSpPr>
        <p:spPr bwMode="auto">
          <a:xfrm rot="10800000">
            <a:off x="971550" y="3933825"/>
            <a:ext cx="1511300" cy="720725"/>
          </a:xfrm>
          <a:prstGeom prst="curvedDownArrow">
            <a:avLst>
              <a:gd name="adj1" fmla="val 41938"/>
              <a:gd name="adj2" fmla="val 8387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65" name="Rectangle 56"/>
          <p:cNvSpPr>
            <a:spLocks noChangeArrowheads="1"/>
          </p:cNvSpPr>
          <p:nvPr/>
        </p:nvSpPr>
        <p:spPr bwMode="auto">
          <a:xfrm>
            <a:off x="1187450" y="3357563"/>
            <a:ext cx="268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dirty="0"/>
              <a:t>-3               0                3</a:t>
            </a:r>
            <a:endParaRPr lang="ru-RU" dirty="0"/>
          </a:p>
        </p:txBody>
      </p:sp>
      <p:sp>
        <p:nvSpPr>
          <p:cNvPr id="4166" name="Line 57"/>
          <p:cNvSpPr>
            <a:spLocks noChangeShapeType="1"/>
          </p:cNvSpPr>
          <p:nvPr/>
        </p:nvSpPr>
        <p:spPr bwMode="auto">
          <a:xfrm>
            <a:off x="2124075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7" name="Line 58"/>
          <p:cNvSpPr>
            <a:spLocks noChangeShapeType="1"/>
          </p:cNvSpPr>
          <p:nvPr/>
        </p:nvSpPr>
        <p:spPr bwMode="auto">
          <a:xfrm>
            <a:off x="1692275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8" name="Line 59"/>
          <p:cNvSpPr>
            <a:spLocks noChangeShapeType="1"/>
          </p:cNvSpPr>
          <p:nvPr/>
        </p:nvSpPr>
        <p:spPr bwMode="auto">
          <a:xfrm>
            <a:off x="2916238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69" name="Line 60"/>
          <p:cNvSpPr>
            <a:spLocks noChangeShapeType="1"/>
          </p:cNvSpPr>
          <p:nvPr/>
        </p:nvSpPr>
        <p:spPr bwMode="auto">
          <a:xfrm>
            <a:off x="3348038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smtClean="0">
                <a:solidFill>
                  <a:srgbClr val="0070C0"/>
                </a:solidFill>
              </a:rPr>
              <a:t>Misollar:</a:t>
            </a:r>
            <a:endParaRPr lang="ru-RU" sz="4800" b="1" smtClean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 54 ga qarama-qarshi son -54;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1/2 ga qarama-qarshi son -1/2;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-3 ga qarama-qarshi son -(-3)=3;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k ga qarama-qarshi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 son –k;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0 ga qarama-qarshi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son 0 ning o’zi: 0=+0=-0.</a:t>
            </a:r>
          </a:p>
          <a:p>
            <a:pPr eaLnBrk="1" hangingPunct="1">
              <a:defRPr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b="1" smtClean="0">
                <a:solidFill>
                  <a:srgbClr val="000000"/>
                </a:solidFill>
              </a:rPr>
              <a:t>                </a:t>
            </a: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286625" y="1857375"/>
            <a:ext cx="1200150" cy="100012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M&amp;m'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816350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e to You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4000"/>
          </a:blip>
          <a:stretch>
            <a:fillRect/>
          </a:stretch>
        </p:blipFill>
        <p:spPr>
          <a:xfrm>
            <a:off x="5868144" y="1340768"/>
            <a:ext cx="28194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88" y="285750"/>
            <a:ext cx="4614862" cy="1798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ru-RU" sz="4400" smtClean="0">
                <a:solidFill>
                  <a:srgbClr val="FF0000"/>
                </a:solidFill>
                <a:latin typeface="Arial" charset="0"/>
              </a:rPr>
              <a:t>№ </a:t>
            </a:r>
            <a:r>
              <a:rPr lang="en-US" sz="4400" smtClean="0">
                <a:solidFill>
                  <a:srgbClr val="FF0000"/>
                </a:solidFill>
              </a:rPr>
              <a:t>815. </a:t>
            </a:r>
            <a:r>
              <a:rPr lang="en-US" sz="4400" smtClean="0">
                <a:solidFill>
                  <a:srgbClr val="0070C0"/>
                </a:solidFill>
              </a:rPr>
              <a:t>Jadvalni to’ldiring:  </a:t>
            </a:r>
            <a:endParaRPr lang="ru-RU" sz="4400" smtClean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50" y="2286000"/>
            <a:ext cx="5438775" cy="4383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endParaRPr lang="en-US" sz="4800" smtClean="0">
              <a:solidFill>
                <a:srgbClr val="000000"/>
              </a:solidFill>
            </a:endParaRPr>
          </a:p>
          <a:p>
            <a:pPr marL="742950" lvl="1" indent="-285750" eaLnBrk="1" hangingPunct="1">
              <a:defRPr/>
            </a:pPr>
            <a:r>
              <a:rPr lang="ru-RU" sz="4400" b="1" smtClean="0">
                <a:solidFill>
                  <a:srgbClr val="000000"/>
                </a:solidFill>
              </a:rPr>
              <a:t>	</a:t>
            </a:r>
          </a:p>
        </p:txBody>
      </p:sp>
      <p:graphicFrame>
        <p:nvGraphicFramePr>
          <p:cNvPr id="6197" name="Group 53"/>
          <p:cNvGraphicFramePr>
            <a:graphicFrameLocks noGrp="1"/>
          </p:cNvGraphicFramePr>
          <p:nvPr/>
        </p:nvGraphicFramePr>
        <p:xfrm>
          <a:off x="323850" y="2420938"/>
          <a:ext cx="5184775" cy="4132454"/>
        </p:xfrm>
        <a:graphic>
          <a:graphicData uri="http://schemas.openxmlformats.org/drawingml/2006/table">
            <a:tbl>
              <a:tblPr/>
              <a:tblGrid>
                <a:gridCol w="1296988"/>
                <a:gridCol w="1295400"/>
                <a:gridCol w="1296987"/>
                <a:gridCol w="12954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Berilgan son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Qarama-qarshi son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Berilgan son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Qarama-qarshi son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-4,8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-(-4,8)=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=4,8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+5,5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-(+16)=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=-16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-0,5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+1991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-2013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58175" cy="928687"/>
          </a:xfrm>
          <a:solidFill>
            <a:schemeClr val="bg2"/>
          </a:solidFill>
          <a:ln cap="flat" algn="ctr">
            <a:solidFill>
              <a:schemeClr val="bg2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accent2"/>
                </a:solidFill>
                <a:latin typeface="Arial" charset="0"/>
              </a:rPr>
              <a:t>№</a:t>
            </a:r>
            <a:r>
              <a:rPr lang="ru-RU" sz="32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smtClean="0">
                <a:solidFill>
                  <a:schemeClr val="accent2"/>
                </a:solidFill>
                <a:latin typeface="Arial" charset="0"/>
              </a:rPr>
              <a:t>817.</a:t>
            </a:r>
            <a:r>
              <a:rPr lang="en-US" sz="32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 Ifodaning qiymatiga a) qarama-qarshi; b) teskari sonni toping.</a:t>
            </a:r>
            <a:endParaRPr lang="ru-RU" sz="3200" b="1" smtClean="0">
              <a:solidFill>
                <a:srgbClr val="0070C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4043362" cy="54292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rgbClr val="000000"/>
                </a:solidFill>
              </a:rPr>
              <a:t>       1) 1.3*4,8+7,3*5,2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rgbClr val="000000"/>
                </a:solidFill>
              </a:rPr>
              <a:t>     2) 5,2*9,8-3,8*5,2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rgbClr val="000000"/>
                </a:solidFill>
              </a:rPr>
              <a:t>   3) 4,2*3,5+0,84:0,2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>
                <a:solidFill>
                  <a:srgbClr val="000000"/>
                </a:solidFill>
              </a:rPr>
              <a:t> 4) 16,4*15,3-16,4*5,3</a:t>
            </a:r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14" name="Содержимое 13" descr="Me to You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4529137" y="1958181"/>
            <a:ext cx="28194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Quyidagi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misralar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qaysi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raqam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haqida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571625"/>
            <a:ext cx="4038600" cy="50720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Ko’paytirish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amalining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Menga</a:t>
            </a:r>
            <a:r>
              <a:rPr lang="en-US" sz="2600" b="1" dirty="0" smtClean="0">
                <a:solidFill>
                  <a:srgbClr val="FF0000"/>
                </a:solidFill>
              </a:rPr>
              <a:t>  </a:t>
            </a:r>
            <a:r>
              <a:rPr lang="en-US" sz="2600" b="1" dirty="0" err="1" smtClean="0">
                <a:solidFill>
                  <a:srgbClr val="FF0000"/>
                </a:solidFill>
              </a:rPr>
              <a:t>aslo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daxli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yo’q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“</a:t>
            </a:r>
            <a:r>
              <a:rPr lang="en-US" sz="2600" b="1" dirty="0" err="1" smtClean="0">
                <a:solidFill>
                  <a:srgbClr val="FF0000"/>
                </a:solidFill>
              </a:rPr>
              <a:t>ko’paytuvchi”yu</a:t>
            </a:r>
            <a:r>
              <a:rPr lang="en-US" sz="2600" b="1" dirty="0" smtClean="0">
                <a:solidFill>
                  <a:srgbClr val="FF0000"/>
                </a:solidFill>
              </a:rPr>
              <a:t> “</a:t>
            </a:r>
            <a:r>
              <a:rPr lang="en-US" sz="2600" b="1" dirty="0" err="1" smtClean="0">
                <a:solidFill>
                  <a:srgbClr val="FF0000"/>
                </a:solidFill>
              </a:rPr>
              <a:t>ko’paytma”ning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Bir-biridan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farqi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yo’q</a:t>
            </a:r>
            <a:r>
              <a:rPr lang="en-US" sz="2600" b="1" dirty="0" smtClean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70C0"/>
                </a:solidFill>
              </a:rPr>
              <a:t>Ammo-</a:t>
            </a:r>
            <a:r>
              <a:rPr lang="en-US" sz="2600" b="1" dirty="0" err="1" smtClean="0">
                <a:solidFill>
                  <a:srgbClr val="0070C0"/>
                </a:solidFill>
              </a:rPr>
              <a:t>lekin</a:t>
            </a:r>
            <a:r>
              <a:rPr lang="en-US" sz="2600" b="1" dirty="0" smtClean="0">
                <a:solidFill>
                  <a:srgbClr val="0070C0"/>
                </a:solidFill>
              </a:rPr>
              <a:t> “</a:t>
            </a:r>
            <a:r>
              <a:rPr lang="en-US" sz="2600" b="1" dirty="0" err="1" smtClean="0">
                <a:solidFill>
                  <a:srgbClr val="0070C0"/>
                </a:solidFill>
              </a:rPr>
              <a:t>qo’shish”chi</a:t>
            </a:r>
            <a:r>
              <a:rPr lang="en-US" sz="2600" b="1" dirty="0" smtClean="0">
                <a:solidFill>
                  <a:srgbClr val="0070C0"/>
                </a:solidFill>
              </a:rPr>
              <a:t>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70C0"/>
                </a:solidFill>
              </a:rPr>
              <a:t>Bu </a:t>
            </a:r>
            <a:r>
              <a:rPr lang="en-US" sz="2600" b="1" dirty="0" err="1" smtClean="0">
                <a:solidFill>
                  <a:srgbClr val="0070C0"/>
                </a:solidFill>
              </a:rPr>
              <a:t>batamom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boshqa</a:t>
            </a:r>
            <a:r>
              <a:rPr lang="en-US" sz="2600" b="1" dirty="0" smtClean="0">
                <a:solidFill>
                  <a:srgbClr val="0070C0"/>
                </a:solidFill>
              </a:rPr>
              <a:t> gap: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70C0"/>
                </a:solidFill>
              </a:rPr>
              <a:t>Qay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songa</a:t>
            </a:r>
            <a:r>
              <a:rPr lang="en-US" sz="2600" b="1" dirty="0" smtClean="0">
                <a:solidFill>
                  <a:srgbClr val="0070C0"/>
                </a:solidFill>
              </a:rPr>
              <a:t> men </a:t>
            </a:r>
            <a:r>
              <a:rPr lang="en-US" sz="2600" b="1" dirty="0" err="1" smtClean="0">
                <a:solidFill>
                  <a:srgbClr val="0070C0"/>
                </a:solidFill>
              </a:rPr>
              <a:t>qo’shilsam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70C0"/>
                </a:solidFill>
              </a:rPr>
              <a:t>Ortur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bittaga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miqdor</a:t>
            </a:r>
            <a:r>
              <a:rPr lang="en-US" sz="2600" b="1" dirty="0" smtClean="0">
                <a:solidFill>
                  <a:srgbClr val="0070C0"/>
                </a:solidFill>
              </a:rPr>
              <a:t> zap.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00000"/>
                </a:solidFill>
              </a:rPr>
              <a:t>“</a:t>
            </a:r>
            <a:r>
              <a:rPr lang="en-US" sz="2600" b="1" dirty="0" err="1" smtClean="0">
                <a:solidFill>
                  <a:srgbClr val="C00000"/>
                </a:solidFill>
              </a:rPr>
              <a:t>Bo’lungich</a:t>
            </a:r>
            <a:r>
              <a:rPr lang="en-US" sz="2600" b="1" dirty="0" smtClean="0">
                <a:solidFill>
                  <a:srgbClr val="C00000"/>
                </a:solidFill>
              </a:rPr>
              <a:t>” </a:t>
            </a:r>
            <a:r>
              <a:rPr lang="en-US" sz="2600" b="1" dirty="0" err="1" smtClean="0">
                <a:solidFill>
                  <a:srgbClr val="C00000"/>
                </a:solidFill>
              </a:rPr>
              <a:t>lar</a:t>
            </a:r>
            <a:r>
              <a:rPr lang="en-US" sz="2600" b="1" dirty="0" smtClean="0">
                <a:solidFill>
                  <a:srgbClr val="C00000"/>
                </a:solidFill>
              </a:rPr>
              <a:t>  </a:t>
            </a:r>
            <a:r>
              <a:rPr lang="en-US" sz="2600" b="1" dirty="0" err="1" smtClean="0">
                <a:solidFill>
                  <a:srgbClr val="C00000"/>
                </a:solidFill>
              </a:rPr>
              <a:t>yurmasin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C00000"/>
                </a:solidFill>
              </a:rPr>
              <a:t>Bekorga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vaqt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o’tkazmay</a:t>
            </a:r>
            <a:r>
              <a:rPr lang="en-US" sz="2600" b="1" dirty="0" smtClean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C00000"/>
                </a:solidFill>
              </a:rPr>
              <a:t>Menga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bo’lingan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sonlar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C00000"/>
                </a:solidFill>
              </a:rPr>
              <a:t>Qolur</a:t>
            </a:r>
            <a:r>
              <a:rPr lang="en-US" sz="2600" b="1" dirty="0" smtClean="0">
                <a:solidFill>
                  <a:srgbClr val="C00000"/>
                </a:solidFill>
              </a:rPr>
              <a:t>  </a:t>
            </a:r>
            <a:r>
              <a:rPr lang="en-US" sz="2600" b="1" dirty="0" err="1" smtClean="0">
                <a:solidFill>
                  <a:srgbClr val="C00000"/>
                </a:solidFill>
              </a:rPr>
              <a:t>yana</a:t>
            </a:r>
            <a:r>
              <a:rPr lang="en-US" sz="2600" b="1" dirty="0" smtClean="0">
                <a:solidFill>
                  <a:srgbClr val="C00000"/>
                </a:solidFill>
              </a:rPr>
              <a:t>  </a:t>
            </a:r>
            <a:r>
              <a:rPr lang="en-US" sz="2600" b="1" dirty="0" err="1" smtClean="0">
                <a:solidFill>
                  <a:srgbClr val="C00000"/>
                </a:solidFill>
              </a:rPr>
              <a:t>o’zgarmay</a:t>
            </a:r>
            <a:r>
              <a:rPr lang="en-US" sz="2600" b="1" dirty="0" smtClean="0">
                <a:solidFill>
                  <a:srgbClr val="C0000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572000" y="1571625"/>
            <a:ext cx="4038600" cy="50974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FF0000"/>
                </a:solidFill>
                <a:latin typeface="Arial" charset="0"/>
              </a:rPr>
              <a:t>1 </a:t>
            </a:r>
            <a:r>
              <a:rPr lang="en-US" sz="2400" b="1" smtClean="0">
                <a:solidFill>
                  <a:srgbClr val="FF0000"/>
                </a:solidFill>
                <a:latin typeface="Arial" charset="0"/>
              </a:rPr>
              <a:t>ta cho’pning 2 ta uchi bor, 5 yarimta cho’pning nechta uchi bor?</a:t>
            </a:r>
            <a:endParaRPr lang="en-US" sz="2400" b="1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5" name="Рисунок 4" descr="M&amp;m'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2786063"/>
            <a:ext cx="35718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0"/>
            <a:ext cx="8715375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b="1" smtClean="0">
                <a:solidFill>
                  <a:srgbClr val="FF0000"/>
                </a:solidFill>
                <a:latin typeface="Arial" charset="0"/>
              </a:rPr>
              <a:t>№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823</a:t>
            </a:r>
            <a:r>
              <a:rPr lang="en-US" b="1" smtClean="0">
                <a:solidFill>
                  <a:srgbClr val="FF0000"/>
                </a:solidFill>
              </a:rPr>
              <a:t>.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 9 m bir xil mato sotib olindi. Xarid 36700 so’m bo’lishi mumkinmi?</a:t>
            </a:r>
            <a:br>
              <a:rPr lang="en-US" b="1" smtClean="0">
                <a:solidFill>
                  <a:srgbClr val="00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  <a:latin typeface="Arial" charset="0"/>
              </a:rPr>
              <a:t>№ </a:t>
            </a:r>
            <a:r>
              <a:rPr lang="en-US" b="1" smtClean="0">
                <a:solidFill>
                  <a:srgbClr val="FF0000"/>
                </a:solidFill>
                <a:latin typeface="Arial" charset="0"/>
              </a:rPr>
              <a:t>824</a:t>
            </a:r>
            <a:r>
              <a:rPr lang="en-US" b="1" smtClean="0">
                <a:solidFill>
                  <a:srgbClr val="FF0000"/>
                </a:solidFill>
              </a:rPr>
              <a:t>.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000000"/>
                </a:solidFill>
              </a:rPr>
              <a:t>Tenglamani yeching</a:t>
            </a:r>
            <a:r>
              <a:rPr lang="en-US" b="1" smtClean="0">
                <a:solidFill>
                  <a:srgbClr val="FF0000"/>
                </a:solidFill>
              </a:rPr>
              <a:t>: </a:t>
            </a:r>
            <a:r>
              <a:rPr lang="en-US" b="1" smtClean="0">
                <a:solidFill>
                  <a:srgbClr val="000000"/>
                </a:solidFill>
              </a:rPr>
              <a:t>640:(5k+4+7k)=16</a:t>
            </a: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300788" y="476250"/>
            <a:ext cx="1200150" cy="100012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5-конечная звезда 6"/>
          <p:cNvSpPr/>
          <p:nvPr/>
        </p:nvSpPr>
        <p:spPr>
          <a:xfrm>
            <a:off x="6443663" y="3284538"/>
            <a:ext cx="1200150" cy="1000125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561</Words>
  <Application>Microsoft Office PowerPoint</Application>
  <PresentationFormat>Экран 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Тема Office</vt:lpstr>
      <vt:lpstr>Аптека</vt:lpstr>
      <vt:lpstr>Кутюр</vt:lpstr>
      <vt:lpstr>Трек</vt:lpstr>
      <vt:lpstr>Поток</vt:lpstr>
      <vt:lpstr>Исполнительная</vt:lpstr>
      <vt:lpstr>Изящная</vt:lpstr>
      <vt:lpstr>Остин</vt:lpstr>
      <vt:lpstr>Аспект</vt:lpstr>
      <vt:lpstr>1_Аспект</vt:lpstr>
      <vt:lpstr>Паркет</vt:lpstr>
      <vt:lpstr>Формула</vt:lpstr>
      <vt:lpstr>Sana:      6-sinf  matematika   darsi.</vt:lpstr>
      <vt:lpstr>Masalalarni yeching:</vt:lpstr>
      <vt:lpstr>O’tilgan  mavzular yuzasidan  savollar:</vt:lpstr>
      <vt:lpstr>Yangi mavzu bayoni:</vt:lpstr>
      <vt:lpstr>Misollar:</vt:lpstr>
      <vt:lpstr>  № 815. Jadvalni to’ldiring:  </vt:lpstr>
      <vt:lpstr>№ 817.  Ifodaning qiymatiga a) qarama-qarshi; b) teskari sonni toping.</vt:lpstr>
      <vt:lpstr>Quyidagi misralar qaysi raqam haqida?</vt:lpstr>
      <vt:lpstr>№ 823.   9 m bir xil mato sotib olindi. Xarid 36700 so’m bo’lishi mumkinmi?  № 824. Tenglamani yeching: 640:(5k+4+7k)=16</vt:lpstr>
      <vt:lpstr>Слайд 10</vt:lpstr>
      <vt:lpstr>Mustaqil  ish:</vt:lpstr>
      <vt:lpstr>Mustaqil  ish  javoblari:</vt:lpstr>
      <vt:lpstr>UYGA  VAZIFA: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Sana: 18 /02-2010.    6-sinf  matematika darsi.</dc:title>
  <dc:creator>XTreme</dc:creator>
  <cp:lastModifiedBy>Impala2</cp:lastModifiedBy>
  <cp:revision>78</cp:revision>
  <dcterms:created xsi:type="dcterms:W3CDTF">2010-02-08T11:55:31Z</dcterms:created>
  <dcterms:modified xsi:type="dcterms:W3CDTF">2017-05-14T13:03:35Z</dcterms:modified>
</cp:coreProperties>
</file>