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060848"/>
            <a:ext cx="5474818" cy="2952328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roadway" panose="04040905080B02020502" pitchFamily="82" charset="0"/>
              </a:rPr>
              <a:t>G`AFUR G`ULOM</a:t>
            </a:r>
            <a:endParaRPr lang="ru-RU" sz="9600" dirty="0"/>
          </a:p>
          <a:p>
            <a:endParaRPr lang="ru-RU" sz="9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5131" y="-34280"/>
            <a:ext cx="2713998" cy="6892280"/>
            <a:chOff x="-5131" y="-34280"/>
            <a:chExt cx="2713998" cy="6892280"/>
          </a:xfrm>
        </p:grpSpPr>
        <p:pic>
          <p:nvPicPr>
            <p:cNvPr id="1026" name="Picture 2" descr="D:\1.   Jamoliddinxon-TEGMANG\FOTOLAR   -   2\сцена\786786786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59"/>
            <a:stretch/>
          </p:blipFill>
          <p:spPr bwMode="auto">
            <a:xfrm>
              <a:off x="3944" y="-34280"/>
              <a:ext cx="2704923" cy="259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1.   Jamoliddinxon-TEGMANG\FOTOLAR   -   2\сцена\786786786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59"/>
            <a:stretch/>
          </p:blipFill>
          <p:spPr bwMode="auto">
            <a:xfrm>
              <a:off x="-5131" y="2492896"/>
              <a:ext cx="2704923" cy="259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1.   Jamoliddinxon-TEGMANG\FOTOLAR   -   2\сцена\786786786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72"/>
            <a:stretch/>
          </p:blipFill>
          <p:spPr bwMode="auto">
            <a:xfrm>
              <a:off x="-5131" y="5085184"/>
              <a:ext cx="2704923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958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.   Jamoliddinxon-TEGMANG\0.   SLAYDLAR - 5-9 ADABIYOT\rasm\1.  gif\fon\0_f77e1_4ba24353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7078"/>
            <a:ext cx="11203986" cy="67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239000" cy="2727176"/>
          </a:xfrm>
        </p:spPr>
        <p:txBody>
          <a:bodyPr>
            <a:noAutofit/>
          </a:bodyPr>
          <a:lstStyle/>
          <a:p>
            <a:pPr algn="ctr"/>
            <a:r>
              <a:rPr lang="uz-Cyrl-UZ" sz="4800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Adib 1966-yilning </a:t>
            </a:r>
            <a:r>
              <a:rPr lang="en-US" sz="48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uz-Cyrl-UZ" sz="48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10-iyunida </a:t>
            </a:r>
            <a:r>
              <a:rPr lang="uz-Cyrl-UZ" sz="4800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og‘ir xastalik tufayli vafot etgan.</a:t>
            </a:r>
            <a:r>
              <a:rPr lang="ru-RU" sz="4800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800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86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058376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Showcard Gothic" panose="04020904020102020604" pitchFamily="82" charset="0"/>
              </a:rPr>
              <a:t>E’tirof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52" y="1609416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sz="3600" dirty="0"/>
              <a:t>G‘afur G‘ulom O‘zbek adabiyoti, fani va madaniyatining rivojiga qo‘shgan ulkan hissasi uchun 1999-yilda O‘zbekiston Respublikasi </a:t>
            </a:r>
            <a:r>
              <a:rPr lang="uz-Cyrl-UZ" sz="3600" dirty="0" smtClean="0"/>
              <a:t>Prezidenti</a:t>
            </a:r>
            <a:r>
              <a:rPr lang="en-US" sz="3600" dirty="0" smtClean="0"/>
              <a:t>                             </a:t>
            </a:r>
            <a:r>
              <a:rPr lang="uz-Cyrl-UZ" sz="3600" dirty="0" smtClean="0"/>
              <a:t> </a:t>
            </a:r>
            <a:r>
              <a:rPr lang="uz-Cyrl-UZ" sz="3600" dirty="0"/>
              <a:t>I. Karimov Farmoni bilan </a:t>
            </a:r>
            <a:r>
              <a:rPr lang="en-US" sz="3600" dirty="0" smtClean="0"/>
              <a:t>                       </a:t>
            </a:r>
            <a:r>
              <a:rPr lang="uz-Cyrl-UZ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«BUYUK XIZMATLARI UCHUN» ORDENI</a:t>
            </a:r>
            <a:r>
              <a:rPr lang="uz-Cyrl-UZ" sz="3600" dirty="0" smtClean="0"/>
              <a:t> </a:t>
            </a:r>
            <a:r>
              <a:rPr lang="uz-Cyrl-UZ" sz="3600" dirty="0"/>
              <a:t>bilan taqdirlandi.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029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Toshkent </a:t>
            </a:r>
            <a:r>
              <a:rPr lang="en-US" dirty="0" err="1"/>
              <a:t>shahridagi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istirohat</a:t>
            </a:r>
            <a:r>
              <a:rPr lang="en-US" dirty="0"/>
              <a:t> </a:t>
            </a:r>
            <a:r>
              <a:rPr lang="en-US" dirty="0" err="1"/>
              <a:t>bog’laridan</a:t>
            </a:r>
            <a:r>
              <a:rPr lang="en-US" dirty="0"/>
              <a:t> </a:t>
            </a:r>
            <a:r>
              <a:rPr lang="en-US" dirty="0" err="1"/>
              <a:t>biriga</a:t>
            </a:r>
            <a:r>
              <a:rPr lang="en-US" dirty="0"/>
              <a:t> </a:t>
            </a:r>
            <a:r>
              <a:rPr lang="en-US" dirty="0" err="1"/>
              <a:t>shoir</a:t>
            </a:r>
            <a:r>
              <a:rPr lang="en-US" dirty="0"/>
              <a:t> </a:t>
            </a:r>
            <a:r>
              <a:rPr lang="en-US" dirty="0" err="1"/>
              <a:t>nomi</a:t>
            </a:r>
            <a:r>
              <a:rPr lang="en-US" dirty="0"/>
              <a:t> </a:t>
            </a:r>
            <a:r>
              <a:rPr lang="en-US" dirty="0" err="1"/>
              <a:t>berilib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muhtasham</a:t>
            </a:r>
            <a:r>
              <a:rPr lang="en-US" dirty="0"/>
              <a:t> </a:t>
            </a:r>
            <a:r>
              <a:rPr lang="en-US" dirty="0" err="1"/>
              <a:t>haykali</a:t>
            </a:r>
            <a:r>
              <a:rPr lang="en-US" dirty="0"/>
              <a:t> </a:t>
            </a:r>
            <a:r>
              <a:rPr lang="en-US" dirty="0" err="1"/>
              <a:t>o’rnatildi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7170" name="Picture 2" descr="D:\1.   Jamoliddinxon-TEGMANG\0.   SLAYDLAR - 5-9 ADABIYOT\rasm\3. ijod ahli\g`afur g`ulom\khjk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5"/>
            <a:ext cx="7416824" cy="41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9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1.   Jamoliddinxon-TEGMANG\0.   SLAYDLAR - 5-9 ADABIYOT\rasm\1.  gif\fon\images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3704" y="-1053705"/>
            <a:ext cx="703659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239000" cy="3672407"/>
          </a:xfrm>
        </p:spPr>
        <p:txBody>
          <a:bodyPr>
            <a:noAutofit/>
          </a:bodyPr>
          <a:lstStyle/>
          <a:p>
            <a:pPr algn="ctr"/>
            <a:r>
              <a:rPr lang="uz-Cyrl-UZ" sz="7200" dirty="0">
                <a:solidFill>
                  <a:schemeClr val="tx1"/>
                </a:solidFill>
              </a:rPr>
              <a:t>MENING</a:t>
            </a:r>
            <a:r>
              <a:rPr lang="uz-Cyrl-UZ" sz="6600" dirty="0">
                <a:solidFill>
                  <a:schemeClr val="tx1"/>
                </a:solidFill>
              </a:rPr>
              <a:t> </a:t>
            </a:r>
            <a:r>
              <a:rPr lang="uz-Cyrl-UZ" sz="8800" dirty="0">
                <a:solidFill>
                  <a:schemeClr val="tx1"/>
                </a:solidFill>
              </a:rPr>
              <a:t>O‘G‘RIGINA </a:t>
            </a:r>
            <a:r>
              <a:rPr lang="uz-Cyrl-UZ" sz="6600" dirty="0">
                <a:solidFill>
                  <a:schemeClr val="tx1"/>
                </a:solidFill>
              </a:rPr>
              <a:t>BOLAM</a:t>
            </a:r>
            <a:r>
              <a:rPr lang="ru-RU" sz="6600" dirty="0">
                <a:solidFill>
                  <a:schemeClr val="tx1"/>
                </a:solidFill>
              </a:rPr>
              <a:t/>
            </a:r>
            <a:br>
              <a:rPr lang="ru-RU" sz="6600" dirty="0">
                <a:solidFill>
                  <a:schemeClr val="tx1"/>
                </a:solidFill>
              </a:rPr>
            </a:br>
            <a:r>
              <a:rPr lang="uz-Cyrl-UZ" sz="4800" i="1" dirty="0">
                <a:solidFill>
                  <a:srgbClr val="00B0F0"/>
                </a:solidFill>
              </a:rPr>
              <a:t>(Voqeiy hikoya</a:t>
            </a:r>
            <a:r>
              <a:rPr lang="uz-Cyrl-UZ" sz="4800" i="1" dirty="0" smtClean="0">
                <a:solidFill>
                  <a:srgbClr val="00B0F0"/>
                </a:solidFill>
              </a:rPr>
              <a:t>)</a:t>
            </a:r>
            <a:endParaRPr lang="ru-RU" sz="4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7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239000" cy="2016224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Asar</a:t>
            </a:r>
            <a:r>
              <a:rPr lang="en-US" sz="4000" dirty="0" smtClean="0"/>
              <a:t> </a:t>
            </a:r>
            <a:r>
              <a:rPr lang="en-US" sz="4000" dirty="0" err="1" smtClean="0"/>
              <a:t>voqealari</a:t>
            </a:r>
            <a:r>
              <a:rPr lang="en-US" sz="4000" dirty="0" smtClean="0"/>
              <a:t>                               </a:t>
            </a:r>
            <a:r>
              <a:rPr lang="uz-Cyrl-UZ" sz="4000" dirty="0" smtClean="0"/>
              <a:t>1917-yilning </a:t>
            </a:r>
            <a:r>
              <a:rPr lang="uz-Cyrl-UZ" sz="4000" dirty="0"/>
              <a:t>sentabr oylarida </a:t>
            </a:r>
            <a:r>
              <a:rPr lang="en-US" sz="4000" dirty="0" smtClean="0"/>
              <a:t> </a:t>
            </a:r>
            <a:r>
              <a:rPr lang="en-US" sz="4000" dirty="0" err="1" smtClean="0"/>
              <a:t>ro`y</a:t>
            </a:r>
            <a:r>
              <a:rPr lang="en-US" sz="4000" dirty="0" smtClean="0"/>
              <a:t> </a:t>
            </a:r>
            <a:r>
              <a:rPr lang="en-US" sz="4000" dirty="0" err="1" smtClean="0"/>
              <a:t>beradi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12290" name="Picture 2" descr="D:\1.   Jamoliddinxon-TEGMANG\0.   SLAYDLAR - 5-9 ADABIYOT\rasm\1.  gif\fon\ramka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8" y="-30804"/>
            <a:ext cx="9108658" cy="68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 smtClean="0"/>
              <a:t>Asarning</a:t>
            </a:r>
            <a:r>
              <a:rPr lang="en-US" sz="4400" dirty="0" smtClean="0"/>
              <a:t> </a:t>
            </a:r>
            <a:r>
              <a:rPr lang="en-US" sz="4400" dirty="0" err="1" smtClean="0"/>
              <a:t>asosiy</a:t>
            </a:r>
            <a:r>
              <a:rPr lang="en-US" sz="4400" dirty="0" smtClean="0"/>
              <a:t>  </a:t>
            </a:r>
            <a:r>
              <a:rPr lang="en-US" sz="4400" dirty="0" err="1" smtClean="0"/>
              <a:t>qahramonlari</a:t>
            </a:r>
            <a:r>
              <a:rPr lang="en-US" sz="4400" dirty="0" smtClean="0"/>
              <a:t>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400" dirty="0" smtClean="0"/>
              <a:t> </a:t>
            </a:r>
            <a:r>
              <a:rPr lang="en-US" sz="4400" dirty="0" err="1" smtClean="0"/>
              <a:t>Yosh</a:t>
            </a:r>
            <a:r>
              <a:rPr lang="en-US" sz="4400" dirty="0" smtClean="0"/>
              <a:t> </a:t>
            </a:r>
            <a:r>
              <a:rPr lang="en-US" sz="4400" dirty="0" err="1" smtClean="0"/>
              <a:t>G`afur</a:t>
            </a:r>
            <a:r>
              <a:rPr lang="en-US" sz="4400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 “</a:t>
            </a:r>
            <a:r>
              <a:rPr lang="en-US" sz="4400" dirty="0" err="1" smtClean="0"/>
              <a:t>Qora</a:t>
            </a:r>
            <a:r>
              <a:rPr lang="en-US" sz="4400" dirty="0" smtClean="0"/>
              <a:t> </a:t>
            </a:r>
            <a:r>
              <a:rPr lang="en-US" sz="4400" dirty="0" err="1" smtClean="0"/>
              <a:t>buvi</a:t>
            </a:r>
            <a:r>
              <a:rPr lang="en-US" sz="4400" dirty="0" smtClean="0"/>
              <a:t>”  - </a:t>
            </a:r>
            <a:r>
              <a:rPr lang="en-US" sz="4400" dirty="0" err="1" smtClean="0"/>
              <a:t>Roqiyabibi</a:t>
            </a:r>
            <a:r>
              <a:rPr lang="en-US" sz="4400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 </a:t>
            </a:r>
            <a:r>
              <a:rPr lang="en-US" sz="4400" dirty="0" err="1" smtClean="0"/>
              <a:t>O`g`ri</a:t>
            </a:r>
            <a:r>
              <a:rPr lang="en-US" sz="4400" dirty="0" smtClean="0"/>
              <a:t>;</a:t>
            </a:r>
          </a:p>
          <a:p>
            <a:pPr>
              <a:lnSpc>
                <a:spcPct val="200000"/>
              </a:lnSpc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815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877" y="980728"/>
            <a:ext cx="7239000" cy="78296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Showcard Gothic" panose="04020904020102020604" pitchFamily="82" charset="0"/>
              </a:rPr>
              <a:t>Bilimgizni</a:t>
            </a:r>
            <a:r>
              <a:rPr lang="en-US" sz="5400" dirty="0" smtClean="0">
                <a:latin typeface="Showcard Gothic" panose="04020904020102020604" pitchFamily="82" charset="0"/>
              </a:rPr>
              <a:t>  </a:t>
            </a:r>
            <a:r>
              <a:rPr lang="en-US" sz="5400" dirty="0" err="1" smtClean="0">
                <a:latin typeface="Showcard Gothic" panose="04020904020102020604" pitchFamily="82" charset="0"/>
              </a:rPr>
              <a:t>sinang</a:t>
            </a:r>
            <a:endParaRPr lang="ru-RU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32759" r="15545" b="35345"/>
          <a:stretch/>
        </p:blipFill>
        <p:spPr bwMode="auto">
          <a:xfrm>
            <a:off x="99833" y="2780928"/>
            <a:ext cx="8817088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67457" r="41415" b="15086"/>
          <a:stretch/>
        </p:blipFill>
        <p:spPr bwMode="auto">
          <a:xfrm>
            <a:off x="251520" y="1533584"/>
            <a:ext cx="7208799" cy="244827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50000" r="12516" b="36371"/>
          <a:stretch/>
        </p:blipFill>
        <p:spPr bwMode="auto">
          <a:xfrm>
            <a:off x="251520" y="113313"/>
            <a:ext cx="8715465" cy="11554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2" t="67673" r="12819" b="14870"/>
          <a:stretch/>
        </p:blipFill>
        <p:spPr bwMode="auto">
          <a:xfrm>
            <a:off x="1846214" y="4268617"/>
            <a:ext cx="7120771" cy="241837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5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O`ylab</a:t>
            </a:r>
            <a:r>
              <a:rPr lang="en-US" dirty="0" smtClean="0"/>
              <a:t> </a:t>
            </a:r>
            <a:r>
              <a:rPr lang="en-US" dirty="0" err="1" smtClean="0"/>
              <a:t>ko`ring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73050" lvl="0" indent="-4763"/>
            <a:r>
              <a:rPr lang="en-US" sz="3600" dirty="0" smtClean="0"/>
              <a:t>             </a:t>
            </a:r>
            <a:r>
              <a:rPr lang="uz-Cyrl-UZ" sz="3600" dirty="0" smtClean="0"/>
              <a:t>Nima </a:t>
            </a:r>
            <a:r>
              <a:rPr lang="uz-Cyrl-UZ" sz="3600" dirty="0"/>
              <a:t>uchun «qora buvi» o‘g‘ridan qo‘rqmaydi?</a:t>
            </a:r>
            <a:endParaRPr lang="ru-RU" sz="3600" dirty="0"/>
          </a:p>
          <a:p>
            <a:pPr marL="273050" lvl="0" indent="-4763"/>
            <a:r>
              <a:rPr lang="en-US" sz="3600" dirty="0" smtClean="0"/>
              <a:t>  </a:t>
            </a:r>
            <a:r>
              <a:rPr lang="uz-Cyrl-UZ" sz="3600" dirty="0" smtClean="0"/>
              <a:t>«</a:t>
            </a:r>
            <a:r>
              <a:rPr lang="uz-Cyrl-UZ" sz="3600" dirty="0"/>
              <a:t>Qora buvi» va «o‘g‘rigina bola»ni bir-biriga sirdosh qilgan sabablar to‘g‘risida o‘ylab ko‘ring.</a:t>
            </a:r>
            <a:endParaRPr lang="ru-RU" sz="3600" dirty="0"/>
          </a:p>
          <a:p>
            <a:pPr marL="273050" indent="-4763"/>
            <a:r>
              <a:rPr lang="en-US" sz="3600" dirty="0" smtClean="0"/>
              <a:t>  </a:t>
            </a:r>
            <a:r>
              <a:rPr lang="uz-Cyrl-UZ" sz="3600" dirty="0" smtClean="0"/>
              <a:t>«O‘g‘rigina </a:t>
            </a:r>
            <a:r>
              <a:rPr lang="uz-Cyrl-UZ" sz="3600" dirty="0"/>
              <a:t>bola»ning haqiqiy o‘g‘rilardan farqi nimada?</a:t>
            </a:r>
            <a:endParaRPr lang="ru-RU" sz="3600" dirty="0"/>
          </a:p>
          <a:p>
            <a:pPr marL="273050" indent="-4763"/>
            <a:r>
              <a:rPr lang="en-US" sz="3600" dirty="0" smtClean="0"/>
              <a:t>  </a:t>
            </a:r>
            <a:r>
              <a:rPr lang="uz-Cyrl-UZ" sz="3600" dirty="0" smtClean="0"/>
              <a:t>Sizningcha</a:t>
            </a:r>
            <a:r>
              <a:rPr lang="uz-Cyrl-UZ" sz="3600" dirty="0"/>
              <a:t>, hayotda o‘g‘rilar kamayishi uchun nimalar talab etiladi?</a:t>
            </a:r>
            <a:endParaRPr lang="ru-RU" sz="3600" dirty="0"/>
          </a:p>
        </p:txBody>
      </p:sp>
      <p:pic>
        <p:nvPicPr>
          <p:cNvPr id="13314" name="Picture 2" descr="D:\1.   Jamoliddinxon-TEGMANG\0.   SLAYDLAR - 5-9 ADABIYOT\rasm\1.  gif\savol\daydre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8" y="116632"/>
            <a:ext cx="1656184" cy="18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2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030344" cy="1911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tx1"/>
                </a:solidFill>
                <a:latin typeface="Cooper Black" panose="0208090404030B020404" pitchFamily="18" charset="0"/>
              </a:rPr>
              <a:t>E’TIB</a:t>
            </a:r>
            <a:r>
              <a:rPr lang="en-US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ORING</a:t>
            </a:r>
            <a: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  <a:t>IZDAN </a:t>
            </a:r>
            <a:r>
              <a:rPr lang="uz-Latn-UZ" sz="6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/>
            </a:r>
            <a:br>
              <a:rPr lang="uz-Latn-UZ" sz="6000" dirty="0" smtClean="0">
                <a:solidFill>
                  <a:srgbClr val="7030A0"/>
                </a:solidFill>
                <a:latin typeface="Cooper Black" panose="0208090404030B020404" pitchFamily="18" charset="0"/>
              </a:rPr>
            </a:br>
            <a:r>
              <a:rPr lang="en-US" sz="6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XUR</a:t>
            </a:r>
            <a:r>
              <a:rPr lang="en-US" sz="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SAN</a:t>
            </a:r>
            <a:r>
              <a:rPr lang="en-US" sz="6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DMIZ</a:t>
            </a:r>
            <a:r>
              <a:rPr lang="en-US" sz="6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!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солнце а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1845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13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2664296" cy="2736304"/>
          </a:xfrm>
        </p:spPr>
        <p:txBody>
          <a:bodyPr>
            <a:noAutofit/>
          </a:bodyPr>
          <a:lstStyle/>
          <a:p>
            <a:pPr algn="ctr"/>
            <a:r>
              <a:rPr lang="uz-Cyrl-UZ" sz="6600" dirty="0"/>
              <a:t>(1903-1966</a:t>
            </a:r>
            <a:r>
              <a:rPr lang="uz-Cyrl-UZ" sz="6600" dirty="0" smtClean="0"/>
              <a:t>)</a:t>
            </a:r>
            <a:endParaRPr lang="ru-RU" sz="6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839" y="93060"/>
            <a:ext cx="4729020" cy="6741368"/>
            <a:chOff x="43839" y="93060"/>
            <a:chExt cx="4729020" cy="6741368"/>
          </a:xfrm>
        </p:grpSpPr>
        <p:pic>
          <p:nvPicPr>
            <p:cNvPr id="2053" name="Picture 5" descr="D:\1.   Jamoliddinxon-TEGMANG\0.   SLAYDLAR - 5-9 ADABIYOT\rasm\1.  gif\fon\images (24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9" y="93060"/>
              <a:ext cx="4729020" cy="674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1.   Jamoliddinxon-TEGMANG\FOTOLAR   -   2\Ijodkorlar foto\Ijodjor-oxirgi variant\загружено (7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96" y="1217804"/>
              <a:ext cx="3033305" cy="439248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0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.   Jamoliddinxon-TEGMANG\0.   SLAYDLAR - 5-9 ADABIYOT\rasm\3. ijod ahli\g`afur g`ulom\hkhkhjk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11656"/>
          <a:stretch/>
        </p:blipFill>
        <p:spPr bwMode="auto">
          <a:xfrm>
            <a:off x="971600" y="476671"/>
            <a:ext cx="6120680" cy="61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239000" cy="6192688"/>
          </a:xfrm>
        </p:spPr>
        <p:txBody>
          <a:bodyPr>
            <a:noAutofit/>
          </a:bodyPr>
          <a:lstStyle/>
          <a:p>
            <a:pPr algn="ctr"/>
            <a:r>
              <a:rPr lang="uz-Cyrl-UZ" sz="3600" b="1" dirty="0">
                <a:solidFill>
                  <a:srgbClr val="FF0000"/>
                </a:solidFill>
              </a:rPr>
              <a:t>G‘afur G‘ulom </a:t>
            </a:r>
            <a:r>
              <a:rPr lang="uz-Cyrl-UZ" sz="3600" b="1" dirty="0" smtClean="0">
                <a:solidFill>
                  <a:srgbClr val="FF0000"/>
                </a:solidFill>
              </a:rPr>
              <a:t>1903-yilning</a:t>
            </a:r>
            <a:r>
              <a:rPr lang="en-US" sz="3600" b="1" dirty="0" smtClean="0">
                <a:solidFill>
                  <a:srgbClr val="FF0000"/>
                </a:solidFill>
              </a:rPr>
              <a:t>      </a:t>
            </a:r>
            <a:r>
              <a:rPr lang="uz-Cyrl-UZ" sz="3600" b="1" dirty="0" smtClean="0">
                <a:solidFill>
                  <a:srgbClr val="FF0000"/>
                </a:solidFill>
              </a:rPr>
              <a:t> </a:t>
            </a:r>
            <a:r>
              <a:rPr lang="uz-Cyrl-UZ" sz="3600" b="1" dirty="0">
                <a:solidFill>
                  <a:srgbClr val="FF0000"/>
                </a:solidFill>
              </a:rPr>
              <a:t>10-may kuni Toshkentning </a:t>
            </a:r>
            <a:r>
              <a:rPr lang="uz-Cyrl-UZ" sz="3600" b="1" dirty="0" smtClean="0">
                <a:solidFill>
                  <a:srgbClr val="FF0000"/>
                </a:solidFill>
              </a:rPr>
              <a:t>Qo‘rg‘ontegi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uz-Cyrl-UZ" sz="3600" b="1" dirty="0" smtClean="0">
                <a:solidFill>
                  <a:srgbClr val="FF0000"/>
                </a:solidFill>
              </a:rPr>
              <a:t>mahallasida </a:t>
            </a:r>
            <a:r>
              <a:rPr lang="uz-Cyrl-UZ" sz="3600" b="1" dirty="0">
                <a:solidFill>
                  <a:srgbClr val="FF0000"/>
                </a:solidFill>
              </a:rPr>
              <a:t>tug‘ildi.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z-Cyrl-UZ" sz="3600" b="1" dirty="0" smtClean="0"/>
              <a:t>U endigina</a:t>
            </a:r>
            <a:r>
              <a:rPr lang="en-US" sz="3600" b="1" dirty="0" smtClean="0"/>
              <a:t> </a:t>
            </a:r>
            <a:r>
              <a:rPr lang="uz-Cyrl-UZ" sz="3600" b="1" dirty="0" smtClean="0"/>
              <a:t>9 </a:t>
            </a:r>
            <a:r>
              <a:rPr lang="uz-Cyrl-UZ" sz="3600" b="1" dirty="0"/>
              <a:t>yoshga kirganda otasi </a:t>
            </a:r>
            <a:r>
              <a:rPr lang="en-US" sz="3600" b="1" dirty="0"/>
              <a:t>G</a:t>
            </a:r>
            <a:r>
              <a:rPr lang="uz-Cyrl-UZ" sz="3600" b="1" dirty="0"/>
              <a:t>‘ulom Mirza Orif o‘g‘li vafot etadi. </a:t>
            </a:r>
            <a:endParaRPr lang="en-US" sz="3600" b="1" dirty="0" smtClean="0"/>
          </a:p>
          <a:p>
            <a:pPr algn="ctr"/>
            <a:r>
              <a:rPr lang="uz-Cyrl-UZ" sz="36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Oradan 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6</a:t>
            </a:r>
            <a:r>
              <a:rPr lang="uz-Cyrl-UZ" sz="36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z-Cyrl-UZ" sz="3600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yil o‘tar-o‘tmas bir etak bola mehribon onadan ham ayriladilar. </a:t>
            </a:r>
            <a:endParaRPr lang="ru-RU" sz="3600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6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698336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Algerian" panose="04020705040A02060702" pitchFamily="82" charset="0"/>
              </a:rPr>
              <a:t>Mashaqqatli</a:t>
            </a:r>
            <a:r>
              <a:rPr lang="en-US" sz="4800" dirty="0" smtClean="0">
                <a:latin typeface="Algerian" panose="04020705040A02060702" pitchFamily="82" charset="0"/>
              </a:rPr>
              <a:t>  </a:t>
            </a:r>
            <a:r>
              <a:rPr lang="en-US" sz="4800" dirty="0" err="1" smtClean="0">
                <a:latin typeface="Algerian" panose="04020705040A02060702" pitchFamily="82" charset="0"/>
              </a:rPr>
              <a:t>bolalik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uz-Cyrl-UZ" sz="4800" dirty="0"/>
              <a:t>U oilani boqish uchun </a:t>
            </a:r>
            <a:r>
              <a:rPr lang="uz-Cyrl-UZ" sz="4800" b="1" dirty="0">
                <a:solidFill>
                  <a:srgbClr val="FF0000"/>
                </a:solidFill>
              </a:rPr>
              <a:t>kosiblik</a:t>
            </a:r>
            <a:r>
              <a:rPr lang="uz-Cyrl-UZ" sz="4800" dirty="0"/>
              <a:t>, </a:t>
            </a:r>
            <a:r>
              <a:rPr lang="uz-Cyrl-UZ" sz="4800" b="1" dirty="0">
                <a:solidFill>
                  <a:srgbClr val="00B050"/>
                </a:solidFill>
              </a:rPr>
              <a:t>mixkorlik</a:t>
            </a:r>
            <a:r>
              <a:rPr lang="uz-Cyrl-UZ" sz="4800" dirty="0"/>
              <a:t>, </a:t>
            </a:r>
            <a:r>
              <a:rPr lang="uz-Cyrl-UZ" sz="4800" b="1" dirty="0">
                <a:solidFill>
                  <a:srgbClr val="00B0F0"/>
                </a:solidFill>
              </a:rPr>
              <a:t>aravakashlik</a:t>
            </a:r>
            <a:r>
              <a:rPr lang="uz-Cyrl-UZ" sz="4800" dirty="0"/>
              <a:t> qiladi, bosmaxonalarda </a:t>
            </a:r>
            <a:r>
              <a:rPr lang="uz-Cyrl-UZ" sz="4800" b="1" dirty="0">
                <a:solidFill>
                  <a:srgbClr val="7030A0"/>
                </a:solidFill>
              </a:rPr>
              <a:t>harf teruvchi</a:t>
            </a:r>
            <a:r>
              <a:rPr lang="uz-Cyrl-UZ" sz="4800" dirty="0"/>
              <a:t> bo‘lib ishlaydi.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7003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571184" cy="6192688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uz-Cyrl-UZ" sz="3600" dirty="0" smtClean="0"/>
              <a:t>G‘afur </a:t>
            </a:r>
            <a:r>
              <a:rPr lang="uz-Cyrl-UZ" sz="3600" dirty="0"/>
              <a:t>G‘ulom she’rlar bilan birga o‘nlab hikoyalar, </a:t>
            </a:r>
            <a:r>
              <a:rPr lang="uz-Cyrl-UZ" sz="3600" b="1" dirty="0">
                <a:solidFill>
                  <a:srgbClr val="00B050"/>
                </a:solidFill>
              </a:rPr>
              <a:t>«Netay», «Yodgor», «Tirilgan murda» </a:t>
            </a:r>
            <a:r>
              <a:rPr lang="uz-Cyrl-UZ" sz="3600" dirty="0"/>
              <a:t>singari qissalar ham yozdi.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 </a:t>
            </a:r>
            <a:r>
              <a:rPr lang="uz-Cyrl-UZ" sz="3600" dirty="0" smtClean="0"/>
              <a:t>Ikkinchi </a:t>
            </a:r>
            <a:r>
              <a:rPr lang="uz-Cyrl-UZ" sz="3600" dirty="0"/>
              <a:t>jahon urushi paytida esa adibni dunyoga tanitgan mumtoz she’riy asarlari — «</a:t>
            </a:r>
            <a:r>
              <a:rPr lang="uz-Cyrl-UZ" sz="3600" b="1" dirty="0">
                <a:solidFill>
                  <a:srgbClr val="00B0F0"/>
                </a:solidFill>
              </a:rPr>
              <a:t>Kuzatish», «Sen yetim emassan», «Vaqt», «Sog‘inish», «Onalar» </a:t>
            </a:r>
            <a:r>
              <a:rPr lang="uz-Cyrl-UZ" sz="3600" dirty="0"/>
              <a:t>singari she’rlari yaratildi</a:t>
            </a:r>
            <a:r>
              <a:rPr lang="uz-Cyrl-UZ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902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4000" dirty="0"/>
              <a:t>Uning yana bir mashhur asari — </a:t>
            </a:r>
            <a:r>
              <a:rPr lang="uz-Cyrl-UZ" sz="40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«Shum bola» qissasi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</a:t>
            </a:r>
            <a:r>
              <a:rPr lang="uz-Cyrl-UZ" sz="4000" dirty="0" smtClean="0"/>
              <a:t>1936-yilda </a:t>
            </a:r>
            <a:r>
              <a:rPr lang="uz-Cyrl-UZ" sz="4000" dirty="0"/>
              <a:t>yozilgan bo‘lsa-da, 60-yillarda adib uni qaytadan ishladi, </a:t>
            </a:r>
            <a:r>
              <a:rPr lang="uz-Cyrl-UZ" sz="4000" dirty="0" smtClean="0"/>
              <a:t>yana</a:t>
            </a:r>
            <a:r>
              <a:rPr lang="en-US" sz="4000" dirty="0" smtClean="0"/>
              <a:t>-</a:t>
            </a:r>
            <a:r>
              <a:rPr lang="uz-Cyrl-UZ" sz="4000" dirty="0" smtClean="0"/>
              <a:t>da </a:t>
            </a:r>
            <a:r>
              <a:rPr lang="uz-Cyrl-UZ" sz="4000" dirty="0"/>
              <a:t>sayqalladi</a:t>
            </a:r>
            <a:r>
              <a:rPr lang="uz-Cyrl-UZ" sz="4000" dirty="0" smtClean="0"/>
              <a:t>.</a:t>
            </a:r>
            <a:endParaRPr lang="ru-RU" sz="4000" dirty="0"/>
          </a:p>
        </p:txBody>
      </p:sp>
      <p:pic>
        <p:nvPicPr>
          <p:cNvPr id="11266" name="Picture 2" descr="D:\1.   Jamoliddinxon-TEGMANG\0.   SLAYDLAR - 5-9 ADABIYOT\rasm\1.  gif\fon\ramka-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6643"/>
            <a:ext cx="8172400" cy="39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1.   Jamoliddinxon-TEGMANG\0.   SLAYDLAR - 5-9 ADABIYOT\rasm\1.  gif\fon\ramka-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2479"/>
            <a:ext cx="8172400" cy="30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.   Jamoliddinxon-TEGMANG\0.   SLAYDLAR - 5-9 ADABIYOT\rasm\3. ijod ahli\g`afur g`ulom\rtrtyrty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5948"/>
            <a:ext cx="4195823" cy="68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8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39000" cy="2007096"/>
          </a:xfrm>
        </p:spPr>
        <p:txBody>
          <a:bodyPr>
            <a:noAutofit/>
          </a:bodyPr>
          <a:lstStyle/>
          <a:p>
            <a:pPr algn="ctr"/>
            <a:r>
              <a:rPr lang="uz-Cyrl-UZ" sz="4800" dirty="0"/>
              <a:t>1963-yilda «O‘zbekiston xalq shoiri» </a:t>
            </a:r>
            <a:r>
              <a:rPr lang="uz-Cyrl-UZ" sz="4800" dirty="0" smtClean="0"/>
              <a:t>unvoni</a:t>
            </a:r>
            <a:r>
              <a:rPr lang="en-US" sz="4800" dirty="0" err="1" smtClean="0"/>
              <a:t>ni</a:t>
            </a:r>
            <a:r>
              <a:rPr lang="en-US" sz="4800" dirty="0" smtClean="0"/>
              <a:t> </a:t>
            </a:r>
            <a:r>
              <a:rPr lang="en-US" sz="4800" dirty="0" err="1" smtClean="0"/>
              <a:t>oldi</a:t>
            </a:r>
            <a:r>
              <a:rPr lang="en-US" sz="4800" dirty="0" smtClean="0"/>
              <a:t>.</a:t>
            </a:r>
            <a:endParaRPr lang="ru-RU" sz="4800" dirty="0"/>
          </a:p>
        </p:txBody>
      </p:sp>
      <p:pic>
        <p:nvPicPr>
          <p:cNvPr id="6146" name="Picture 2" descr="D:\1.   Jamoliddinxon-TEGMANG\0.   SLAYDLAR - 5-9 ADABIYOT\rasm\3. ijod ahli\g`afur g`ulom\xalq shoir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294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PowerPoint</vt:lpstr>
      <vt:lpstr>(1903-1966)</vt:lpstr>
      <vt:lpstr>Презентация PowerPoint</vt:lpstr>
      <vt:lpstr>Презентация PowerPoint</vt:lpstr>
      <vt:lpstr>Mashaqqatli  bolalik</vt:lpstr>
      <vt:lpstr>Презентация PowerPoint</vt:lpstr>
      <vt:lpstr>Презентация PowerPoint</vt:lpstr>
      <vt:lpstr>Презентация PowerPoint</vt:lpstr>
      <vt:lpstr>1963-yilda «O‘zbekiston xalq shoiri» unvonini oldi.</vt:lpstr>
      <vt:lpstr>Adib 1966-yilning                10-iyunida og‘ir xastalik tufayli vafot etgan. </vt:lpstr>
      <vt:lpstr>E’tirof</vt:lpstr>
      <vt:lpstr>Toshkent shahridagi eng katta istirohat bog’laridan biriga shoir nomi berilib, uning muhtasham haykali o’rnatildi. </vt:lpstr>
      <vt:lpstr>MENING O‘G‘RIGINA BOLAM (Voqeiy hikoya)</vt:lpstr>
      <vt:lpstr>Asar voqealari                               1917-yilning sentabr oylarida  ro`y beradi.</vt:lpstr>
      <vt:lpstr>Asarning asosiy  qahramonlari:</vt:lpstr>
      <vt:lpstr>Bilimgizni  sinang</vt:lpstr>
      <vt:lpstr>Презентация PowerPoint</vt:lpstr>
      <vt:lpstr>O`ylab ko`ring!</vt:lpstr>
      <vt:lpstr>E’TIBORINGIZDAN  XURSANDMIZ!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dcterms:modified xsi:type="dcterms:W3CDTF">2016-07-25T19:44:48Z</dcterms:modified>
</cp:coreProperties>
</file>