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sldIdLst>
    <p:sldId id="256" r:id="rId3"/>
    <p:sldId id="258" r:id="rId4"/>
    <p:sldId id="259" r:id="rId5"/>
    <p:sldId id="260"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3BD43B0C-7BED-460D-99B2-01FA45894DBA}" type="datetimeFigureOut">
              <a:rPr lang="ru-RU" smtClean="0"/>
              <a:t>24.04.2017</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BBD6546A-FECC-45AF-99FD-54A988090635}"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BD43B0C-7BED-460D-99B2-01FA45894DBA}" type="datetimeFigureOut">
              <a:rPr lang="ru-RU" smtClean="0"/>
              <a:t>24.04.2017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BD6546A-FECC-45AF-99FD-54A988090635}"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BD43B0C-7BED-460D-99B2-01FA45894DBA}" type="datetimeFigureOut">
              <a:rPr lang="ru-RU" smtClean="0"/>
              <a:t>24.04.2017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BD6546A-FECC-45AF-99FD-54A988090635}" type="slidenum">
              <a:rPr lang="ru-RU" smtClean="0"/>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3BD43B0C-7BED-460D-99B2-01FA45894DBA}" type="datetimeFigureOut">
              <a:rPr lang="ru-RU" smtClean="0"/>
              <a:t>24.04.2017</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BBD6546A-FECC-45AF-99FD-54A988090635}" type="slidenum">
              <a:rPr lang="ru-RU" smtClean="0"/>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3BD43B0C-7BED-460D-99B2-01FA45894DBA}" type="datetimeFigureOut">
              <a:rPr lang="ru-RU" smtClean="0"/>
              <a:t>24.04.2017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BD6546A-FECC-45AF-99FD-54A988090635}" type="slidenum">
              <a:rPr lang="ru-RU" smtClean="0"/>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3BD43B0C-7BED-460D-99B2-01FA45894DBA}" type="datetimeFigureOut">
              <a:rPr lang="ru-RU" smtClean="0"/>
              <a:t>24.04.2017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BD6546A-FECC-45AF-99FD-54A988090635}" type="slidenum">
              <a:rPr lang="ru-RU" smtClean="0"/>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3BD43B0C-7BED-460D-99B2-01FA45894DBA}" type="datetimeFigureOut">
              <a:rPr lang="ru-RU" smtClean="0"/>
              <a:t>24.04.2017</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BD6546A-FECC-45AF-99FD-54A988090635}" type="slidenum">
              <a:rPr lang="ru-RU" smtClean="0"/>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3BD43B0C-7BED-460D-99B2-01FA45894DBA}" type="datetimeFigureOut">
              <a:rPr lang="ru-RU" smtClean="0"/>
              <a:t>24.04.2017</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BD6546A-FECC-45AF-99FD-54A988090635}" type="slidenum">
              <a:rPr lang="ru-RU" smtClean="0"/>
              <a:t>‹#›</a:t>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3BD43B0C-7BED-460D-99B2-01FA45894DBA}" type="datetimeFigureOut">
              <a:rPr lang="ru-RU" smtClean="0"/>
              <a:t>24.04.2017</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BD6546A-FECC-45AF-99FD-54A988090635}" type="slidenum">
              <a:rPr lang="ru-RU" smtClean="0"/>
              <a:t>‹#›</a:t>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3BD43B0C-7BED-460D-99B2-01FA45894DBA}" type="datetimeFigureOut">
              <a:rPr lang="ru-RU" smtClean="0"/>
              <a:t>24.04.2017</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BD6546A-FECC-45AF-99FD-54A988090635}" type="slidenum">
              <a:rPr lang="ru-RU" smtClean="0"/>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3BD43B0C-7BED-460D-99B2-01FA45894DBA}" type="datetimeFigureOut">
              <a:rPr lang="ru-RU" smtClean="0"/>
              <a:t>24.04.2017</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BD6546A-FECC-45AF-99FD-54A988090635}"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3BD43B0C-7BED-460D-99B2-01FA45894DBA}" type="datetimeFigureOut">
              <a:rPr lang="ru-RU" smtClean="0"/>
              <a:t>24.04.2017</a:t>
            </a:fld>
            <a:endParaRPr lang="ru-RU"/>
          </a:p>
        </p:txBody>
      </p:sp>
      <p:sp>
        <p:nvSpPr>
          <p:cNvPr id="9" name="Номер слайда 8"/>
          <p:cNvSpPr>
            <a:spLocks noGrp="1"/>
          </p:cNvSpPr>
          <p:nvPr>
            <p:ph type="sldNum" sz="quarter" idx="15"/>
          </p:nvPr>
        </p:nvSpPr>
        <p:spPr/>
        <p:txBody>
          <a:bodyPr rtlCol="0"/>
          <a:lstStyle/>
          <a:p>
            <a:fld id="{BBD6546A-FECC-45AF-99FD-54A988090635}"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3BD43B0C-7BED-460D-99B2-01FA45894DBA}" type="datetimeFigureOut">
              <a:rPr lang="ru-RU" smtClean="0"/>
              <a:t>24.04.2017</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BD6546A-FECC-45AF-99FD-54A988090635}" type="slidenum">
              <a:rPr lang="ru-RU" smtClean="0"/>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3BD43B0C-7BED-460D-99B2-01FA45894DBA}" type="datetimeFigureOut">
              <a:rPr lang="ru-RU" smtClean="0"/>
              <a:t>24.04.2017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BD6546A-FECC-45AF-99FD-54A988090635}" type="slidenum">
              <a:rPr lang="ru-RU" smtClean="0"/>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3BD43B0C-7BED-460D-99B2-01FA45894DBA}" type="datetimeFigureOut">
              <a:rPr lang="ru-RU" smtClean="0"/>
              <a:t>24.04.2017</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BD6546A-FECC-45AF-99FD-54A988090635}"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3BD43B0C-7BED-460D-99B2-01FA45894DBA}" type="datetimeFigureOut">
              <a:rPr lang="ru-RU" smtClean="0"/>
              <a:t>24.04.2017</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BBD6546A-FECC-45AF-99FD-54A988090635}"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3BD43B0C-7BED-460D-99B2-01FA45894DBA}" type="datetimeFigureOut">
              <a:rPr lang="ru-RU" smtClean="0"/>
              <a:t>24.04.2017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BD6546A-FECC-45AF-99FD-54A988090635}" type="slidenum">
              <a:rPr lang="ru-RU" smtClean="0"/>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3BD43B0C-7BED-460D-99B2-01FA45894DBA}" type="datetimeFigureOut">
              <a:rPr lang="ru-RU" smtClean="0"/>
              <a:t>24.04.2017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BD6546A-FECC-45AF-99FD-54A988090635}" type="slidenum">
              <a:rPr lang="ru-RU" smtClean="0"/>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3BD43B0C-7BED-460D-99B2-01FA45894DBA}" type="datetimeFigureOut">
              <a:rPr lang="ru-RU" smtClean="0"/>
              <a:t>24.04.2017</a:t>
            </a:fld>
            <a:endParaRPr lang="ru-RU"/>
          </a:p>
        </p:txBody>
      </p:sp>
      <p:sp>
        <p:nvSpPr>
          <p:cNvPr id="7" name="Номер слайда 6"/>
          <p:cNvSpPr>
            <a:spLocks noGrp="1"/>
          </p:cNvSpPr>
          <p:nvPr>
            <p:ph type="sldNum" sz="quarter" idx="11"/>
          </p:nvPr>
        </p:nvSpPr>
        <p:spPr/>
        <p:txBody>
          <a:bodyPr rtlCol="0"/>
          <a:lstStyle/>
          <a:p>
            <a:fld id="{BBD6546A-FECC-45AF-99FD-54A988090635}"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BD43B0C-7BED-460D-99B2-01FA45894DBA}" type="datetimeFigureOut">
              <a:rPr lang="ru-RU" smtClean="0"/>
              <a:t>24.04.2017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BD6546A-FECC-45AF-99FD-54A988090635}"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3BD43B0C-7BED-460D-99B2-01FA45894DBA}" type="datetimeFigureOut">
              <a:rPr lang="ru-RU" smtClean="0"/>
              <a:t>24.04.2017</a:t>
            </a:fld>
            <a:endParaRPr lang="ru-RU"/>
          </a:p>
        </p:txBody>
      </p:sp>
      <p:sp>
        <p:nvSpPr>
          <p:cNvPr id="22" name="Номер слайда 21"/>
          <p:cNvSpPr>
            <a:spLocks noGrp="1"/>
          </p:cNvSpPr>
          <p:nvPr>
            <p:ph type="sldNum" sz="quarter" idx="15"/>
          </p:nvPr>
        </p:nvSpPr>
        <p:spPr/>
        <p:txBody>
          <a:bodyPr rtlCol="0"/>
          <a:lstStyle/>
          <a:p>
            <a:fld id="{BBD6546A-FECC-45AF-99FD-54A988090635}"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3BD43B0C-7BED-460D-99B2-01FA45894DBA}" type="datetimeFigureOut">
              <a:rPr lang="ru-RU" smtClean="0"/>
              <a:t>24.04.2017</a:t>
            </a:fld>
            <a:endParaRPr lang="ru-RU"/>
          </a:p>
        </p:txBody>
      </p:sp>
      <p:sp>
        <p:nvSpPr>
          <p:cNvPr id="18" name="Номер слайда 17"/>
          <p:cNvSpPr>
            <a:spLocks noGrp="1"/>
          </p:cNvSpPr>
          <p:nvPr>
            <p:ph type="sldNum" sz="quarter" idx="11"/>
          </p:nvPr>
        </p:nvSpPr>
        <p:spPr/>
        <p:txBody>
          <a:bodyPr rtlCol="0"/>
          <a:lstStyle/>
          <a:p>
            <a:fld id="{BBD6546A-FECC-45AF-99FD-54A988090635}"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3BD43B0C-7BED-460D-99B2-01FA45894DBA}" type="datetimeFigureOut">
              <a:rPr lang="ru-RU" smtClean="0"/>
              <a:t>24.04.2017</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BD6546A-FECC-45AF-99FD-54A988090635}"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BD43B0C-7BED-460D-99B2-01FA45894DBA}" type="datetimeFigureOut">
              <a:rPr lang="ru-RU" smtClean="0"/>
              <a:t>24.04.2017</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BD6546A-FECC-45AF-99FD-54A988090635}" type="slidenum">
              <a:rPr lang="ru-RU" smtClean="0"/>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file:///D:\&#1056;&#1072;&#1073;&#1086;&#1095;&#1080;&#1081;%20&#1089;&#1090;&#1086;&#1083;\emblema%20copy.jpg" TargetMode="External"/><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14348" y="642918"/>
            <a:ext cx="7572428" cy="1894362"/>
          </a:xfrm>
        </p:spPr>
        <p:style>
          <a:lnRef idx="1">
            <a:schemeClr val="accent2"/>
          </a:lnRef>
          <a:fillRef idx="2">
            <a:schemeClr val="accent2"/>
          </a:fillRef>
          <a:effectRef idx="1">
            <a:schemeClr val="accent2"/>
          </a:effectRef>
          <a:fontRef idx="minor">
            <a:schemeClr val="dk1"/>
          </a:fontRef>
        </p:style>
        <p:txBody>
          <a:bodyPr>
            <a:noAutofit/>
          </a:bodyPr>
          <a:lstStyle/>
          <a:p>
            <a:pPr algn="ctr"/>
            <a:r>
              <a:rPr lang="uz-Cyrl-UZ" sz="5400" dirty="0" smtClean="0">
                <a:solidFill>
                  <a:srgbClr val="FF0000"/>
                </a:solidFill>
              </a:rPr>
              <a:t>«Avesto»da ma’naviyat masalalari</a:t>
            </a:r>
            <a:endParaRPr lang="ru-RU" sz="4800" dirty="0">
              <a:solidFill>
                <a:srgbClr val="FF0000"/>
              </a:solidFill>
            </a:endParaRPr>
          </a:p>
        </p:txBody>
      </p:sp>
      <p:sp>
        <p:nvSpPr>
          <p:cNvPr id="4" name="Текст 3"/>
          <p:cNvSpPr txBox="1">
            <a:spLocks/>
          </p:cNvSpPr>
          <p:nvPr/>
        </p:nvSpPr>
        <p:spPr>
          <a:xfrm>
            <a:off x="4000496" y="4857760"/>
            <a:ext cx="4786313" cy="1142993"/>
          </a:xfrm>
          <a:prstGeom prst="rect">
            <a:avLst/>
          </a:prstGeom>
        </p:spPr>
        <p:style>
          <a:lnRef idx="2">
            <a:schemeClr val="accent2"/>
          </a:lnRef>
          <a:fillRef idx="1">
            <a:schemeClr val="lt1"/>
          </a:fillRef>
          <a:effectRef idx="0">
            <a:schemeClr val="accent2"/>
          </a:effectRef>
          <a:fontRef idx="minor">
            <a:schemeClr val="dk1"/>
          </a:fontRef>
        </p:style>
        <p:txBody>
          <a:bodyPr/>
          <a:lstStyle/>
          <a:p>
            <a:pPr marL="265113" indent="-265113" algn="ctr">
              <a:buClr>
                <a:schemeClr val="accent1"/>
              </a:buClr>
              <a:buSzPct val="80000"/>
              <a:defRPr/>
            </a:pPr>
            <a:r>
              <a:rPr lang="en-US" sz="3200" dirty="0">
                <a:latin typeface="+mn-lt"/>
              </a:rPr>
              <a:t> MM-87 </a:t>
            </a:r>
            <a:r>
              <a:rPr lang="en-US" sz="3200" dirty="0" err="1">
                <a:latin typeface="+mn-lt"/>
              </a:rPr>
              <a:t>guruh</a:t>
            </a:r>
            <a:r>
              <a:rPr lang="en-US" sz="3200" dirty="0">
                <a:latin typeface="+mn-lt"/>
              </a:rPr>
              <a:t> </a:t>
            </a:r>
            <a:r>
              <a:rPr lang="en-US" sz="3200" dirty="0" err="1">
                <a:latin typeface="+mn-lt"/>
              </a:rPr>
              <a:t>talabasi</a:t>
            </a:r>
            <a:endParaRPr lang="en-US" sz="3200" dirty="0">
              <a:latin typeface="+mn-lt"/>
            </a:endParaRPr>
          </a:p>
          <a:p>
            <a:pPr marL="265113" indent="-265113" algn="ctr">
              <a:buClr>
                <a:schemeClr val="accent1"/>
              </a:buClr>
              <a:buSzPct val="80000"/>
              <a:defRPr/>
            </a:pPr>
            <a:r>
              <a:rPr lang="en-US" sz="3200" b="1" dirty="0" err="1" smtClean="0">
                <a:latin typeface="+mn-lt"/>
              </a:rPr>
              <a:t>Boltaboyev</a:t>
            </a:r>
            <a:r>
              <a:rPr lang="en-US" sz="3200" b="1" dirty="0" smtClean="0">
                <a:latin typeface="+mn-lt"/>
              </a:rPr>
              <a:t> </a:t>
            </a:r>
            <a:r>
              <a:rPr lang="en-US" sz="3200" b="1" dirty="0" err="1" smtClean="0">
                <a:latin typeface="+mn-lt"/>
              </a:rPr>
              <a:t>Tolibjon</a:t>
            </a:r>
            <a:endParaRPr lang="ru-RU" sz="3200" b="1" dirty="0">
              <a:latin typeface="+mn-lt"/>
            </a:endParaRPr>
          </a:p>
        </p:txBody>
      </p:sp>
      <p:pic>
        <p:nvPicPr>
          <p:cNvPr id="5" name="Рисунок 4" descr="D:\Рабочий стол\emblema copy.jpg"/>
          <p:cNvPicPr>
            <a:picLocks noChangeAspect="1" noChangeArrowheads="1"/>
          </p:cNvPicPr>
          <p:nvPr/>
        </p:nvPicPr>
        <p:blipFill>
          <a:blip r:embed="rId2" r:link="rId3" cstate="print">
            <a:clrChange>
              <a:clrFrom>
                <a:srgbClr val="FFFFFF"/>
              </a:clrFrom>
              <a:clrTo>
                <a:srgbClr val="FFFFFF">
                  <a:alpha val="0"/>
                </a:srgbClr>
              </a:clrTo>
            </a:clrChange>
          </a:blip>
          <a:srcRect/>
          <a:stretch>
            <a:fillRect/>
          </a:stretch>
        </p:blipFill>
        <p:spPr bwMode="auto">
          <a:xfrm>
            <a:off x="5429256" y="2500306"/>
            <a:ext cx="1804987" cy="1857375"/>
          </a:xfrm>
          <a:prstGeom prst="rect">
            <a:avLst/>
          </a:prstGeom>
          <a:noFill/>
          <a:ln w="9525">
            <a:noFill/>
            <a:miter lim="800000"/>
            <a:headEnd/>
            <a:tailEnd/>
          </a:ln>
        </p:spPr>
      </p:pic>
      <p:pic>
        <p:nvPicPr>
          <p:cNvPr id="6" name="Picture 2" descr="C:\Documents and Settings\сomp\Рабочий стол\55261185.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14348" y="3000372"/>
            <a:ext cx="3651137" cy="2727657"/>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42910" y="3140968"/>
            <a:ext cx="8204340" cy="3539430"/>
          </a:xfrm>
          <a:prstGeom prst="rect">
            <a:avLst/>
          </a:prstGeom>
        </p:spPr>
        <p:txBody>
          <a:bodyPr wrap="square">
            <a:spAutoFit/>
          </a:bodyPr>
          <a:lstStyle/>
          <a:p>
            <a:pPr algn="just"/>
            <a:r>
              <a:rPr lang="uz-Cyrl-UZ" sz="1600" dirty="0" smtClean="0">
                <a:effectLst/>
              </a:rPr>
              <a:t>“Avesto”da qadimgi tabiblarning qasamyodi va tabobat ramzi ilon va jom berilgan. Demak tabib qasamyodi va ramzi Gippokratdan emas, balki bizdan boshlangan. Bu ham bizning ma’naviyatimiz qadimiyligini ko‘rsatuvchi dalillardan biridir. “Avesto”da ma’rifatni, ilm va hunarni egallash va uni boshqalarga o‘rgatish keraqligi ham uqtirilgan.</a:t>
            </a:r>
            <a:endParaRPr lang="ru-RU" sz="1600" dirty="0" smtClean="0">
              <a:effectLst/>
            </a:endParaRPr>
          </a:p>
          <a:p>
            <a:pPr algn="just"/>
            <a:r>
              <a:rPr lang="uz-Cyrl-UZ" sz="1600" dirty="0" smtClean="0">
                <a:effectLst/>
              </a:rPr>
              <a:t>Xulosa shuki, “Avesto” kitobida ajdodlarimizning necha ming yillik ma’naviy merosi izlari o‘z aksini topgan. Unda yovuzlik, johillik, zo‘ravonlik, tuhmat kabi yomon illatlar qoralanadi. Sof ko‘ngilli bo‘lish, hiyonat qilmaslik, savdoda bir-birini aldamaslik, haqorat qilmaslik, mehnatsevarlik kabi ma’naviy fazilatlar tarib etiladi.</a:t>
            </a:r>
            <a:endParaRPr lang="ru-RU" sz="1600" dirty="0" smtClean="0">
              <a:effectLst/>
            </a:endParaRPr>
          </a:p>
          <a:p>
            <a:pPr algn="just"/>
            <a:r>
              <a:rPr lang="uz-Cyrl-UZ" sz="1600" dirty="0" smtClean="0">
                <a:effectLst/>
              </a:rPr>
              <a:t>Bu qadimiy merosni o‘rganish, undagi umumbashariy va abadiy qadr-qimmatga ega ma’naviy oyalarni tarib etish xalqimizni, xususan yoshlarimizni ma’naviy barkamol etib tarbiyalashda muhim ahamiyatga egadir.</a:t>
            </a:r>
            <a:endParaRPr lang="ru-RU" sz="1600" dirty="0" smtClean="0">
              <a:effectLst/>
            </a:endParaRPr>
          </a:p>
          <a:p>
            <a:pPr algn="just"/>
            <a:r>
              <a:rPr lang="uz-Cyrl-UZ" sz="1600" dirty="0" smtClean="0">
                <a:effectLst/>
              </a:rPr>
              <a:t> 2001 yil oktyabr oyida muqaddas kitob «Avesto» yaratilganligining 2700 yilligi butun dunyoda nishonlandi. Bu tadbir ham ajdodlarimizga bo’lgan </a:t>
            </a:r>
            <a:r>
              <a:rPr lang="uz-Latn-UZ" sz="1600" dirty="0" smtClean="0">
                <a:effectLst/>
              </a:rPr>
              <a:t>h</a:t>
            </a:r>
            <a:r>
              <a:rPr lang="uz-Cyrl-UZ" sz="1600" dirty="0" smtClean="0">
                <a:effectLst/>
              </a:rPr>
              <a:t>urmat va e’tiborning bir belgisidir.</a:t>
            </a:r>
            <a:endParaRPr lang="ru-RU" sz="1600" dirty="0">
              <a:effectLst/>
            </a:endParaRPr>
          </a:p>
        </p:txBody>
      </p:sp>
      <p:pic>
        <p:nvPicPr>
          <p:cNvPr id="15362" name="Picture 2" descr="C:\Documents and Settings\сomp\Рабочий стол\1362773042_zm__009.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115616" y="260648"/>
            <a:ext cx="2592288" cy="2592288"/>
          </a:xfrm>
          <a:prstGeom prst="rect">
            <a:avLst/>
          </a:prstGeom>
          <a:noFill/>
          <a:effectLst>
            <a:softEdge rad="317500"/>
          </a:effectLst>
          <a:extLst>
            <a:ext uri="{909E8E84-426E-40DD-AFC4-6F175D3DCCD1}">
              <a14:hiddenFill xmlns:a14="http://schemas.microsoft.com/office/drawing/2010/main" xmlns="">
                <a:solidFill>
                  <a:srgbClr val="FFFFFF"/>
                </a:solidFill>
              </a14:hiddenFill>
            </a:ext>
          </a:extLst>
        </p:spPr>
      </p:pic>
      <p:pic>
        <p:nvPicPr>
          <p:cNvPr id="15363" name="Picture 3" descr="C:\Documents and Settings\сomp\Рабочий стол\hippocrat.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148064" y="165668"/>
            <a:ext cx="2925763" cy="2743200"/>
          </a:xfrm>
          <a:prstGeom prst="rect">
            <a:avLst/>
          </a:prstGeom>
          <a:noFill/>
          <a:effectLst>
            <a:softEdge rad="635000"/>
          </a:effectLst>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158820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Documents and Settings\сomp\Рабочий стол\Ma'naviyat\prezident-kitoblari.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71600" y="428625"/>
            <a:ext cx="6984776" cy="2000250"/>
          </a:xfrm>
          <a:prstGeom prst="rect">
            <a:avLst/>
          </a:prstGeom>
          <a:noFill/>
          <a:extLst>
            <a:ext uri="{909E8E84-426E-40DD-AFC4-6F175D3DCCD1}">
              <a14:hiddenFill xmlns:a14="http://schemas.microsoft.com/office/drawing/2010/main" xmlns="">
                <a:solidFill>
                  <a:srgbClr val="FFFFFF"/>
                </a:solidFill>
              </a14:hiddenFill>
            </a:ext>
          </a:extLst>
        </p:spPr>
      </p:pic>
      <p:sp>
        <p:nvSpPr>
          <p:cNvPr id="2" name="Прямоугольник 1"/>
          <p:cNvSpPr/>
          <p:nvPr/>
        </p:nvSpPr>
        <p:spPr>
          <a:xfrm>
            <a:off x="683568" y="2788466"/>
            <a:ext cx="7560840" cy="3785652"/>
          </a:xfrm>
          <a:prstGeom prst="rect">
            <a:avLst/>
          </a:prstGeom>
        </p:spPr>
        <p:txBody>
          <a:bodyPr wrap="square">
            <a:spAutoFit/>
          </a:bodyPr>
          <a:lstStyle/>
          <a:p>
            <a:pPr algn="just"/>
            <a:r>
              <a:rPr lang="uz-Cyrl-UZ" sz="2000" dirty="0" smtClean="0">
                <a:solidFill>
                  <a:srgbClr val="FF0000"/>
                </a:solidFill>
                <a:effectLst/>
              </a:rPr>
              <a:t>Prezidentimiz aytganidek, “Avesto”ning tub ma’no-mohiyatini belgilab beradigan “ezgu fikr, ezgu so‘z, ezgu amal” degan tamoyil negizida hozirgi zamon uchun ham behad ibratli bo‘lgan saboqlar borligini ko‘rish mumkin. Ana shunday fikrlar, ya’ni ezgu niyat, so‘z va ish birligini jamiyat hayotining ustivor oyasi sifatida talqin etish bizning bugungi ma’naviy ideallarimiz bilan naqadar uzviy boliq, necholiq mutahkam hayotiy asosga ega ekani ayniqsa e’tiborlidir. Shu bilan birga mazkur tarixiy yodgorlikda arazgo‘ylik, hasad, manmanlik, fitna-fasod qattiq qoralanadi. Va’daga vafo qilish, ahdga sadoqat, samimiyat, xolislik, o‘zaro hurmat, izzat-ikrom kabi ma’naviy-ahloqiy fazilatlar ululanadi. “Avesto” dunyoni inson uchun sinov maydoni deb tushuntiradi.</a:t>
            </a:r>
            <a:endParaRPr lang="ru-RU" sz="2000" dirty="0">
              <a:solidFill>
                <a:srgbClr val="FF0000"/>
              </a:solidFill>
              <a:effectLst/>
            </a:endParaRPr>
          </a:p>
        </p:txBody>
      </p:sp>
    </p:spTree>
    <p:extLst>
      <p:ext uri="{BB962C8B-B14F-4D97-AF65-F5344CB8AC3E}">
        <p14:creationId xmlns:p14="http://schemas.microsoft.com/office/powerpoint/2010/main" xmlns="" val="2883594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Заголовок 1"/>
          <p:cNvSpPr>
            <a:spLocks noGrp="1"/>
          </p:cNvSpPr>
          <p:nvPr>
            <p:ph type="title"/>
          </p:nvPr>
        </p:nvSpPr>
        <p:spPr>
          <a:xfrm>
            <a:off x="500034" y="2214554"/>
            <a:ext cx="8183562" cy="2605099"/>
          </a:xfrm>
        </p:spPr>
        <p:txBody>
          <a:bodyPr>
            <a:normAutofit/>
          </a:bodyPr>
          <a:lstStyle/>
          <a:p>
            <a:pPr algn="ctr">
              <a:defRPr/>
            </a:pPr>
            <a:r>
              <a:rPr lang="en-US" sz="6000" b="0" dirty="0" err="1" smtClean="0">
                <a:solidFill>
                  <a:schemeClr val="tx1"/>
                </a:solidFill>
                <a:effectLst/>
              </a:rPr>
              <a:t>E’tiboringiz</a:t>
            </a:r>
            <a:r>
              <a:rPr lang="en-US" sz="6000" b="0" dirty="0" smtClean="0">
                <a:solidFill>
                  <a:schemeClr val="tx1"/>
                </a:solidFill>
                <a:effectLst/>
              </a:rPr>
              <a:t> </a:t>
            </a:r>
            <a:r>
              <a:rPr lang="en-US" sz="6000" b="0" dirty="0" smtClean="0">
                <a:solidFill>
                  <a:schemeClr val="tx1"/>
                </a:solidFill>
                <a:effectLst/>
              </a:rPr>
              <a:t/>
            </a:r>
            <a:br>
              <a:rPr lang="en-US" sz="6000" b="0" dirty="0" smtClean="0">
                <a:solidFill>
                  <a:schemeClr val="tx1"/>
                </a:solidFill>
                <a:effectLst/>
              </a:rPr>
            </a:br>
            <a:r>
              <a:rPr lang="en-US" sz="6000" b="0" dirty="0" smtClean="0">
                <a:solidFill>
                  <a:schemeClr val="tx1"/>
                </a:solidFill>
                <a:effectLst/>
              </a:rPr>
              <a:t/>
            </a:r>
            <a:br>
              <a:rPr lang="en-US" sz="6000" b="0" dirty="0" smtClean="0">
                <a:solidFill>
                  <a:schemeClr val="tx1"/>
                </a:solidFill>
                <a:effectLst/>
              </a:rPr>
            </a:br>
            <a:r>
              <a:rPr lang="en-US" sz="6000" b="0" dirty="0" err="1" smtClean="0">
                <a:solidFill>
                  <a:schemeClr val="tx1"/>
                </a:solidFill>
                <a:effectLst/>
              </a:rPr>
              <a:t>uchun</a:t>
            </a:r>
            <a:r>
              <a:rPr lang="en-US" sz="6000" b="0" dirty="0" smtClean="0">
                <a:solidFill>
                  <a:schemeClr val="tx1"/>
                </a:solidFill>
                <a:effectLst/>
              </a:rPr>
              <a:t> </a:t>
            </a:r>
            <a:r>
              <a:rPr lang="en-US" sz="6000" b="0" dirty="0" err="1" smtClean="0">
                <a:solidFill>
                  <a:schemeClr val="tx1"/>
                </a:solidFill>
                <a:effectLst/>
              </a:rPr>
              <a:t>raxmat</a:t>
            </a:r>
            <a:endParaRPr lang="ru-RU" sz="6000" b="0" dirty="0" smtClean="0">
              <a:solidFill>
                <a:schemeClr val="tx1"/>
              </a:solidFill>
              <a:effectLst/>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Documents and Settings\сomp\Рабочий стол\3.1-vendidad_chapter-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62000" y="1104900"/>
            <a:ext cx="7620000" cy="46482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080125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868" y="428604"/>
            <a:ext cx="5250314" cy="5847755"/>
          </a:xfrm>
          <a:prstGeom prst="rect">
            <a:avLst/>
          </a:prstGeom>
        </p:spPr>
        <p:txBody>
          <a:bodyPr wrap="square">
            <a:spAutoFit/>
          </a:bodyPr>
          <a:lstStyle/>
          <a:p>
            <a:pPr algn="just"/>
            <a:r>
              <a:rPr lang="en-US" sz="1600" dirty="0" err="1" smtClean="0">
                <a:effectLst/>
                <a:latin typeface="+mj-lt"/>
                <a:cs typeface="Times New Roman" pitchFamily="18" charset="0"/>
              </a:rPr>
              <a:t>Avestoda</a:t>
            </a:r>
            <a:r>
              <a:rPr lang="en-US" sz="1600" dirty="0" smtClean="0">
                <a:effectLst/>
                <a:latin typeface="+mj-lt"/>
                <a:cs typeface="Times New Roman" pitchFamily="18" charset="0"/>
              </a:rPr>
              <a:t> </a:t>
            </a:r>
            <a:r>
              <a:rPr lang="en-US" sz="1600" dirty="0" err="1" smtClean="0">
                <a:effectLst/>
                <a:latin typeface="+mj-lt"/>
                <a:cs typeface="Times New Roman" pitchFamily="18" charset="0"/>
              </a:rPr>
              <a:t>mexnatsevarlik</a:t>
            </a:r>
            <a:r>
              <a:rPr lang="en-US" sz="1600" dirty="0" smtClean="0">
                <a:effectLst/>
                <a:latin typeface="+mj-lt"/>
                <a:cs typeface="Times New Roman" pitchFamily="18" charset="0"/>
              </a:rPr>
              <a:t> </a:t>
            </a:r>
            <a:r>
              <a:rPr lang="en-US" sz="1600" dirty="0" err="1" smtClean="0">
                <a:effectLst/>
                <a:latin typeface="+mj-lt"/>
                <a:cs typeface="Times New Roman" pitchFamily="18" charset="0"/>
              </a:rPr>
              <a:t>insonparvarlik</a:t>
            </a:r>
            <a:r>
              <a:rPr lang="en-US" sz="1600" dirty="0" smtClean="0">
                <a:effectLst/>
                <a:latin typeface="+mj-lt"/>
                <a:cs typeface="Times New Roman" pitchFamily="18" charset="0"/>
              </a:rPr>
              <a:t>, </a:t>
            </a:r>
            <a:r>
              <a:rPr lang="en-US" sz="1600" dirty="0" err="1" smtClean="0">
                <a:effectLst/>
                <a:latin typeface="+mj-lt"/>
                <a:cs typeface="Times New Roman" pitchFamily="18" charset="0"/>
              </a:rPr>
              <a:t>botirlik</a:t>
            </a:r>
            <a:r>
              <a:rPr lang="en-US" sz="1600" dirty="0" smtClean="0">
                <a:effectLst/>
                <a:latin typeface="+mj-lt"/>
                <a:cs typeface="Times New Roman" pitchFamily="18" charset="0"/>
              </a:rPr>
              <a:t>, </a:t>
            </a:r>
            <a:r>
              <a:rPr lang="en-US" sz="1600" dirty="0" err="1" smtClean="0">
                <a:effectLst/>
                <a:latin typeface="+mj-lt"/>
                <a:cs typeface="Times New Roman" pitchFamily="18" charset="0"/>
              </a:rPr>
              <a:t>jasurlik</a:t>
            </a:r>
            <a:r>
              <a:rPr lang="en-US" sz="1600" dirty="0" smtClean="0">
                <a:effectLst/>
                <a:latin typeface="+mj-lt"/>
                <a:cs typeface="Times New Roman" pitchFamily="18" charset="0"/>
              </a:rPr>
              <a:t> </a:t>
            </a:r>
            <a:r>
              <a:rPr lang="en-US" sz="1600" dirty="0" err="1" smtClean="0">
                <a:effectLst/>
                <a:latin typeface="+mj-lt"/>
                <a:cs typeface="Times New Roman" pitchFamily="18" charset="0"/>
              </a:rPr>
              <a:t>va</a:t>
            </a:r>
            <a:r>
              <a:rPr lang="en-US" sz="1600" dirty="0" smtClean="0">
                <a:effectLst/>
                <a:latin typeface="+mj-lt"/>
                <a:cs typeface="Times New Roman" pitchFamily="18" charset="0"/>
              </a:rPr>
              <a:t> </a:t>
            </a:r>
            <a:r>
              <a:rPr lang="en-US" sz="1600" dirty="0" err="1" smtClean="0">
                <a:effectLst/>
                <a:latin typeface="+mj-lt"/>
                <a:cs typeface="Times New Roman" pitchFamily="18" charset="0"/>
              </a:rPr>
              <a:t>tozalik</a:t>
            </a:r>
            <a:r>
              <a:rPr lang="en-US" sz="1600" dirty="0" smtClean="0">
                <a:effectLst/>
                <a:latin typeface="+mj-lt"/>
                <a:cs typeface="Times New Roman" pitchFamily="18" charset="0"/>
              </a:rPr>
              <a:t> </a:t>
            </a:r>
            <a:r>
              <a:rPr lang="en-US" sz="1600" dirty="0" err="1" smtClean="0">
                <a:effectLst/>
                <a:latin typeface="+mj-lt"/>
                <a:cs typeface="Times New Roman" pitchFamily="18" charset="0"/>
              </a:rPr>
              <a:t>moddiy</a:t>
            </a:r>
            <a:r>
              <a:rPr lang="en-US" sz="1600" dirty="0" smtClean="0">
                <a:effectLst/>
                <a:latin typeface="+mj-lt"/>
                <a:cs typeface="Times New Roman" pitchFamily="18" charset="0"/>
              </a:rPr>
              <a:t> t</a:t>
            </a:r>
            <a:r>
              <a:rPr lang="uz-Cyrl-UZ" sz="1600" dirty="0" smtClean="0">
                <a:effectLst/>
                <a:latin typeface="+mj-lt"/>
                <a:cs typeface="Times New Roman" pitchFamily="18" charset="0"/>
              </a:rPr>
              <a:t>o’</a:t>
            </a:r>
            <a:r>
              <a:rPr lang="en-US" sz="1600" dirty="0" smtClean="0">
                <a:effectLst/>
                <a:latin typeface="+mj-lt"/>
                <a:cs typeface="Times New Roman" pitchFamily="18" charset="0"/>
              </a:rPr>
              <a:t>kin-</a:t>
            </a:r>
            <a:r>
              <a:rPr lang="en-US" sz="1600" dirty="0" err="1" smtClean="0">
                <a:effectLst/>
                <a:latin typeface="+mj-lt"/>
                <a:cs typeface="Times New Roman" pitchFamily="18" charset="0"/>
              </a:rPr>
              <a:t>sochinlik</a:t>
            </a:r>
            <a:r>
              <a:rPr lang="en-US" sz="1600" dirty="0" smtClean="0">
                <a:effectLst/>
                <a:latin typeface="+mj-lt"/>
                <a:cs typeface="Times New Roman" pitchFamily="18" charset="0"/>
              </a:rPr>
              <a:t> </a:t>
            </a:r>
            <a:r>
              <a:rPr lang="en-US" sz="1600" dirty="0" err="1" smtClean="0">
                <a:effectLst/>
                <a:latin typeface="+mj-lt"/>
                <a:cs typeface="Times New Roman" pitchFamily="18" charset="0"/>
              </a:rPr>
              <a:t>uchun</a:t>
            </a:r>
            <a:r>
              <a:rPr lang="en-US" sz="1600" dirty="0" smtClean="0">
                <a:effectLst/>
                <a:latin typeface="+mj-lt"/>
                <a:cs typeface="Times New Roman" pitchFamily="18" charset="0"/>
              </a:rPr>
              <a:t> </a:t>
            </a:r>
            <a:r>
              <a:rPr lang="en-US" sz="1600" dirty="0" err="1" smtClean="0">
                <a:effectLst/>
                <a:latin typeface="+mj-lt"/>
                <a:cs typeface="Times New Roman" pitchFamily="18" charset="0"/>
              </a:rPr>
              <a:t>kurash</a:t>
            </a:r>
            <a:r>
              <a:rPr lang="en-US" sz="1600" dirty="0" smtClean="0">
                <a:effectLst/>
                <a:latin typeface="+mj-lt"/>
                <a:cs typeface="Times New Roman" pitchFamily="18" charset="0"/>
              </a:rPr>
              <a:t> </a:t>
            </a:r>
            <a:r>
              <a:rPr lang="en-US" sz="1600" dirty="0" err="1" smtClean="0">
                <a:effectLst/>
                <a:latin typeface="+mj-lt"/>
                <a:cs typeface="Times New Roman" pitchFamily="18" charset="0"/>
              </a:rPr>
              <a:t>soxalari</a:t>
            </a:r>
            <a:r>
              <a:rPr lang="en-US" sz="1600" dirty="0" smtClean="0">
                <a:effectLst/>
                <a:latin typeface="+mj-lt"/>
                <a:cs typeface="Times New Roman" pitchFamily="18" charset="0"/>
              </a:rPr>
              <a:t> </a:t>
            </a:r>
            <a:r>
              <a:rPr lang="en-US" sz="1600" dirty="0" err="1" smtClean="0">
                <a:effectLst/>
                <a:latin typeface="+mj-lt"/>
                <a:cs typeface="Times New Roman" pitchFamily="18" charset="0"/>
              </a:rPr>
              <a:t>tilga</a:t>
            </a:r>
            <a:r>
              <a:rPr lang="en-US" sz="1600" dirty="0" smtClean="0">
                <a:effectLst/>
                <a:latin typeface="+mj-lt"/>
                <a:cs typeface="Times New Roman" pitchFamily="18" charset="0"/>
              </a:rPr>
              <a:t> </a:t>
            </a:r>
            <a:r>
              <a:rPr lang="en-US" sz="1600" dirty="0" err="1" smtClean="0">
                <a:effectLst/>
                <a:latin typeface="+mj-lt"/>
                <a:cs typeface="Times New Roman" pitchFamily="18" charset="0"/>
              </a:rPr>
              <a:t>olinganki</a:t>
            </a:r>
            <a:r>
              <a:rPr lang="en-US" sz="1600" dirty="0" smtClean="0">
                <a:effectLst/>
                <a:latin typeface="+mj-lt"/>
                <a:cs typeface="Times New Roman" pitchFamily="18" charset="0"/>
              </a:rPr>
              <a:t>, </a:t>
            </a:r>
            <a:r>
              <a:rPr lang="en-US" sz="1600" dirty="0" err="1" smtClean="0">
                <a:effectLst/>
                <a:latin typeface="+mj-lt"/>
                <a:cs typeface="Times New Roman" pitchFamily="18" charset="0"/>
              </a:rPr>
              <a:t>ular</a:t>
            </a:r>
            <a:r>
              <a:rPr lang="en-US" sz="1600" dirty="0" smtClean="0">
                <a:effectLst/>
                <a:latin typeface="+mj-lt"/>
                <a:cs typeface="Times New Roman" pitchFamily="18" charset="0"/>
              </a:rPr>
              <a:t> </a:t>
            </a:r>
            <a:r>
              <a:rPr lang="en-US" sz="1600" dirty="0" err="1" smtClean="0">
                <a:effectLst/>
                <a:latin typeface="+mj-lt"/>
                <a:cs typeface="Times New Roman" pitchFamily="18" charset="0"/>
              </a:rPr>
              <a:t>inson</a:t>
            </a:r>
            <a:r>
              <a:rPr lang="en-US" sz="1600" dirty="0" smtClean="0">
                <a:effectLst/>
                <a:latin typeface="+mj-lt"/>
                <a:cs typeface="Times New Roman" pitchFamily="18" charset="0"/>
              </a:rPr>
              <a:t> </a:t>
            </a:r>
            <a:r>
              <a:rPr lang="en-US" sz="1600" dirty="0" err="1" smtClean="0">
                <a:effectLst/>
                <a:latin typeface="+mj-lt"/>
                <a:cs typeface="Times New Roman" pitchFamily="18" charset="0"/>
              </a:rPr>
              <a:t>ma’naviyatini</a:t>
            </a:r>
            <a:r>
              <a:rPr lang="en-US" sz="1600" dirty="0" smtClean="0">
                <a:effectLst/>
                <a:latin typeface="+mj-lt"/>
                <a:cs typeface="Times New Roman" pitchFamily="18" charset="0"/>
              </a:rPr>
              <a:t> </a:t>
            </a:r>
            <a:r>
              <a:rPr lang="en-US" sz="1600" dirty="0" err="1" smtClean="0">
                <a:effectLst/>
                <a:latin typeface="+mj-lt"/>
                <a:cs typeface="Times New Roman" pitchFamily="18" charset="0"/>
              </a:rPr>
              <a:t>kutarishga</a:t>
            </a:r>
            <a:r>
              <a:rPr lang="en-US" sz="1600" dirty="0" smtClean="0">
                <a:effectLst/>
                <a:latin typeface="+mj-lt"/>
                <a:cs typeface="Times New Roman" pitchFamily="18" charset="0"/>
              </a:rPr>
              <a:t> </a:t>
            </a:r>
            <a:r>
              <a:rPr lang="en-US" sz="1600" dirty="0" err="1" smtClean="0">
                <a:effectLst/>
                <a:latin typeface="+mj-lt"/>
                <a:cs typeface="Times New Roman" pitchFamily="18" charset="0"/>
              </a:rPr>
              <a:t>qaratilgan</a:t>
            </a:r>
            <a:r>
              <a:rPr lang="en-US" sz="1600" dirty="0" smtClean="0">
                <a:effectLst/>
                <a:latin typeface="+mj-lt"/>
                <a:cs typeface="Times New Roman" pitchFamily="18" charset="0"/>
              </a:rPr>
              <a:t> </a:t>
            </a:r>
            <a:r>
              <a:rPr lang="en-US" sz="1600" dirty="0" err="1" smtClean="0">
                <a:effectLst/>
                <a:latin typeface="+mj-lt"/>
                <a:cs typeface="Times New Roman" pitchFamily="18" charset="0"/>
              </a:rPr>
              <a:t>edi</a:t>
            </a:r>
            <a:r>
              <a:rPr lang="en-US" sz="1600" dirty="0" smtClean="0">
                <a:effectLst/>
                <a:latin typeface="+mj-lt"/>
                <a:cs typeface="Times New Roman" pitchFamily="18" charset="0"/>
              </a:rPr>
              <a:t>. </a:t>
            </a:r>
            <a:r>
              <a:rPr lang="en-US" sz="1600" dirty="0" err="1" smtClean="0">
                <a:effectLst/>
                <a:latin typeface="+mj-lt"/>
                <a:cs typeface="Times New Roman" pitchFamily="18" charset="0"/>
              </a:rPr>
              <a:t>Okilona</a:t>
            </a:r>
            <a:r>
              <a:rPr lang="en-US" sz="1600" dirty="0" smtClean="0">
                <a:effectLst/>
                <a:latin typeface="+mj-lt"/>
                <a:cs typeface="Times New Roman" pitchFamily="18" charset="0"/>
              </a:rPr>
              <a:t> </a:t>
            </a:r>
            <a:r>
              <a:rPr lang="en-US" sz="1600" dirty="0" err="1" smtClean="0">
                <a:effectLst/>
                <a:latin typeface="+mj-lt"/>
                <a:cs typeface="Times New Roman" pitchFamily="18" charset="0"/>
              </a:rPr>
              <a:t>turmush</a:t>
            </a:r>
            <a:r>
              <a:rPr lang="en-US" sz="1600" dirty="0" smtClean="0">
                <a:effectLst/>
                <a:latin typeface="+mj-lt"/>
                <a:cs typeface="Times New Roman" pitchFamily="18" charset="0"/>
              </a:rPr>
              <a:t> </a:t>
            </a:r>
            <a:r>
              <a:rPr lang="en-US" sz="1600" dirty="0" err="1" smtClean="0">
                <a:effectLst/>
                <a:latin typeface="+mj-lt"/>
                <a:cs typeface="Times New Roman" pitchFamily="18" charset="0"/>
              </a:rPr>
              <a:t>tarzini</a:t>
            </a:r>
            <a:r>
              <a:rPr lang="en-US" sz="1600" dirty="0" smtClean="0">
                <a:effectLst/>
                <a:latin typeface="+mj-lt"/>
                <a:cs typeface="Times New Roman" pitchFamily="18" charset="0"/>
              </a:rPr>
              <a:t> </a:t>
            </a:r>
            <a:r>
              <a:rPr lang="en-US" sz="1600" dirty="0" err="1" smtClean="0">
                <a:effectLst/>
                <a:latin typeface="+mj-lt"/>
                <a:cs typeface="Times New Roman" pitchFamily="18" charset="0"/>
              </a:rPr>
              <a:t>uning</a:t>
            </a:r>
            <a:r>
              <a:rPr lang="en-US" sz="1600" dirty="0" smtClean="0">
                <a:effectLst/>
                <a:latin typeface="+mj-lt"/>
                <a:cs typeface="Times New Roman" pitchFamily="18" charset="0"/>
              </a:rPr>
              <a:t> </a:t>
            </a:r>
            <a:r>
              <a:rPr lang="en-US" sz="1600" dirty="0" err="1" smtClean="0">
                <a:effectLst/>
                <a:latin typeface="+mj-lt"/>
                <a:cs typeface="Times New Roman" pitchFamily="18" charset="0"/>
              </a:rPr>
              <a:t>ma’naviy</a:t>
            </a:r>
            <a:r>
              <a:rPr lang="en-US" sz="1600" dirty="0" smtClean="0">
                <a:effectLst/>
                <a:latin typeface="+mj-lt"/>
                <a:cs typeface="Times New Roman" pitchFamily="18" charset="0"/>
              </a:rPr>
              <a:t> </a:t>
            </a:r>
            <a:r>
              <a:rPr lang="uz-Cyrl-UZ" sz="1600" dirty="0" smtClean="0">
                <a:effectLst/>
                <a:latin typeface="+mj-lt"/>
                <a:cs typeface="Times New Roman" pitchFamily="18" charset="0"/>
              </a:rPr>
              <a:t>h</a:t>
            </a:r>
            <a:r>
              <a:rPr lang="en-US" sz="1600" dirty="0" err="1" smtClean="0">
                <a:effectLst/>
                <a:latin typeface="+mj-lt"/>
                <a:cs typeface="Times New Roman" pitchFamily="18" charset="0"/>
              </a:rPr>
              <a:t>ayotini</a:t>
            </a:r>
            <a:r>
              <a:rPr lang="en-US" sz="1600" dirty="0" smtClean="0">
                <a:effectLst/>
                <a:latin typeface="+mj-lt"/>
                <a:cs typeface="Times New Roman" pitchFamily="18" charset="0"/>
              </a:rPr>
              <a:t> </a:t>
            </a:r>
            <a:r>
              <a:rPr lang="en-US" sz="1600" dirty="0" err="1" smtClean="0">
                <a:effectLst/>
                <a:latin typeface="+mj-lt"/>
                <a:cs typeface="Times New Roman" pitchFamily="18" charset="0"/>
              </a:rPr>
              <a:t>insonning</a:t>
            </a:r>
            <a:r>
              <a:rPr lang="en-US" sz="1600" dirty="0" smtClean="0">
                <a:effectLst/>
                <a:latin typeface="+mj-lt"/>
                <a:cs typeface="Times New Roman" pitchFamily="18" charset="0"/>
              </a:rPr>
              <a:t> </a:t>
            </a:r>
            <a:r>
              <a:rPr lang="en-US" sz="1600" dirty="0" err="1" smtClean="0">
                <a:effectLst/>
                <a:latin typeface="+mj-lt"/>
                <a:cs typeface="Times New Roman" pitchFamily="18" charset="0"/>
              </a:rPr>
              <a:t>dunyokarashi</a:t>
            </a:r>
            <a:r>
              <a:rPr lang="en-US" sz="1600" dirty="0" smtClean="0">
                <a:effectLst/>
                <a:latin typeface="+mj-lt"/>
                <a:cs typeface="Times New Roman" pitchFamily="18" charset="0"/>
              </a:rPr>
              <a:t> </a:t>
            </a:r>
            <a:r>
              <a:rPr lang="en-US" sz="1600" dirty="0" err="1" smtClean="0">
                <a:effectLst/>
                <a:latin typeface="+mj-lt"/>
                <a:cs typeface="Times New Roman" pitchFamily="18" charset="0"/>
              </a:rPr>
              <a:t>va</a:t>
            </a:r>
            <a:r>
              <a:rPr lang="en-US" sz="1600" dirty="0" smtClean="0">
                <a:effectLst/>
                <a:latin typeface="+mj-lt"/>
                <a:cs typeface="Times New Roman" pitchFamily="18" charset="0"/>
              </a:rPr>
              <a:t> </a:t>
            </a:r>
            <a:r>
              <a:rPr lang="en-US" sz="1600" dirty="0" err="1" smtClean="0">
                <a:effectLst/>
                <a:latin typeface="+mj-lt"/>
                <a:cs typeface="Times New Roman" pitchFamily="18" charset="0"/>
              </a:rPr>
              <a:t>axlokiy</a:t>
            </a:r>
            <a:r>
              <a:rPr lang="en-US" sz="1600" dirty="0" smtClean="0">
                <a:effectLst/>
                <a:latin typeface="+mj-lt"/>
                <a:cs typeface="Times New Roman" pitchFamily="18" charset="0"/>
              </a:rPr>
              <a:t> </a:t>
            </a:r>
            <a:r>
              <a:rPr lang="en-US" sz="1600" dirty="0" err="1" smtClean="0">
                <a:effectLst/>
                <a:latin typeface="+mj-lt"/>
                <a:cs typeface="Times New Roman" pitchFamily="18" charset="0"/>
              </a:rPr>
              <a:t>fazilatlarini</a:t>
            </a:r>
            <a:r>
              <a:rPr lang="en-US" sz="1600" dirty="0" smtClean="0">
                <a:effectLst/>
                <a:latin typeface="+mj-lt"/>
                <a:cs typeface="Times New Roman" pitchFamily="18" charset="0"/>
              </a:rPr>
              <a:t> </a:t>
            </a:r>
            <a:r>
              <a:rPr lang="en-US" sz="1600" dirty="0" err="1" smtClean="0">
                <a:effectLst/>
                <a:latin typeface="+mj-lt"/>
                <a:cs typeface="Times New Roman" pitchFamily="18" charset="0"/>
              </a:rPr>
              <a:t>uzida</a:t>
            </a:r>
            <a:r>
              <a:rPr lang="en-US" sz="1600" dirty="0" smtClean="0">
                <a:effectLst/>
                <a:latin typeface="+mj-lt"/>
                <a:cs typeface="Times New Roman" pitchFamily="18" charset="0"/>
              </a:rPr>
              <a:t> </a:t>
            </a:r>
            <a:r>
              <a:rPr lang="en-US" sz="1600" dirty="0" err="1" smtClean="0">
                <a:effectLst/>
                <a:latin typeface="+mj-lt"/>
                <a:cs typeface="Times New Roman" pitchFamily="18" charset="0"/>
              </a:rPr>
              <a:t>ji</a:t>
            </a:r>
            <a:r>
              <a:rPr lang="uz-Cyrl-UZ" sz="1600" dirty="0" smtClean="0">
                <a:effectLst/>
                <a:latin typeface="+mj-lt"/>
                <a:cs typeface="Times New Roman" pitchFamily="18" charset="0"/>
              </a:rPr>
              <a:t>d</a:t>
            </a:r>
            <a:r>
              <a:rPr lang="en-US" sz="1600" dirty="0" err="1" smtClean="0">
                <a:effectLst/>
                <a:latin typeface="+mj-lt"/>
                <a:cs typeface="Times New Roman" pitchFamily="18" charset="0"/>
              </a:rPr>
              <a:t>diy</a:t>
            </a:r>
            <a:r>
              <a:rPr lang="en-US" sz="1600" dirty="0" smtClean="0">
                <a:effectLst/>
                <a:latin typeface="+mj-lt"/>
                <a:cs typeface="Times New Roman" pitchFamily="18" charset="0"/>
              </a:rPr>
              <a:t> </a:t>
            </a:r>
            <a:r>
              <a:rPr lang="en-US" sz="1600" dirty="0" err="1" smtClean="0">
                <a:effectLst/>
                <a:latin typeface="+mj-lt"/>
                <a:cs typeface="Times New Roman" pitchFamily="18" charset="0"/>
              </a:rPr>
              <a:t>ifoda</a:t>
            </a:r>
            <a:r>
              <a:rPr lang="en-US" sz="1600" dirty="0" smtClean="0">
                <a:effectLst/>
                <a:latin typeface="+mj-lt"/>
                <a:cs typeface="Times New Roman" pitchFamily="18" charset="0"/>
              </a:rPr>
              <a:t> </a:t>
            </a:r>
            <a:r>
              <a:rPr lang="en-US" sz="1600" dirty="0" err="1" smtClean="0">
                <a:effectLst/>
                <a:latin typeface="+mj-lt"/>
                <a:cs typeface="Times New Roman" pitchFamily="18" charset="0"/>
              </a:rPr>
              <a:t>etgan</a:t>
            </a:r>
            <a:r>
              <a:rPr lang="en-US" sz="1600" dirty="0" smtClean="0">
                <a:effectLst/>
                <a:latin typeface="+mj-lt"/>
                <a:cs typeface="Times New Roman" pitchFamily="18" charset="0"/>
              </a:rPr>
              <a:t>. </a:t>
            </a:r>
            <a:r>
              <a:rPr lang="en-US" sz="1600" dirty="0" err="1" smtClean="0">
                <a:effectLst/>
                <a:latin typeface="+mj-lt"/>
                <a:cs typeface="Times New Roman" pitchFamily="18" charset="0"/>
              </a:rPr>
              <a:t>Axlokiy</a:t>
            </a:r>
            <a:r>
              <a:rPr lang="en-US" sz="1600" dirty="0" smtClean="0">
                <a:effectLst/>
                <a:latin typeface="+mj-lt"/>
                <a:cs typeface="Times New Roman" pitchFamily="18" charset="0"/>
              </a:rPr>
              <a:t> </a:t>
            </a:r>
            <a:r>
              <a:rPr lang="en-US" sz="1600" dirty="0" err="1" smtClean="0">
                <a:effectLst/>
                <a:latin typeface="+mj-lt"/>
                <a:cs typeface="Times New Roman" pitchFamily="18" charset="0"/>
              </a:rPr>
              <a:t>klrashlarda</a:t>
            </a:r>
            <a:r>
              <a:rPr lang="en-US" sz="1600" dirty="0" smtClean="0">
                <a:effectLst/>
                <a:latin typeface="+mj-lt"/>
                <a:cs typeface="Times New Roman" pitchFamily="18" charset="0"/>
              </a:rPr>
              <a:t> </a:t>
            </a:r>
            <a:r>
              <a:rPr lang="en-US" sz="1600" dirty="0" err="1" smtClean="0">
                <a:effectLst/>
                <a:latin typeface="+mj-lt"/>
                <a:cs typeface="Times New Roman" pitchFamily="18" charset="0"/>
              </a:rPr>
              <a:t>insonning</a:t>
            </a:r>
            <a:r>
              <a:rPr lang="en-US" sz="1600" dirty="0" smtClean="0">
                <a:effectLst/>
                <a:latin typeface="+mj-lt"/>
                <a:cs typeface="Times New Roman" pitchFamily="18" charset="0"/>
              </a:rPr>
              <a:t> </a:t>
            </a:r>
            <a:r>
              <a:rPr lang="en-US" sz="1600" dirty="0" err="1" smtClean="0">
                <a:effectLst/>
                <a:latin typeface="+mj-lt"/>
                <a:cs typeface="Times New Roman" pitchFamily="18" charset="0"/>
              </a:rPr>
              <a:t>burchi</a:t>
            </a:r>
            <a:r>
              <a:rPr lang="en-US" sz="1600" dirty="0" smtClean="0">
                <a:effectLst/>
                <a:latin typeface="+mj-lt"/>
                <a:cs typeface="Times New Roman" pitchFamily="18" charset="0"/>
              </a:rPr>
              <a:t>, </a:t>
            </a:r>
            <a:r>
              <a:rPr lang="en-US" sz="1600" dirty="0" err="1" smtClean="0">
                <a:effectLst/>
                <a:latin typeface="+mj-lt"/>
                <a:cs typeface="Times New Roman" pitchFamily="18" charset="0"/>
              </a:rPr>
              <a:t>ma’naviy</a:t>
            </a:r>
            <a:r>
              <a:rPr lang="en-US" sz="1600" dirty="0" smtClean="0">
                <a:effectLst/>
                <a:latin typeface="+mj-lt"/>
                <a:cs typeface="Times New Roman" pitchFamily="18" charset="0"/>
              </a:rPr>
              <a:t> </a:t>
            </a:r>
            <a:r>
              <a:rPr lang="en-US" sz="1600" dirty="0" err="1" smtClean="0">
                <a:effectLst/>
                <a:latin typeface="+mj-lt"/>
                <a:cs typeface="Times New Roman" pitchFamily="18" charset="0"/>
              </a:rPr>
              <a:t>pokligi</a:t>
            </a:r>
            <a:r>
              <a:rPr lang="en-US" sz="1600" dirty="0" smtClean="0">
                <a:effectLst/>
                <a:latin typeface="+mj-lt"/>
                <a:cs typeface="Times New Roman" pitchFamily="18" charset="0"/>
              </a:rPr>
              <a:t> </a:t>
            </a:r>
            <a:r>
              <a:rPr lang="en-US" sz="1600" dirty="0" err="1" smtClean="0">
                <a:effectLst/>
                <a:latin typeface="+mj-lt"/>
                <a:cs typeface="Times New Roman" pitchFamily="18" charset="0"/>
              </a:rPr>
              <a:t>targi</a:t>
            </a:r>
            <a:r>
              <a:rPr lang="uz-Cyrl-UZ" sz="1600" dirty="0" smtClean="0">
                <a:effectLst/>
                <a:latin typeface="+mj-lt"/>
                <a:cs typeface="Times New Roman" pitchFamily="18" charset="0"/>
              </a:rPr>
              <a:t>b q</a:t>
            </a:r>
            <a:r>
              <a:rPr lang="en-US" sz="1600" dirty="0" err="1">
                <a:latin typeface="+mj-lt"/>
                <a:cs typeface="Times New Roman" pitchFamily="18" charset="0"/>
              </a:rPr>
              <a:t>ilinga</a:t>
            </a:r>
            <a:r>
              <a:rPr lang="uz-Cyrl-UZ" sz="1600" dirty="0">
                <a:latin typeface="+mj-lt"/>
                <a:cs typeface="Times New Roman" pitchFamily="18" charset="0"/>
              </a:rPr>
              <a:t>n</a:t>
            </a:r>
            <a:r>
              <a:rPr lang="en-US" sz="1600" dirty="0">
                <a:latin typeface="+mj-lt"/>
                <a:cs typeface="Times New Roman" pitchFamily="18" charset="0"/>
              </a:rPr>
              <a:t>. </a:t>
            </a:r>
            <a:r>
              <a:rPr lang="en-US" sz="1600" dirty="0" err="1">
                <a:latin typeface="+mj-lt"/>
                <a:cs typeface="Times New Roman" pitchFamily="18" charset="0"/>
              </a:rPr>
              <a:t>Ayollarga</a:t>
            </a:r>
            <a:r>
              <a:rPr lang="en-US" sz="1600" dirty="0">
                <a:latin typeface="+mj-lt"/>
                <a:cs typeface="Times New Roman" pitchFamily="18" charset="0"/>
              </a:rPr>
              <a:t> </a:t>
            </a:r>
            <a:r>
              <a:rPr lang="uz-Cyrl-UZ" sz="1600" dirty="0">
                <a:latin typeface="+mj-lt"/>
                <a:cs typeface="Times New Roman" pitchFamily="18" charset="0"/>
              </a:rPr>
              <a:t>h</a:t>
            </a:r>
            <a:r>
              <a:rPr lang="en-US" sz="1600" dirty="0" err="1">
                <a:latin typeface="+mj-lt"/>
                <a:cs typeface="Times New Roman" pitchFamily="18" charset="0"/>
              </a:rPr>
              <a:t>urmat</a:t>
            </a:r>
            <a:r>
              <a:rPr lang="en-US" sz="1600" dirty="0">
                <a:latin typeface="+mj-lt"/>
                <a:cs typeface="Times New Roman" pitchFamily="18" charset="0"/>
              </a:rPr>
              <a:t> </a:t>
            </a:r>
            <a:r>
              <a:rPr lang="en-US" sz="1600" dirty="0" err="1">
                <a:latin typeface="+mj-lt"/>
                <a:cs typeface="Times New Roman" pitchFamily="18" charset="0"/>
              </a:rPr>
              <a:t>ko’rsatish</a:t>
            </a:r>
            <a:r>
              <a:rPr lang="en-US" sz="1600" dirty="0">
                <a:latin typeface="+mj-lt"/>
                <a:cs typeface="Times New Roman" pitchFamily="18" charset="0"/>
              </a:rPr>
              <a:t> </a:t>
            </a:r>
            <a:r>
              <a:rPr lang="en-US" sz="1600" dirty="0" err="1">
                <a:latin typeface="+mj-lt"/>
                <a:cs typeface="Times New Roman" pitchFamily="18" charset="0"/>
              </a:rPr>
              <a:t>alohida</a:t>
            </a:r>
            <a:r>
              <a:rPr lang="en-US" sz="1600" dirty="0">
                <a:latin typeface="+mj-lt"/>
                <a:cs typeface="Times New Roman" pitchFamily="18" charset="0"/>
              </a:rPr>
              <a:t> ta’</a:t>
            </a:r>
            <a:r>
              <a:rPr lang="uz-Cyrl-UZ" sz="1600" dirty="0">
                <a:latin typeface="+mj-lt"/>
                <a:cs typeface="Times New Roman" pitchFamily="18" charset="0"/>
              </a:rPr>
              <a:t>q</a:t>
            </a:r>
            <a:r>
              <a:rPr lang="en-US" sz="1600" dirty="0" err="1">
                <a:latin typeface="+mj-lt"/>
                <a:cs typeface="Times New Roman" pitchFamily="18" charset="0"/>
              </a:rPr>
              <a:t>idlangan</a:t>
            </a:r>
            <a:r>
              <a:rPr lang="en-US" sz="1600" dirty="0">
                <a:latin typeface="+mj-lt"/>
                <a:cs typeface="Times New Roman" pitchFamily="18" charset="0"/>
              </a:rPr>
              <a:t>. </a:t>
            </a:r>
            <a:r>
              <a:rPr lang="en-US" sz="1600" dirty="0" err="1">
                <a:latin typeface="+mj-lt"/>
                <a:cs typeface="Times New Roman" pitchFamily="18" charset="0"/>
              </a:rPr>
              <a:t>tozalikka</a:t>
            </a:r>
            <a:r>
              <a:rPr lang="en-US" sz="1600" dirty="0">
                <a:latin typeface="+mj-lt"/>
                <a:cs typeface="Times New Roman" pitchFamily="18" charset="0"/>
              </a:rPr>
              <a:t> </a:t>
            </a:r>
            <a:r>
              <a:rPr lang="en-US" sz="1600" dirty="0" err="1">
                <a:latin typeface="+mj-lt"/>
                <a:cs typeface="Times New Roman" pitchFamily="18" charset="0"/>
              </a:rPr>
              <a:t>rioya</a:t>
            </a:r>
            <a:r>
              <a:rPr lang="en-US" sz="1600" dirty="0">
                <a:latin typeface="+mj-lt"/>
                <a:cs typeface="Times New Roman" pitchFamily="18" charset="0"/>
              </a:rPr>
              <a:t> </a:t>
            </a:r>
            <a:r>
              <a:rPr lang="uz-Cyrl-UZ" sz="1600" dirty="0">
                <a:latin typeface="+mj-lt"/>
                <a:cs typeface="Times New Roman" pitchFamily="18" charset="0"/>
              </a:rPr>
              <a:t>q</a:t>
            </a:r>
            <a:r>
              <a:rPr lang="en-US" sz="1600" dirty="0" err="1">
                <a:latin typeface="+mj-lt"/>
                <a:cs typeface="Times New Roman" pitchFamily="18" charset="0"/>
              </a:rPr>
              <a:t>ilish</a:t>
            </a:r>
            <a:r>
              <a:rPr lang="en-US" sz="1600" dirty="0">
                <a:latin typeface="+mj-lt"/>
                <a:cs typeface="Times New Roman" pitchFamily="18" charset="0"/>
              </a:rPr>
              <a:t>, </a:t>
            </a:r>
            <a:r>
              <a:rPr lang="en-US" sz="1600" dirty="0" err="1">
                <a:latin typeface="+mj-lt"/>
                <a:cs typeface="Times New Roman" pitchFamily="18" charset="0"/>
              </a:rPr>
              <a:t>suvlar</a:t>
            </a:r>
            <a:r>
              <a:rPr lang="en-US" sz="1600" dirty="0">
                <a:latin typeface="+mj-lt"/>
                <a:cs typeface="Times New Roman" pitchFamily="18" charset="0"/>
              </a:rPr>
              <a:t> </a:t>
            </a:r>
            <a:r>
              <a:rPr lang="en-US" sz="1600" dirty="0" err="1">
                <a:latin typeface="+mj-lt"/>
                <a:cs typeface="Times New Roman" pitchFamily="18" charset="0"/>
              </a:rPr>
              <a:t>tabiat</a:t>
            </a:r>
            <a:r>
              <a:rPr lang="en-US" sz="1600" dirty="0">
                <a:latin typeface="+mj-lt"/>
                <a:cs typeface="Times New Roman" pitchFamily="18" charset="0"/>
              </a:rPr>
              <a:t> </a:t>
            </a:r>
            <a:r>
              <a:rPr lang="en-US" sz="1600" dirty="0" err="1" smtClean="0">
                <a:effectLst/>
                <a:latin typeface="+mj-lt"/>
                <a:cs typeface="Times New Roman" pitchFamily="18" charset="0"/>
              </a:rPr>
              <a:t>maxsulo</a:t>
            </a:r>
            <a:r>
              <a:rPr lang="uz-Cyrl-UZ" sz="1600" dirty="0" smtClean="0">
                <a:effectLst/>
                <a:latin typeface="+mj-lt"/>
                <a:cs typeface="Times New Roman" pitchFamily="18" charset="0"/>
              </a:rPr>
              <a:t>t</a:t>
            </a:r>
            <a:r>
              <a:rPr lang="en-US" sz="1600" dirty="0" err="1" smtClean="0">
                <a:effectLst/>
                <a:latin typeface="+mj-lt"/>
                <a:cs typeface="Times New Roman" pitchFamily="18" charset="0"/>
              </a:rPr>
              <a:t>larini</a:t>
            </a:r>
            <a:r>
              <a:rPr lang="en-US" sz="1600" dirty="0" smtClean="0">
                <a:effectLst/>
                <a:latin typeface="+mj-lt"/>
                <a:cs typeface="Times New Roman" pitchFamily="18" charset="0"/>
              </a:rPr>
              <a:t> </a:t>
            </a:r>
            <a:r>
              <a:rPr lang="en-US" sz="1600" dirty="0" err="1" smtClean="0">
                <a:effectLst/>
                <a:latin typeface="+mj-lt"/>
                <a:cs typeface="Times New Roman" pitchFamily="18" charset="0"/>
              </a:rPr>
              <a:t>toza</a:t>
            </a:r>
            <a:r>
              <a:rPr lang="en-US" sz="1600" dirty="0" smtClean="0">
                <a:effectLst/>
                <a:latin typeface="+mj-lt"/>
                <a:cs typeface="Times New Roman" pitchFamily="18" charset="0"/>
              </a:rPr>
              <a:t> </a:t>
            </a:r>
            <a:r>
              <a:rPr lang="uz-Cyrl-UZ" sz="1600" dirty="0" smtClean="0">
                <a:effectLst/>
                <a:latin typeface="+mj-lt"/>
                <a:cs typeface="Times New Roman" pitchFamily="18" charset="0"/>
              </a:rPr>
              <a:t>t</a:t>
            </a:r>
            <a:r>
              <a:rPr lang="en-US" sz="1600" dirty="0" err="1" smtClean="0">
                <a:effectLst/>
                <a:latin typeface="+mj-lt"/>
                <a:cs typeface="Times New Roman" pitchFamily="18" charset="0"/>
              </a:rPr>
              <a:t>utilishi</a:t>
            </a:r>
            <a:r>
              <a:rPr lang="en-US" sz="1600" dirty="0" smtClean="0">
                <a:effectLst/>
                <a:latin typeface="+mj-lt"/>
                <a:cs typeface="Times New Roman" pitchFamily="18" charset="0"/>
              </a:rPr>
              <a:t> </a:t>
            </a:r>
            <a:r>
              <a:rPr lang="en-US" sz="1600" dirty="0" err="1" smtClean="0">
                <a:effectLst/>
                <a:latin typeface="+mj-lt"/>
                <a:cs typeface="Times New Roman" pitchFamily="18" charset="0"/>
              </a:rPr>
              <a:t>kabi</a:t>
            </a:r>
            <a:r>
              <a:rPr lang="en-US" sz="1600" dirty="0" smtClean="0">
                <a:effectLst/>
                <a:latin typeface="+mj-lt"/>
                <a:cs typeface="Times New Roman" pitchFamily="18" charset="0"/>
              </a:rPr>
              <a:t> so</a:t>
            </a:r>
            <a:r>
              <a:rPr lang="uz-Cyrl-UZ" sz="1600" dirty="0" smtClean="0">
                <a:effectLst/>
                <a:latin typeface="+mj-lt"/>
                <a:cs typeface="Times New Roman" pitchFamily="18" charset="0"/>
              </a:rPr>
              <a:t>h</a:t>
            </a:r>
            <a:r>
              <a:rPr lang="en-US" sz="1600" dirty="0" smtClean="0">
                <a:effectLst/>
                <a:latin typeface="+mj-lt"/>
                <a:cs typeface="Times New Roman" pitchFamily="18" charset="0"/>
              </a:rPr>
              <a:t>a</a:t>
            </a:r>
            <a:r>
              <a:rPr lang="uz-Cyrl-UZ" sz="1600" dirty="0" smtClean="0">
                <a:effectLst/>
                <a:latin typeface="+mj-lt"/>
                <a:cs typeface="Times New Roman" pitchFamily="18" charset="0"/>
              </a:rPr>
              <a:t>l</a:t>
            </a:r>
            <a:r>
              <a:rPr lang="en-US" sz="1600" dirty="0" err="1" smtClean="0">
                <a:effectLst/>
                <a:latin typeface="+mj-lt"/>
                <a:cs typeface="Times New Roman" pitchFamily="18" charset="0"/>
              </a:rPr>
              <a:t>ar</a:t>
            </a:r>
            <a:r>
              <a:rPr lang="en-US" sz="1600" dirty="0" smtClean="0">
                <a:effectLst/>
                <a:latin typeface="+mj-lt"/>
                <a:cs typeface="Times New Roman" pitchFamily="18" charset="0"/>
              </a:rPr>
              <a:t> </a:t>
            </a:r>
            <a:r>
              <a:rPr lang="en-US" sz="1600" dirty="0" err="1" smtClean="0">
                <a:effectLst/>
                <a:latin typeface="+mj-lt"/>
                <a:cs typeface="Times New Roman" pitchFamily="18" charset="0"/>
              </a:rPr>
              <a:t>borki</a:t>
            </a:r>
            <a:r>
              <a:rPr lang="en-US" sz="1600" dirty="0" smtClean="0">
                <a:effectLst/>
                <a:latin typeface="+mj-lt"/>
                <a:cs typeface="Times New Roman" pitchFamily="18" charset="0"/>
              </a:rPr>
              <a:t> </a:t>
            </a:r>
            <a:r>
              <a:rPr lang="en-US" sz="1600" dirty="0" err="1" smtClean="0">
                <a:effectLst/>
                <a:latin typeface="+mj-lt"/>
                <a:cs typeface="Times New Roman" pitchFamily="18" charset="0"/>
              </a:rPr>
              <a:t>ular</a:t>
            </a:r>
            <a:r>
              <a:rPr lang="en-US" sz="1600" dirty="0" smtClean="0">
                <a:effectLst/>
                <a:latin typeface="+mj-lt"/>
                <a:cs typeface="Times New Roman" pitchFamily="18" charset="0"/>
              </a:rPr>
              <a:t> </a:t>
            </a:r>
            <a:r>
              <a:rPr lang="en-US" sz="1600" dirty="0" err="1" smtClean="0">
                <a:effectLst/>
                <a:latin typeface="+mj-lt"/>
                <a:cs typeface="Times New Roman" pitchFamily="18" charset="0"/>
              </a:rPr>
              <a:t>insonlarning</a:t>
            </a:r>
            <a:r>
              <a:rPr lang="en-US" sz="1600" dirty="0" smtClean="0">
                <a:effectLst/>
                <a:latin typeface="+mj-lt"/>
                <a:cs typeface="Times New Roman" pitchFamily="18" charset="0"/>
              </a:rPr>
              <a:t> </a:t>
            </a:r>
            <a:r>
              <a:rPr lang="en-US" sz="1600" dirty="0" err="1" smtClean="0">
                <a:effectLst/>
                <a:latin typeface="+mj-lt"/>
                <a:cs typeface="Times New Roman" pitchFamily="18" charset="0"/>
              </a:rPr>
              <a:t>ma’naviy</a:t>
            </a:r>
            <a:r>
              <a:rPr lang="en-US" sz="1600" dirty="0" smtClean="0">
                <a:effectLst/>
                <a:latin typeface="+mj-lt"/>
                <a:cs typeface="Times New Roman" pitchFamily="18" charset="0"/>
              </a:rPr>
              <a:t> </a:t>
            </a:r>
            <a:r>
              <a:rPr lang="en-US" sz="1600" dirty="0" err="1" smtClean="0">
                <a:effectLst/>
                <a:latin typeface="+mj-lt"/>
                <a:cs typeface="Times New Roman" pitchFamily="18" charset="0"/>
              </a:rPr>
              <a:t>jixa</a:t>
            </a:r>
            <a:r>
              <a:rPr lang="uz-Latn-UZ" sz="1600" dirty="0" smtClean="0">
                <a:effectLst/>
                <a:latin typeface="+mj-lt"/>
                <a:cs typeface="Times New Roman" pitchFamily="18" charset="0"/>
              </a:rPr>
              <a:t>t</a:t>
            </a:r>
            <a:r>
              <a:rPr lang="en-US" sz="1600" dirty="0" err="1" smtClean="0">
                <a:effectLst/>
                <a:latin typeface="+mj-lt"/>
                <a:cs typeface="Times New Roman" pitchFamily="18" charset="0"/>
              </a:rPr>
              <a:t>larini</a:t>
            </a:r>
            <a:r>
              <a:rPr lang="en-US" sz="1600" dirty="0" smtClean="0">
                <a:effectLst/>
                <a:latin typeface="+mj-lt"/>
                <a:cs typeface="Times New Roman" pitchFamily="18" charset="0"/>
              </a:rPr>
              <a:t> </a:t>
            </a:r>
            <a:r>
              <a:rPr lang="en-US" sz="1600" dirty="0" err="1" smtClean="0">
                <a:effectLst/>
                <a:latin typeface="+mj-lt"/>
                <a:cs typeface="Times New Roman" pitchFamily="18" charset="0"/>
              </a:rPr>
              <a:t>ya</a:t>
            </a:r>
            <a:r>
              <a:rPr lang="uz-Cyrl-UZ" sz="1600" dirty="0" smtClean="0">
                <a:effectLst/>
                <a:latin typeface="+mj-lt"/>
                <a:cs typeface="Times New Roman" pitchFamily="18" charset="0"/>
              </a:rPr>
              <a:t>qin</a:t>
            </a:r>
            <a:r>
              <a:rPr lang="en-US" sz="1600" dirty="0">
                <a:latin typeface="+mj-lt"/>
                <a:cs typeface="Times New Roman" pitchFamily="18" charset="0"/>
              </a:rPr>
              <a:t>la</a:t>
            </a:r>
            <a:r>
              <a:rPr lang="uz-Cyrl-UZ" sz="1600" dirty="0">
                <a:latin typeface="+mj-lt"/>
                <a:cs typeface="Times New Roman" pitchFamily="18" charset="0"/>
              </a:rPr>
              <a:t>sh</a:t>
            </a:r>
            <a:r>
              <a:rPr lang="en-US" sz="1600" dirty="0">
                <a:latin typeface="+mj-lt"/>
                <a:cs typeface="Times New Roman" pitchFamily="18" charset="0"/>
              </a:rPr>
              <a:t>i</a:t>
            </a:r>
            <a:r>
              <a:rPr lang="uz-Cyrl-UZ" sz="1600" dirty="0">
                <a:latin typeface="+mj-lt"/>
                <a:cs typeface="Times New Roman" pitchFamily="18" charset="0"/>
              </a:rPr>
              <a:t>g</a:t>
            </a:r>
            <a:r>
              <a:rPr lang="en-US" sz="1600" dirty="0">
                <a:latin typeface="+mj-lt"/>
                <a:cs typeface="Times New Roman" pitchFamily="18" charset="0"/>
              </a:rPr>
              <a:t>a </a:t>
            </a:r>
            <a:r>
              <a:rPr lang="en-US" sz="1600" dirty="0" err="1">
                <a:latin typeface="+mj-lt"/>
                <a:cs typeface="Times New Roman" pitchFamily="18" charset="0"/>
              </a:rPr>
              <a:t>da’vat</a:t>
            </a:r>
            <a:r>
              <a:rPr lang="en-US" sz="1600" dirty="0">
                <a:latin typeface="+mj-lt"/>
                <a:cs typeface="Times New Roman" pitchFamily="18" charset="0"/>
              </a:rPr>
              <a:t> </a:t>
            </a:r>
            <a:r>
              <a:rPr lang="uz-Cyrl-UZ" sz="1600" dirty="0">
                <a:latin typeface="+mj-lt"/>
                <a:cs typeface="Times New Roman" pitchFamily="18" charset="0"/>
              </a:rPr>
              <a:t>q</a:t>
            </a:r>
            <a:r>
              <a:rPr lang="en-US" sz="1600" dirty="0" err="1">
                <a:latin typeface="+mj-lt"/>
                <a:cs typeface="Times New Roman" pitchFamily="18" charset="0"/>
              </a:rPr>
              <a:t>ilgan</a:t>
            </a:r>
            <a:r>
              <a:rPr lang="en-US" sz="1600" dirty="0">
                <a:latin typeface="+mj-lt"/>
                <a:cs typeface="Times New Roman" pitchFamily="18" charset="0"/>
              </a:rPr>
              <a:t>.</a:t>
            </a:r>
            <a:endParaRPr lang="ru-RU" sz="1600" dirty="0" smtClean="0">
              <a:effectLst/>
              <a:latin typeface="+mj-lt"/>
              <a:cs typeface="Times New Roman" pitchFamily="18" charset="0"/>
            </a:endParaRPr>
          </a:p>
          <a:p>
            <a:pPr algn="just"/>
            <a:r>
              <a:rPr lang="uz-Cyrl-UZ" sz="1600" dirty="0">
                <a:latin typeface="+mj-lt"/>
                <a:cs typeface="Times New Roman" pitchFamily="18" charset="0"/>
              </a:rPr>
              <a:t>Kitobning diqqatga sazovor yana bir tomoni borki. Unda jismoniy va ma’naviy jarayonlar uch </a:t>
            </a:r>
            <a:r>
              <a:rPr lang="uz-Cyrl-UZ" sz="1600" dirty="0" smtClean="0">
                <a:effectLst/>
                <a:latin typeface="+mj-lt"/>
                <a:cs typeface="Times New Roman" pitchFamily="18" charset="0"/>
              </a:rPr>
              <a:t>davrga bulinib berilgan. Birinchi davr: bu eng qadimgi davr u ilk hayot</a:t>
            </a:r>
            <a:r>
              <a:rPr lang="uz-Latn-UZ" sz="1600" dirty="0" smtClean="0">
                <a:effectLst/>
                <a:latin typeface="+mj-lt"/>
                <a:cs typeface="Times New Roman" pitchFamily="18" charset="0"/>
              </a:rPr>
              <a:t>n</a:t>
            </a:r>
            <a:r>
              <a:rPr lang="uz-Cyrl-UZ" sz="1600" dirty="0" smtClean="0">
                <a:effectLst/>
                <a:latin typeface="+mj-lt"/>
                <a:cs typeface="Times New Roman" pitchFamily="18" charset="0"/>
              </a:rPr>
              <a:t>i </a:t>
            </a:r>
            <a:r>
              <a:rPr lang="uz-Latn-UZ" sz="1600" dirty="0" smtClean="0">
                <a:effectLst/>
                <a:latin typeface="+mj-lt"/>
                <a:cs typeface="Times New Roman" pitchFamily="18" charset="0"/>
              </a:rPr>
              <a:t>b</a:t>
            </a:r>
            <a:r>
              <a:rPr lang="uz-Cyrl-UZ" sz="1600" dirty="0" smtClean="0">
                <a:effectLst/>
                <a:latin typeface="+mj-lt"/>
                <a:cs typeface="Times New Roman" pitchFamily="18" charset="0"/>
              </a:rPr>
              <a:t>ildira</a:t>
            </a:r>
            <a:r>
              <a:rPr lang="uz-Latn-UZ" sz="1600" dirty="0" smtClean="0">
                <a:effectLst/>
                <a:latin typeface="+mj-lt"/>
                <a:cs typeface="Times New Roman" pitchFamily="18" charset="0"/>
              </a:rPr>
              <a:t>d</a:t>
            </a:r>
            <a:r>
              <a:rPr lang="uz-Cyrl-UZ" sz="1600" dirty="0" smtClean="0">
                <a:effectLst/>
                <a:latin typeface="+mj-lt"/>
                <a:cs typeface="Times New Roman" pitchFamily="18" charset="0"/>
              </a:rPr>
              <a:t>i. </a:t>
            </a:r>
            <a:r>
              <a:rPr lang="en-US" sz="1600" dirty="0" err="1" smtClean="0">
                <a:effectLst/>
                <a:latin typeface="+mj-lt"/>
                <a:cs typeface="Times New Roman" pitchFamily="18" charset="0"/>
              </a:rPr>
              <a:t>Unda</a:t>
            </a:r>
            <a:r>
              <a:rPr lang="en-US" sz="1600" dirty="0" smtClean="0">
                <a:effectLst/>
                <a:latin typeface="+mj-lt"/>
                <a:cs typeface="Times New Roman" pitchFamily="18" charset="0"/>
              </a:rPr>
              <a:t> </a:t>
            </a:r>
            <a:r>
              <a:rPr lang="en-US" sz="1600" dirty="0" err="1" smtClean="0">
                <a:effectLst/>
                <a:latin typeface="+mj-lt"/>
                <a:cs typeface="Times New Roman" pitchFamily="18" charset="0"/>
              </a:rPr>
              <a:t>yaxshi­lik</a:t>
            </a:r>
            <a:r>
              <a:rPr lang="en-US" sz="1600" dirty="0" smtClean="0">
                <a:effectLst/>
                <a:latin typeface="+mj-lt"/>
                <a:cs typeface="Times New Roman" pitchFamily="18" charset="0"/>
              </a:rPr>
              <a:t> </a:t>
            </a:r>
            <a:r>
              <a:rPr lang="en-US" sz="1600" dirty="0" err="1" smtClean="0">
                <a:effectLst/>
                <a:latin typeface="+mj-lt"/>
                <a:cs typeface="Times New Roman" pitchFamily="18" charset="0"/>
              </a:rPr>
              <a:t>tanta</a:t>
            </a:r>
            <a:r>
              <a:rPr lang="uz-Latn-UZ" sz="1600" dirty="0" smtClean="0">
                <a:effectLst/>
                <a:latin typeface="+mj-lt"/>
                <a:cs typeface="Times New Roman" pitchFamily="18" charset="0"/>
              </a:rPr>
              <a:t>n</a:t>
            </a:r>
            <a:r>
              <a:rPr lang="en-US" sz="1600" dirty="0" smtClean="0">
                <a:effectLst/>
                <a:latin typeface="+mj-lt"/>
                <a:cs typeface="Times New Roman" pitchFamily="18" charset="0"/>
              </a:rPr>
              <a:t>a </a:t>
            </a:r>
            <a:r>
              <a:rPr lang="en-US" sz="1600" dirty="0" err="1" smtClean="0">
                <a:effectLst/>
                <a:latin typeface="+mj-lt"/>
                <a:cs typeface="Times New Roman" pitchFamily="18" charset="0"/>
              </a:rPr>
              <a:t>kilgan</a:t>
            </a:r>
            <a:r>
              <a:rPr lang="en-US" sz="1600" dirty="0" smtClean="0">
                <a:effectLst/>
                <a:latin typeface="+mj-lt"/>
                <a:cs typeface="Times New Roman" pitchFamily="18" charset="0"/>
              </a:rPr>
              <a:t>. </a:t>
            </a:r>
            <a:r>
              <a:rPr lang="en-US" sz="1600" dirty="0" err="1" smtClean="0">
                <a:effectLst/>
                <a:latin typeface="+mj-lt"/>
                <a:cs typeface="Times New Roman" pitchFamily="18" charset="0"/>
              </a:rPr>
              <a:t>Yoru</a:t>
            </a:r>
            <a:r>
              <a:rPr lang="uz-Cyrl-UZ" sz="1600" dirty="0" smtClean="0">
                <a:effectLst/>
                <a:latin typeface="+mj-lt"/>
                <a:cs typeface="Times New Roman" pitchFamily="18" charset="0"/>
              </a:rPr>
              <a:t>g`</a:t>
            </a:r>
            <a:r>
              <a:rPr lang="en-US" sz="1600" dirty="0" err="1" smtClean="0">
                <a:effectLst/>
                <a:latin typeface="+mj-lt"/>
                <a:cs typeface="Times New Roman" pitchFamily="18" charset="0"/>
              </a:rPr>
              <a:t>lik</a:t>
            </a:r>
            <a:r>
              <a:rPr lang="en-US" sz="1600" dirty="0" smtClean="0">
                <a:effectLst/>
                <a:latin typeface="+mj-lt"/>
                <a:cs typeface="Times New Roman" pitchFamily="18" charset="0"/>
              </a:rPr>
              <a:t> </a:t>
            </a:r>
            <a:r>
              <a:rPr lang="en-US" sz="1600" dirty="0" err="1" smtClean="0">
                <a:effectLst/>
                <a:latin typeface="+mj-lt"/>
                <a:cs typeface="Times New Roman" pitchFamily="18" charset="0"/>
              </a:rPr>
              <a:t>va</a:t>
            </a:r>
            <a:r>
              <a:rPr lang="en-US" sz="1600" dirty="0" smtClean="0">
                <a:effectLst/>
                <a:latin typeface="+mj-lt"/>
                <a:cs typeface="Times New Roman" pitchFamily="18" charset="0"/>
              </a:rPr>
              <a:t> </a:t>
            </a:r>
            <a:r>
              <a:rPr lang="en-US" sz="1600" dirty="0" err="1" smtClean="0">
                <a:effectLst/>
                <a:latin typeface="+mj-lt"/>
                <a:cs typeface="Times New Roman" pitchFamily="18" charset="0"/>
              </a:rPr>
              <a:t>insoniy</a:t>
            </a:r>
            <a:r>
              <a:rPr lang="en-US" sz="1600" dirty="0" smtClean="0">
                <a:effectLst/>
                <a:latin typeface="+mj-lt"/>
                <a:cs typeface="Times New Roman" pitchFamily="18" charset="0"/>
              </a:rPr>
              <a:t> </a:t>
            </a:r>
            <a:r>
              <a:rPr lang="en-US" sz="1600" dirty="0" err="1" smtClean="0">
                <a:effectLst/>
                <a:latin typeface="+mj-lt"/>
                <a:cs typeface="Times New Roman" pitchFamily="18" charset="0"/>
              </a:rPr>
              <a:t>xislat</a:t>
            </a:r>
            <a:r>
              <a:rPr lang="en-US" sz="1600" dirty="0" smtClean="0">
                <a:effectLst/>
                <a:latin typeface="+mj-lt"/>
                <a:cs typeface="Times New Roman" pitchFamily="18" charset="0"/>
              </a:rPr>
              <a:t> </a:t>
            </a:r>
            <a:r>
              <a:rPr lang="en-US" sz="1600" dirty="0" err="1" smtClean="0">
                <a:effectLst/>
                <a:latin typeface="+mj-lt"/>
                <a:cs typeface="Times New Roman" pitchFamily="18" charset="0"/>
              </a:rPr>
              <a:t>saodat</a:t>
            </a:r>
            <a:r>
              <a:rPr lang="en-US" sz="1600" dirty="0" smtClean="0">
                <a:effectLst/>
                <a:latin typeface="+mj-lt"/>
                <a:cs typeface="Times New Roman" pitchFamily="18" charset="0"/>
              </a:rPr>
              <a:t> </a:t>
            </a:r>
            <a:r>
              <a:rPr lang="en-US" sz="1600" dirty="0" err="1" smtClean="0">
                <a:effectLst/>
                <a:latin typeface="+mj-lt"/>
                <a:cs typeface="Times New Roman" pitchFamily="18" charset="0"/>
              </a:rPr>
              <a:t>xukmron</a:t>
            </a:r>
            <a:r>
              <a:rPr lang="en-US" sz="1600" dirty="0" smtClean="0">
                <a:effectLst/>
                <a:latin typeface="+mj-lt"/>
                <a:cs typeface="Times New Roman" pitchFamily="18" charset="0"/>
              </a:rPr>
              <a:t> </a:t>
            </a:r>
            <a:r>
              <a:rPr lang="en-US" sz="1600" dirty="0" err="1" smtClean="0">
                <a:effectLst/>
                <a:latin typeface="+mj-lt"/>
                <a:cs typeface="Times New Roman" pitchFamily="18" charset="0"/>
              </a:rPr>
              <a:t>bo`lgan</a:t>
            </a:r>
            <a:r>
              <a:rPr lang="en-US" sz="1600" dirty="0" smtClean="0">
                <a:effectLst/>
                <a:latin typeface="+mj-lt"/>
                <a:cs typeface="Times New Roman" pitchFamily="18" charset="0"/>
              </a:rPr>
              <a:t>. </a:t>
            </a:r>
            <a:r>
              <a:rPr lang="en-US" sz="1600" dirty="0" err="1" smtClean="0">
                <a:effectLst/>
                <a:latin typeface="+mj-lt"/>
                <a:cs typeface="Times New Roman" pitchFamily="18" charset="0"/>
              </a:rPr>
              <a:t>Ikkinchi</a:t>
            </a:r>
            <a:r>
              <a:rPr lang="en-US" sz="1600" dirty="0" smtClean="0">
                <a:effectLst/>
                <a:latin typeface="+mj-lt"/>
                <a:cs typeface="Times New Roman" pitchFamily="18" charset="0"/>
              </a:rPr>
              <a:t> </a:t>
            </a:r>
            <a:r>
              <a:rPr lang="en-US" sz="1600" dirty="0" err="1" smtClean="0">
                <a:effectLst/>
                <a:latin typeface="+mj-lt"/>
                <a:cs typeface="Times New Roman" pitchFamily="18" charset="0"/>
              </a:rPr>
              <a:t>davr</a:t>
            </a:r>
            <a:r>
              <a:rPr lang="en-US" sz="1600" dirty="0" smtClean="0">
                <a:effectLst/>
                <a:latin typeface="+mj-lt"/>
                <a:cs typeface="Times New Roman" pitchFamily="18" charset="0"/>
              </a:rPr>
              <a:t>: </a:t>
            </a:r>
            <a:r>
              <a:rPr lang="en-US" sz="1600" dirty="0" err="1" smtClean="0">
                <a:effectLst/>
                <a:latin typeface="+mj-lt"/>
                <a:cs typeface="Times New Roman" pitchFamily="18" charset="0"/>
              </a:rPr>
              <a:t>bu</a:t>
            </a:r>
            <a:r>
              <a:rPr lang="en-US" sz="1600" dirty="0" smtClean="0">
                <a:effectLst/>
                <a:latin typeface="+mj-lt"/>
                <a:cs typeface="Times New Roman" pitchFamily="18" charset="0"/>
              </a:rPr>
              <a:t> — </a:t>
            </a:r>
            <a:r>
              <a:rPr lang="en-US" sz="1600" dirty="0" err="1" smtClean="0">
                <a:effectLst/>
                <a:latin typeface="+mj-lt"/>
                <a:cs typeface="Times New Roman" pitchFamily="18" charset="0"/>
              </a:rPr>
              <a:t>xozir</a:t>
            </a:r>
            <a:r>
              <a:rPr lang="uz-Cyrl-UZ" sz="1600" dirty="0" smtClean="0">
                <a:effectLst/>
                <a:latin typeface="+mj-lt"/>
                <a:cs typeface="Times New Roman" pitchFamily="18" charset="0"/>
              </a:rPr>
              <a:t>g</a:t>
            </a:r>
            <a:r>
              <a:rPr lang="en-US" sz="1600" dirty="0" smtClean="0">
                <a:effectLst/>
                <a:latin typeface="+mj-lt"/>
                <a:cs typeface="Times New Roman" pitchFamily="18" charset="0"/>
              </a:rPr>
              <a:t>i </a:t>
            </a:r>
            <a:r>
              <a:rPr lang="en-US" sz="1600" dirty="0" err="1">
                <a:latin typeface="+mj-lt"/>
                <a:cs typeface="Times New Roman" pitchFamily="18" charset="0"/>
              </a:rPr>
              <a:t>davr</a:t>
            </a:r>
            <a:r>
              <a:rPr lang="en-US" sz="1600" dirty="0">
                <a:latin typeface="+mj-lt"/>
                <a:cs typeface="Times New Roman" pitchFamily="18" charset="0"/>
              </a:rPr>
              <a:t> b</a:t>
            </a:r>
            <a:r>
              <a:rPr lang="uz-Cyrl-UZ" sz="1600" dirty="0">
                <a:latin typeface="+mj-lt"/>
                <a:cs typeface="Times New Roman" pitchFamily="18" charset="0"/>
              </a:rPr>
              <a:t>o’</a:t>
            </a:r>
            <a:r>
              <a:rPr lang="en-US" sz="1600" dirty="0">
                <a:latin typeface="+mj-lt"/>
                <a:cs typeface="Times New Roman" pitchFamily="18" charset="0"/>
              </a:rPr>
              <a:t>lib, </a:t>
            </a:r>
            <a:r>
              <a:rPr lang="en-US" sz="1600" dirty="0" err="1">
                <a:latin typeface="+mj-lt"/>
                <a:cs typeface="Times New Roman" pitchFamily="18" charset="0"/>
              </a:rPr>
              <a:t>unda</a:t>
            </a:r>
            <a:r>
              <a:rPr lang="en-US" sz="1600" dirty="0">
                <a:latin typeface="+mj-lt"/>
                <a:cs typeface="Times New Roman" pitchFamily="18" charset="0"/>
              </a:rPr>
              <a:t> </a:t>
            </a:r>
            <a:r>
              <a:rPr lang="en-US" sz="1600" dirty="0" err="1">
                <a:latin typeface="+mj-lt"/>
                <a:cs typeface="Times New Roman" pitchFamily="18" charset="0"/>
              </a:rPr>
              <a:t>kurash</a:t>
            </a:r>
            <a:r>
              <a:rPr lang="en-US" sz="1600" dirty="0">
                <a:latin typeface="+mj-lt"/>
                <a:cs typeface="Times New Roman" pitchFamily="18" charset="0"/>
              </a:rPr>
              <a:t> </a:t>
            </a:r>
            <a:r>
              <a:rPr lang="en-US" sz="1600" dirty="0" err="1">
                <a:latin typeface="+mj-lt"/>
                <a:cs typeface="Times New Roman" pitchFamily="18" charset="0"/>
              </a:rPr>
              <a:t>davom</a:t>
            </a:r>
            <a:r>
              <a:rPr lang="en-US" sz="1600" dirty="0">
                <a:latin typeface="+mj-lt"/>
                <a:cs typeface="Times New Roman" pitchFamily="18" charset="0"/>
              </a:rPr>
              <a:t> </a:t>
            </a:r>
            <a:r>
              <a:rPr lang="uz-Cyrl-UZ" sz="1600" dirty="0">
                <a:latin typeface="+mj-lt"/>
                <a:cs typeface="Times New Roman" pitchFamily="18" charset="0"/>
              </a:rPr>
              <a:t>e</a:t>
            </a:r>
            <a:r>
              <a:rPr lang="en-US" sz="1600" dirty="0" err="1">
                <a:latin typeface="+mj-lt"/>
                <a:cs typeface="Times New Roman" pitchFamily="18" charset="0"/>
              </a:rPr>
              <a:t>tadi</a:t>
            </a:r>
            <a:r>
              <a:rPr lang="en-US" sz="1600" dirty="0">
                <a:latin typeface="+mj-lt"/>
                <a:cs typeface="Times New Roman" pitchFamily="18" charset="0"/>
              </a:rPr>
              <a:t>. </a:t>
            </a:r>
            <a:r>
              <a:rPr lang="en-US" sz="1600" dirty="0" err="1">
                <a:latin typeface="+mj-lt"/>
                <a:cs typeface="Times New Roman" pitchFamily="18" charset="0"/>
              </a:rPr>
              <a:t>Uchinchi</a:t>
            </a:r>
            <a:r>
              <a:rPr lang="en-US" sz="1600" dirty="0">
                <a:latin typeface="+mj-lt"/>
                <a:cs typeface="Times New Roman" pitchFamily="18" charset="0"/>
              </a:rPr>
              <a:t> </a:t>
            </a:r>
            <a:r>
              <a:rPr lang="uz-Cyrl-UZ" sz="1600" dirty="0">
                <a:latin typeface="+mj-lt"/>
                <a:cs typeface="Times New Roman" pitchFamily="18" charset="0"/>
              </a:rPr>
              <a:t>d</a:t>
            </a:r>
            <a:r>
              <a:rPr lang="en-US" sz="1600" dirty="0" err="1">
                <a:latin typeface="+mj-lt"/>
                <a:cs typeface="Times New Roman" pitchFamily="18" charset="0"/>
              </a:rPr>
              <a:t>avr</a:t>
            </a:r>
            <a:r>
              <a:rPr lang="en-US" sz="1600" dirty="0">
                <a:latin typeface="+mj-lt"/>
                <a:cs typeface="Times New Roman" pitchFamily="18" charset="0"/>
              </a:rPr>
              <a:t>: </a:t>
            </a:r>
            <a:r>
              <a:rPr lang="en-US" sz="1600" dirty="0" err="1">
                <a:latin typeface="+mj-lt"/>
                <a:cs typeface="Times New Roman" pitchFamily="18" charset="0"/>
              </a:rPr>
              <a:t>kelajakdag</a:t>
            </a:r>
            <a:r>
              <a:rPr lang="uz-Latn-UZ" sz="1600" dirty="0">
                <a:latin typeface="+mj-lt"/>
                <a:cs typeface="Times New Roman" pitchFamily="18" charset="0"/>
              </a:rPr>
              <a:t>i </a:t>
            </a:r>
            <a:r>
              <a:rPr lang="en-US" sz="1600" dirty="0" err="1">
                <a:latin typeface="+mj-lt"/>
                <a:cs typeface="Times New Roman" pitchFamily="18" charset="0"/>
              </a:rPr>
              <a:t>xastdir</a:t>
            </a:r>
            <a:r>
              <a:rPr lang="en-US" sz="1600" dirty="0">
                <a:latin typeface="+mj-lt"/>
                <a:cs typeface="Times New Roman" pitchFamily="18" charset="0"/>
              </a:rPr>
              <a:t>. Bu </a:t>
            </a:r>
            <a:r>
              <a:rPr lang="en-US" sz="1600" dirty="0" err="1">
                <a:latin typeface="+mj-lt"/>
                <a:cs typeface="Times New Roman" pitchFamily="18" charset="0"/>
              </a:rPr>
              <a:t>davrda</a:t>
            </a:r>
            <a:r>
              <a:rPr lang="en-US" sz="1600" dirty="0">
                <a:latin typeface="+mj-lt"/>
                <a:cs typeface="Times New Roman" pitchFamily="18" charset="0"/>
              </a:rPr>
              <a:t> </a:t>
            </a:r>
            <a:r>
              <a:rPr lang="en-US" sz="1600" dirty="0" err="1">
                <a:latin typeface="+mj-lt"/>
                <a:cs typeface="Times New Roman" pitchFamily="18" charset="0"/>
              </a:rPr>
              <a:t>insonlar</a:t>
            </a:r>
            <a:r>
              <a:rPr lang="en-US" sz="1600" dirty="0">
                <a:latin typeface="+mj-lt"/>
                <a:cs typeface="Times New Roman" pitchFamily="18" charset="0"/>
              </a:rPr>
              <a:t> a</a:t>
            </a:r>
            <a:r>
              <a:rPr lang="uz-Cyrl-UZ" sz="1600" dirty="0">
                <a:latin typeface="+mj-lt"/>
                <a:cs typeface="Times New Roman" pitchFamily="18" charset="0"/>
              </a:rPr>
              <a:t>q</a:t>
            </a:r>
            <a:r>
              <a:rPr lang="en-US" sz="1600" dirty="0">
                <a:latin typeface="+mj-lt"/>
                <a:cs typeface="Times New Roman" pitchFamily="18" charset="0"/>
              </a:rPr>
              <a:t>l-</a:t>
            </a:r>
            <a:r>
              <a:rPr lang="en-US" sz="1600" dirty="0" err="1">
                <a:latin typeface="+mj-lt"/>
                <a:cs typeface="Times New Roman" pitchFamily="18" charset="0"/>
              </a:rPr>
              <a:t>idroki</a:t>
            </a:r>
            <a:r>
              <a:rPr lang="en-US" sz="1600" dirty="0">
                <a:latin typeface="+mj-lt"/>
                <a:cs typeface="Times New Roman" pitchFamily="18" charset="0"/>
              </a:rPr>
              <a:t> </a:t>
            </a:r>
            <a:r>
              <a:rPr lang="en-US" sz="1600" dirty="0" err="1">
                <a:latin typeface="+mj-lt"/>
                <a:cs typeface="Times New Roman" pitchFamily="18" charset="0"/>
              </a:rPr>
              <a:t>ishga</a:t>
            </a:r>
            <a:r>
              <a:rPr lang="en-US" sz="1600" dirty="0">
                <a:latin typeface="+mj-lt"/>
                <a:cs typeface="Times New Roman" pitchFamily="18" charset="0"/>
              </a:rPr>
              <a:t> </a:t>
            </a:r>
            <a:r>
              <a:rPr lang="en-US" sz="1600" dirty="0" err="1">
                <a:latin typeface="+mj-lt"/>
                <a:cs typeface="Times New Roman" pitchFamily="18" charset="0"/>
              </a:rPr>
              <a:t>solinib</a:t>
            </a:r>
            <a:r>
              <a:rPr lang="en-US" sz="1600" dirty="0">
                <a:latin typeface="+mj-lt"/>
                <a:cs typeface="Times New Roman" pitchFamily="18" charset="0"/>
              </a:rPr>
              <a:t>, </a:t>
            </a:r>
            <a:r>
              <a:rPr lang="en-US" sz="1600" dirty="0" err="1">
                <a:latin typeface="+mj-lt"/>
                <a:cs typeface="Times New Roman" pitchFamily="18" charset="0"/>
              </a:rPr>
              <a:t>bada</a:t>
            </a:r>
            <a:r>
              <a:rPr lang="uz-Cyrl-UZ" sz="1600" dirty="0">
                <a:latin typeface="+mj-lt"/>
                <a:cs typeface="Times New Roman" pitchFamily="18" charset="0"/>
              </a:rPr>
              <a:t>vl</a:t>
            </a:r>
            <a:r>
              <a:rPr lang="en-US" sz="1600" dirty="0">
                <a:latin typeface="+mj-lt"/>
                <a:cs typeface="Times New Roman" pitchFamily="18" charset="0"/>
              </a:rPr>
              <a:t>at b</a:t>
            </a:r>
            <a:r>
              <a:rPr lang="uz-Cyrl-UZ" sz="1600" dirty="0">
                <a:latin typeface="+mj-lt"/>
                <a:cs typeface="Times New Roman" pitchFamily="18" charset="0"/>
              </a:rPr>
              <a:t>o’</a:t>
            </a:r>
            <a:r>
              <a:rPr lang="en-US" sz="1600" dirty="0">
                <a:latin typeface="+mj-lt"/>
                <a:cs typeface="Times New Roman" pitchFamily="18" charset="0"/>
              </a:rPr>
              <a:t>lib </a:t>
            </a:r>
            <a:r>
              <a:rPr lang="en-US" sz="1600" dirty="0" err="1">
                <a:latin typeface="+mj-lt"/>
                <a:cs typeface="Times New Roman" pitchFamily="18" charset="0"/>
              </a:rPr>
              <a:t>yashayd</a:t>
            </a:r>
            <a:r>
              <a:rPr lang="uz-Cyrl-UZ" sz="1600" dirty="0">
                <a:latin typeface="+mj-lt"/>
                <a:cs typeface="Times New Roman" pitchFamily="18" charset="0"/>
              </a:rPr>
              <a:t>ila</a:t>
            </a:r>
            <a:r>
              <a:rPr lang="en-US" sz="1600" dirty="0">
                <a:latin typeface="+mj-lt"/>
                <a:cs typeface="Times New Roman" pitchFamily="18" charset="0"/>
              </a:rPr>
              <a:t>r. </a:t>
            </a:r>
            <a:r>
              <a:rPr lang="en-US" sz="1600" dirty="0" err="1">
                <a:latin typeface="+mj-lt"/>
                <a:cs typeface="Times New Roman" pitchFamily="18" charset="0"/>
              </a:rPr>
              <a:t>Yaxshilik</a:t>
            </a:r>
            <a:r>
              <a:rPr lang="en-US" sz="1600" dirty="0">
                <a:latin typeface="+mj-lt"/>
                <a:cs typeface="Times New Roman" pitchFamily="18" charset="0"/>
              </a:rPr>
              <a:t> </a:t>
            </a:r>
            <a:r>
              <a:rPr lang="uz-Cyrl-UZ" sz="1600" dirty="0">
                <a:latin typeface="+mj-lt"/>
                <a:cs typeface="Times New Roman" pitchFamily="18" charset="0"/>
              </a:rPr>
              <a:t>g`</a:t>
            </a:r>
            <a:r>
              <a:rPr lang="en-US" sz="1600" dirty="0" err="1">
                <a:latin typeface="+mj-lt"/>
                <a:cs typeface="Times New Roman" pitchFamily="18" charset="0"/>
              </a:rPr>
              <a:t>olib</a:t>
            </a:r>
            <a:r>
              <a:rPr lang="en-US" sz="1600" dirty="0">
                <a:latin typeface="+mj-lt"/>
                <a:cs typeface="Times New Roman" pitchFamily="18" charset="0"/>
              </a:rPr>
              <a:t> </a:t>
            </a:r>
            <a:r>
              <a:rPr lang="en-US" sz="1600" dirty="0" err="1">
                <a:latin typeface="+mj-lt"/>
                <a:cs typeface="Times New Roman" pitchFamily="18" charset="0"/>
              </a:rPr>
              <a:t>keladi</a:t>
            </a:r>
            <a:r>
              <a:rPr lang="en-US" sz="1600" dirty="0">
                <a:latin typeface="+mj-lt"/>
                <a:cs typeface="Times New Roman" pitchFamily="18" charset="0"/>
              </a:rPr>
              <a:t>.</a:t>
            </a:r>
            <a:endParaRPr lang="ru-RU" sz="1600" dirty="0" smtClean="0">
              <a:effectLst/>
              <a:latin typeface="+mj-lt"/>
              <a:cs typeface="Times New Roman" pitchFamily="18" charset="0"/>
            </a:endParaRPr>
          </a:p>
          <a:p>
            <a:pPr algn="just"/>
            <a:r>
              <a:rPr lang="en-US" sz="1600" dirty="0" smtClean="0">
                <a:effectLst/>
                <a:latin typeface="+mj-lt"/>
                <a:cs typeface="Times New Roman" pitchFamily="18" charset="0"/>
              </a:rPr>
              <a:t>Mu</a:t>
            </a:r>
            <a:r>
              <a:rPr lang="uz-Cyrl-UZ" sz="1600" dirty="0" smtClean="0">
                <a:effectLst/>
                <a:latin typeface="+mj-lt"/>
                <a:cs typeface="Times New Roman" pitchFamily="18" charset="0"/>
              </a:rPr>
              <a:t>q</a:t>
            </a:r>
            <a:r>
              <a:rPr lang="en-US" sz="1600" dirty="0" smtClean="0">
                <a:effectLst/>
                <a:latin typeface="+mj-lt"/>
                <a:cs typeface="Times New Roman" pitchFamily="18" charset="0"/>
              </a:rPr>
              <a:t>a</a:t>
            </a:r>
            <a:r>
              <a:rPr lang="uz-Cyrl-UZ" sz="1600" dirty="0" smtClean="0">
                <a:effectLst/>
                <a:latin typeface="+mj-lt"/>
                <a:cs typeface="Times New Roman" pitchFamily="18" charset="0"/>
              </a:rPr>
              <a:t>d</a:t>
            </a:r>
            <a:r>
              <a:rPr lang="en-US" sz="1600" dirty="0" smtClean="0">
                <a:effectLst/>
                <a:latin typeface="+mj-lt"/>
                <a:cs typeface="Times New Roman" pitchFamily="18" charset="0"/>
              </a:rPr>
              <a:t>das </a:t>
            </a:r>
            <a:r>
              <a:rPr lang="en-US" sz="1600" dirty="0" err="1" smtClean="0">
                <a:effectLst/>
                <a:latin typeface="+mj-lt"/>
                <a:cs typeface="Times New Roman" pitchFamily="18" charset="0"/>
              </a:rPr>
              <a:t>kitobda</a:t>
            </a:r>
            <a:r>
              <a:rPr lang="en-US" sz="1600" dirty="0" smtClean="0">
                <a:effectLst/>
                <a:latin typeface="+mj-lt"/>
                <a:cs typeface="Times New Roman" pitchFamily="18" charset="0"/>
              </a:rPr>
              <a:t> 15 </a:t>
            </a:r>
            <a:r>
              <a:rPr lang="en-US" sz="1600" dirty="0" err="1" smtClean="0">
                <a:effectLst/>
                <a:latin typeface="+mj-lt"/>
                <a:cs typeface="Times New Roman" pitchFamily="18" charset="0"/>
              </a:rPr>
              <a:t>yoshga</a:t>
            </a:r>
            <a:r>
              <a:rPr lang="en-US" sz="1600" dirty="0" smtClean="0">
                <a:effectLst/>
                <a:latin typeface="+mj-lt"/>
                <a:cs typeface="Times New Roman" pitchFamily="18" charset="0"/>
              </a:rPr>
              <a:t> </a:t>
            </a:r>
            <a:r>
              <a:rPr lang="en-US" sz="1600" dirty="0" err="1" smtClean="0">
                <a:effectLst/>
                <a:latin typeface="+mj-lt"/>
                <a:cs typeface="Times New Roman" pitchFamily="18" charset="0"/>
              </a:rPr>
              <a:t>etganlar</a:t>
            </a:r>
            <a:r>
              <a:rPr lang="en-US" sz="1600" dirty="0" smtClean="0">
                <a:effectLst/>
                <a:latin typeface="+mj-lt"/>
                <a:cs typeface="Times New Roman" pitchFamily="18" charset="0"/>
              </a:rPr>
              <a:t> </a:t>
            </a:r>
            <a:r>
              <a:rPr lang="en-US" sz="1600" dirty="0" err="1" smtClean="0">
                <a:effectLst/>
                <a:latin typeface="+mj-lt"/>
                <a:cs typeface="Times New Roman" pitchFamily="18" charset="0"/>
              </a:rPr>
              <a:t>bal</a:t>
            </a:r>
            <a:r>
              <a:rPr lang="uz-Latn-UZ" sz="1600" dirty="0" smtClean="0">
                <a:effectLst/>
                <a:latin typeface="+mj-lt"/>
                <a:cs typeface="Times New Roman" pitchFamily="18" charset="0"/>
              </a:rPr>
              <a:t>o</a:t>
            </a:r>
            <a:r>
              <a:rPr lang="uz-Cyrl-UZ" sz="1600" dirty="0" smtClean="0">
                <a:effectLst/>
                <a:latin typeface="+mj-lt"/>
                <a:cs typeface="Times New Roman" pitchFamily="18" charset="0"/>
              </a:rPr>
              <a:t>g`</a:t>
            </a:r>
            <a:r>
              <a:rPr lang="en-US" sz="1600" dirty="0" smtClean="0">
                <a:effectLst/>
                <a:latin typeface="+mj-lt"/>
                <a:cs typeface="Times New Roman" pitchFamily="18" charset="0"/>
              </a:rPr>
              <a:t>at </a:t>
            </a:r>
            <a:r>
              <a:rPr lang="en-US" sz="1600" dirty="0" err="1" smtClean="0">
                <a:effectLst/>
                <a:latin typeface="+mj-lt"/>
                <a:cs typeface="Times New Roman" pitchFamily="18" charset="0"/>
              </a:rPr>
              <a:t>yoshidadirlar</a:t>
            </a:r>
            <a:r>
              <a:rPr lang="en-US" sz="1600" dirty="0" smtClean="0">
                <a:effectLst/>
                <a:latin typeface="+mj-lt"/>
                <a:cs typeface="Times New Roman" pitchFamily="18" charset="0"/>
              </a:rPr>
              <a:t>, deb </a:t>
            </a:r>
            <a:r>
              <a:rPr lang="en-US" sz="1600" dirty="0" err="1" smtClean="0">
                <a:effectLst/>
                <a:latin typeface="+mj-lt"/>
                <a:cs typeface="Times New Roman" pitchFamily="18" charset="0"/>
              </a:rPr>
              <a:t>ta’kidlanadi</a:t>
            </a:r>
            <a:r>
              <a:rPr lang="en-US" sz="1600" dirty="0" smtClean="0">
                <a:effectLst/>
                <a:latin typeface="+mj-lt"/>
                <a:cs typeface="Times New Roman" pitchFamily="18" charset="0"/>
              </a:rPr>
              <a:t>. </a:t>
            </a:r>
            <a:r>
              <a:rPr lang="en-US" sz="1600" dirty="0" err="1" smtClean="0">
                <a:effectLst/>
                <a:latin typeface="+mj-lt"/>
                <a:cs typeface="Times New Roman" pitchFamily="18" charset="0"/>
              </a:rPr>
              <a:t>Ularga</a:t>
            </a:r>
            <a:r>
              <a:rPr lang="en-US" sz="1600" dirty="0" smtClean="0">
                <a:effectLst/>
                <a:latin typeface="+mj-lt"/>
                <a:cs typeface="Times New Roman" pitchFamily="18" charset="0"/>
              </a:rPr>
              <a:t> </a:t>
            </a:r>
            <a:r>
              <a:rPr lang="en-US" sz="1600" dirty="0" err="1" smtClean="0">
                <a:effectLst/>
                <a:latin typeface="+mj-lt"/>
                <a:cs typeface="Times New Roman" pitchFamily="18" charset="0"/>
              </a:rPr>
              <a:t>axlokiy</a:t>
            </a:r>
            <a:r>
              <a:rPr lang="en-US" sz="1600" dirty="0" smtClean="0">
                <a:effectLst/>
                <a:latin typeface="+mj-lt"/>
                <a:cs typeface="Times New Roman" pitchFamily="18" charset="0"/>
              </a:rPr>
              <a:t> </a:t>
            </a:r>
            <a:r>
              <a:rPr lang="uz-Cyrl-UZ" sz="1600" dirty="0" smtClean="0">
                <a:effectLst/>
                <a:latin typeface="+mj-lt"/>
                <a:cs typeface="Times New Roman" pitchFamily="18" charset="0"/>
              </a:rPr>
              <a:t>o’</a:t>
            </a:r>
            <a:r>
              <a:rPr lang="en-US" sz="1600" dirty="0" err="1" smtClean="0">
                <a:effectLst/>
                <a:latin typeface="+mj-lt"/>
                <a:cs typeface="Times New Roman" pitchFamily="18" charset="0"/>
              </a:rPr>
              <a:t>gitlar</a:t>
            </a:r>
            <a:r>
              <a:rPr lang="en-US" sz="1600" dirty="0" smtClean="0">
                <a:effectLst/>
                <a:latin typeface="+mj-lt"/>
                <a:cs typeface="Times New Roman" pitchFamily="18" charset="0"/>
              </a:rPr>
              <a:t> </a:t>
            </a:r>
            <a:r>
              <a:rPr lang="uz-Cyrl-UZ" sz="1600" dirty="0" smtClean="0">
                <a:effectLst/>
                <a:latin typeface="+mj-lt"/>
                <a:cs typeface="Times New Roman" pitchFamily="18" charset="0"/>
              </a:rPr>
              <a:t>o’</a:t>
            </a:r>
            <a:r>
              <a:rPr lang="en-US" sz="1600" dirty="0" err="1" smtClean="0">
                <a:effectLst/>
                <a:latin typeface="+mj-lt"/>
                <a:cs typeface="Times New Roman" pitchFamily="18" charset="0"/>
              </a:rPr>
              <a:t>rgatilishi</a:t>
            </a:r>
            <a:r>
              <a:rPr lang="en-US" sz="1600" dirty="0" smtClean="0">
                <a:effectLst/>
                <a:latin typeface="+mj-lt"/>
                <a:cs typeface="Times New Roman" pitchFamily="18" charset="0"/>
              </a:rPr>
              <a:t> </a:t>
            </a:r>
            <a:r>
              <a:rPr lang="en-US" sz="1600" dirty="0" err="1" smtClean="0">
                <a:effectLst/>
                <a:latin typeface="+mj-lt"/>
                <a:cs typeface="Times New Roman" pitchFamily="18" charset="0"/>
              </a:rPr>
              <a:t>lozim</a:t>
            </a:r>
            <a:r>
              <a:rPr lang="en-US" sz="1600" dirty="0" smtClean="0">
                <a:effectLst/>
                <a:latin typeface="+mj-lt"/>
                <a:cs typeface="Times New Roman" pitchFamily="18" charset="0"/>
              </a:rPr>
              <a:t>.</a:t>
            </a:r>
            <a:endParaRPr lang="ru-RU" sz="1600" dirty="0">
              <a:effectLst/>
              <a:latin typeface="+mj-lt"/>
              <a:cs typeface="Times New Roman" pitchFamily="18" charset="0"/>
            </a:endParaRPr>
          </a:p>
        </p:txBody>
      </p:sp>
      <p:pic>
        <p:nvPicPr>
          <p:cNvPr id="3074" name="Picture 2" descr="C:\Documents and Settings\сomp\Рабочий стол\Avesta,_translated_by_Ignacy_Pietraszewski.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57158" y="500042"/>
            <a:ext cx="3203848" cy="566601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018763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42909" y="571480"/>
            <a:ext cx="8176133" cy="3539430"/>
          </a:xfrm>
          <a:prstGeom prst="rect">
            <a:avLst/>
          </a:prstGeom>
        </p:spPr>
        <p:txBody>
          <a:bodyPr wrap="square">
            <a:spAutoFit/>
          </a:bodyPr>
          <a:lstStyle/>
          <a:p>
            <a:r>
              <a:rPr lang="en-US" sz="1600" dirty="0" err="1"/>
              <a:t>Kitobdagi</a:t>
            </a:r>
            <a:r>
              <a:rPr lang="en-US" sz="1600" dirty="0"/>
              <a:t> </a:t>
            </a:r>
            <a:r>
              <a:rPr lang="en-US" sz="1600" dirty="0" err="1"/>
              <a:t>Anxra</a:t>
            </a:r>
            <a:r>
              <a:rPr lang="en-US" sz="1600" dirty="0"/>
              <a:t>-Manu </a:t>
            </a:r>
            <a:r>
              <a:rPr lang="en-US" sz="1600" dirty="0" err="1"/>
              <a:t>yomonlik</a:t>
            </a:r>
            <a:r>
              <a:rPr lang="en-US" sz="1600" dirty="0"/>
              <a:t> </a:t>
            </a:r>
            <a:r>
              <a:rPr lang="uz-Cyrl-UZ" sz="1600" dirty="0"/>
              <a:t>x</a:t>
            </a:r>
            <a:r>
              <a:rPr lang="en-US" sz="1600" dirty="0" err="1"/>
              <a:t>isla</a:t>
            </a:r>
            <a:r>
              <a:rPr lang="uz-Cyrl-UZ" sz="1600" dirty="0"/>
              <a:t>tlar</a:t>
            </a:r>
            <a:r>
              <a:rPr lang="en-US" sz="1600" dirty="0" err="1"/>
              <a:t>ini</a:t>
            </a:r>
            <a:r>
              <a:rPr lang="en-US" sz="1600" dirty="0"/>
              <a:t> tar</a:t>
            </a:r>
            <a:r>
              <a:rPr lang="uz-Cyrl-UZ" sz="1600" dirty="0"/>
              <a:t>q</a:t>
            </a:r>
            <a:r>
              <a:rPr lang="en-US" sz="1600" dirty="0" err="1"/>
              <a:t>atadigan</a:t>
            </a:r>
            <a:r>
              <a:rPr lang="en-US" sz="1600" dirty="0"/>
              <a:t> </a:t>
            </a:r>
            <a:r>
              <a:rPr lang="en-US" sz="1600" dirty="0" err="1"/>
              <a:t>yovuzlik</a:t>
            </a:r>
            <a:r>
              <a:rPr lang="en-US" sz="1600" dirty="0"/>
              <a:t> </a:t>
            </a:r>
            <a:r>
              <a:rPr lang="en-US" sz="1600" dirty="0" err="1"/>
              <a:t>timsolidir</a:t>
            </a:r>
            <a:r>
              <a:rPr lang="en-US" sz="1600" dirty="0"/>
              <a:t>.</a:t>
            </a:r>
            <a:r>
              <a:rPr lang="en-US" sz="1600" dirty="0" smtClean="0">
                <a:effectLst/>
              </a:rPr>
              <a:t> </a:t>
            </a:r>
            <a:r>
              <a:rPr lang="uz-Cyrl-UZ" sz="1600" dirty="0"/>
              <a:t>Ta’kidlash lozimki kitobda dexqonchilik va chorvachilik sohalariga katta e’tibor berilgan. </a:t>
            </a:r>
            <a:r>
              <a:rPr lang="uz-Cyrl-UZ" sz="1600" dirty="0" smtClean="0">
                <a:effectLst/>
              </a:rPr>
              <a:t>«Avesto»da «dehqonchilikning foydasi haqidagi bo’limda shunday fikr bor: "Moddiy olamni, h</a:t>
            </a:r>
            <a:r>
              <a:rPr lang="uz-Cyrl-UZ" sz="1600" dirty="0"/>
              <a:t>aqiqatni yaratuvchi zamindagi eng muhtaram manzil qaysi?  Nimadir"-degan savolga yaxshilik xudosi Axura Mazla shunday javob beradi:-"Inson uy tiklab, olovga va oilasiga xotini va farzandla</a:t>
            </a:r>
            <a:r>
              <a:rPr lang="uz-Cyrl-UZ" sz="1600" dirty="0" smtClean="0">
                <a:effectLst/>
              </a:rPr>
              <a:t>riga o’rin ajratib bersa. em-xashagi ko’p bo’lib, chorva va itlari to’q yashasa uyida noz-ne’matlar muxayyo bo’lib, xotin va farzandlari farovon yashasa uyida e’tikodi sobit, olovi alangali boshqa narsalari ham mo’l-ko’l bo’lsa, u manzil muxtaramdir. Kimki o’ng kuli va sul kuli bilan erga ishlov bersa, mexnat qilsa zamin raxmatiga musharraf bo’lajakdir».</a:t>
            </a:r>
            <a:endParaRPr lang="ru-RU" sz="1600" dirty="0" smtClean="0">
              <a:effectLst/>
            </a:endParaRPr>
          </a:p>
          <a:p>
            <a:r>
              <a:rPr lang="uz-Cyrl-UZ" sz="1600" dirty="0" smtClean="0">
                <a:effectLst/>
              </a:rPr>
              <a:t>Yoki «kimki g`alla eksa olijanobdir. G`alla ekkan  kishi ezgulik urug`ini sochadi. Axura Mazda e’ti</a:t>
            </a:r>
            <a:r>
              <a:rPr lang="uz-Latn-UZ" sz="1600" dirty="0" smtClean="0">
                <a:effectLst/>
              </a:rPr>
              <a:t>q</a:t>
            </a:r>
            <a:r>
              <a:rPr lang="uz-Cyrl-UZ" sz="1600" dirty="0" smtClean="0">
                <a:effectLst/>
              </a:rPr>
              <a:t>odni kuchaytiradi, e’tikodni mustahkamlaydi». </a:t>
            </a:r>
            <a:endParaRPr lang="ru-RU" sz="1600" dirty="0" smtClean="0">
              <a:effectLst/>
            </a:endParaRPr>
          </a:p>
          <a:p>
            <a:r>
              <a:rPr lang="uz-Cyrl-UZ" sz="1600" dirty="0" smtClean="0">
                <a:effectLst/>
              </a:rPr>
              <a:t>Demak, bu ishlarning bajarilishi bilan insonlar yovuz kuchlardan xolos bo’ladi. Devlar mag`lub etiladi.</a:t>
            </a:r>
            <a:endParaRPr lang="ru-RU" sz="1600" dirty="0">
              <a:effectLst/>
            </a:endParaRPr>
          </a:p>
        </p:txBody>
      </p:sp>
      <p:pic>
        <p:nvPicPr>
          <p:cNvPr id="4098" name="Picture 2" descr="C:\Documents and Settings\сomp\Рабочий стол\2700th-Anniversary-of--quot-Avesto-quot-.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071670" y="4214818"/>
            <a:ext cx="5112568" cy="225915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654133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85786" y="714356"/>
            <a:ext cx="7963248" cy="5262979"/>
          </a:xfrm>
          <a:prstGeom prst="rect">
            <a:avLst/>
          </a:prstGeom>
        </p:spPr>
        <p:txBody>
          <a:bodyPr wrap="square">
            <a:spAutoFit/>
          </a:bodyPr>
          <a:lstStyle/>
          <a:p>
            <a:pPr algn="just"/>
            <a:r>
              <a:rPr lang="uz-Cyrl-UZ" sz="1600" dirty="0"/>
              <a:t>Yuksak ma’naviylik zardush</a:t>
            </a:r>
            <a:r>
              <a:rPr lang="uz-Latn-UZ" sz="1600" dirty="0"/>
              <a:t>t</a:t>
            </a:r>
            <a:r>
              <a:rPr lang="uz-Cyrl-UZ" sz="1600" dirty="0"/>
              <a:t>iylik buyicha jaxolatning, yomonlikning oldini olishdir, undagi qadimgi medistina fazo to’g`risidagi fikrlar, astronomiya va falsafaga oid nodir fikrlar inson qalbini yoruglikka chorlaydiki, bu yoruglik albatta yaxshilikka olib boradi.</a:t>
            </a:r>
            <a:endParaRPr lang="ru-RU" sz="1600" dirty="0" smtClean="0">
              <a:effectLst/>
            </a:endParaRPr>
          </a:p>
          <a:p>
            <a:pPr algn="just"/>
            <a:r>
              <a:rPr lang="uz-Cyrl-UZ" sz="1600" dirty="0"/>
              <a:t>Ayniqsa mazkur dindagi insonga taalluqli bo’lgan ezgu fikr, ezgu niyat, ezgu amal yuksak ma’naviylikni tarbiyalashga qaratilgandir. Ana shunday ezgulikka xos faoliyatlar Axura Mazda obrazi orkali ifoda etilgan. Shu bilan birga Avestoda Mitra qiyofasidagi kuyosh va yoruglik tangrisi, Anaxita-go’zal qiz qiyofasidagi unumdorlik, xosildorlik, farovonlik tangrisi, xumo esa go’zal qush qiyofasidagi baxt, taqdir, boylik tangrisi, Xubbi -mard yigit, suv tangrisi, Mirrix yosh jangchi qiyofasidagi urush va g`alaba tangrisi sifatida ifodalanganki, bular orkali go’yoki insonning ezgu </a:t>
            </a:r>
            <a:r>
              <a:rPr lang="uz-Cyrl-UZ" sz="1600" dirty="0" smtClean="0">
                <a:effectLst/>
              </a:rPr>
              <a:t>niyatlari amalga oshishini ta’minlash mumkin.</a:t>
            </a:r>
          </a:p>
          <a:p>
            <a:pPr algn="just"/>
            <a:r>
              <a:rPr lang="uz-Cyrl-UZ" sz="1600" dirty="0"/>
              <a:t>Zardushtiylikni muhim tomonlaridan yana biri shuki, unda ezgu fikrat, ezgu kalom, ezgu amal orqali inson axloki xaqida fikr yuriziladi. Zardusht butun umri davomida ana shu uchlik ezgu fikrat, ezgu kalom, ezgu amalga doir ishlar bilan mashg`ul bo’ltan. 	Inson o’tmishidan sung marhum ruhi ust</a:t>
            </a:r>
            <a:r>
              <a:rPr lang="uz-Latn-UZ" sz="1600" dirty="0"/>
              <a:t>i</a:t>
            </a:r>
            <a:r>
              <a:rPr lang="uz-Cyrl-UZ" sz="1600" dirty="0"/>
              <a:t>dan </a:t>
            </a:r>
            <a:r>
              <a:rPr lang="uz-Latn-UZ" sz="1600" dirty="0"/>
              <a:t>h</a:t>
            </a:r>
            <a:r>
              <a:rPr lang="uz-Cyrl-UZ" sz="1600" dirty="0"/>
              <a:t>ukm chi</a:t>
            </a:r>
            <a:r>
              <a:rPr lang="uz-Latn-UZ" sz="1600" dirty="0"/>
              <a:t>q</a:t>
            </a:r>
            <a:r>
              <a:rPr lang="uz-Cyrl-UZ" sz="1600" dirty="0"/>
              <a:t>arishda ana shu uch xususiyatga e’tibor qaratiladi na shu uch xislat tarozida o’lchanadi. Tarozining bir pallasiga ezgu fikrat, kalom va amallar qo’yiladi. Ikkinchi pallasiga esa yovuz fikrat, kalom va amallar qo’yiladi. Bordi-yu ezgu fikrat, kalom va amallar salmogi yovuz fikrat, kalom va amallar salmogidan ortik bo’lsa mar</a:t>
            </a:r>
            <a:r>
              <a:rPr lang="uz-Latn-UZ" sz="1600" dirty="0"/>
              <a:t>h</a:t>
            </a:r>
            <a:r>
              <a:rPr lang="uz-Cyrl-UZ" sz="1600" dirty="0"/>
              <a:t>um ruxi yukoriga, jannatga Axura Mazdaning yoru</a:t>
            </a:r>
            <a:r>
              <a:rPr lang="uz-Latn-UZ" sz="1600" dirty="0"/>
              <a:t>g` </a:t>
            </a:r>
            <a:r>
              <a:rPr lang="uz-Cyrl-UZ" sz="1600" dirty="0"/>
              <a:t>dunyosiga uchib boradi, aks xolda tubanlikka — Anxra-Manu va de</a:t>
            </a:r>
            <a:r>
              <a:rPr lang="uz-Latn-UZ" sz="1600" dirty="0"/>
              <a:t>v</a:t>
            </a:r>
            <a:r>
              <a:rPr lang="uz-Cyrl-UZ" sz="1600" dirty="0"/>
              <a:t>lar jamiyatining do’zaxiga tushadi.</a:t>
            </a:r>
            <a:endParaRPr lang="ru-RU" sz="1600" dirty="0">
              <a:effectLst/>
            </a:endParaRPr>
          </a:p>
        </p:txBody>
      </p:sp>
    </p:spTree>
    <p:extLst>
      <p:ext uri="{BB962C8B-B14F-4D97-AF65-F5344CB8AC3E}">
        <p14:creationId xmlns:p14="http://schemas.microsoft.com/office/powerpoint/2010/main" xmlns="" val="3162678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Documents and Settings\сomp\Рабочий стол\zaratustra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419872" y="908720"/>
            <a:ext cx="2232248" cy="4968551"/>
          </a:xfrm>
          <a:prstGeom prst="rect">
            <a:avLst/>
          </a:prstGeom>
          <a:noFill/>
          <a:extLst>
            <a:ext uri="{909E8E84-426E-40DD-AFC4-6F175D3DCCD1}">
              <a14:hiddenFill xmlns:a14="http://schemas.microsoft.com/office/drawing/2010/main" xmlns="">
                <a:solidFill>
                  <a:srgbClr val="FFFFFF"/>
                </a:solidFill>
              </a14:hiddenFill>
            </a:ext>
          </a:extLst>
        </p:spPr>
      </p:pic>
      <p:sp>
        <p:nvSpPr>
          <p:cNvPr id="2" name="Прямоугольник 1"/>
          <p:cNvSpPr/>
          <p:nvPr/>
        </p:nvSpPr>
        <p:spPr>
          <a:xfrm>
            <a:off x="785785" y="515284"/>
            <a:ext cx="2656059" cy="5693866"/>
          </a:xfrm>
          <a:prstGeom prst="rect">
            <a:avLst/>
          </a:prstGeom>
        </p:spPr>
        <p:txBody>
          <a:bodyPr wrap="square">
            <a:spAutoFit/>
          </a:bodyPr>
          <a:lstStyle/>
          <a:p>
            <a:pPr algn="just"/>
            <a:r>
              <a:rPr lang="uz-Cyrl-UZ" sz="1400" dirty="0"/>
              <a:t>Zardusht tomonidan bir tizimga solinib to‘liq shakllantirilgan zardushtiylik diniga qadar ajdodlarimiz har-xil diniy tasavvurlarga e’tiqod qilib yashaganlar. Bu esa zaminimizda yashagan barcha qabilalarning tinch-totuv yashash va bosqinchilarga qarshi kurashda yagona oya – mafkura asosida uyushishlariga to‘siq bo‘lar edi. O‘lkaning turli qabilalarini birlashtirish, ularni ilk buyuk davlatchilik oyasi atrofida uyushtirish zaruriyati yuzaga kelgan edi. Ana shunday zaruriyatni tushunib yetgan ilor kishilardan biri sifatida Zardusht tarix sahnasida paydo bo‘ldi. U ko‘p xudolilik tasavvurlari, tabiat hodisalariga siinishga qarshi chiqib, yakka xudolik oyasini tarib qildi. Uni odamlar payambar sifatida qabul qilishgan. </a:t>
            </a:r>
            <a:endParaRPr lang="ru-RU" sz="1400" dirty="0"/>
          </a:p>
        </p:txBody>
      </p:sp>
      <p:sp>
        <p:nvSpPr>
          <p:cNvPr id="3" name="Прямоугольник 2"/>
          <p:cNvSpPr/>
          <p:nvPr/>
        </p:nvSpPr>
        <p:spPr>
          <a:xfrm>
            <a:off x="5676548" y="392173"/>
            <a:ext cx="3455876" cy="6001643"/>
          </a:xfrm>
          <a:prstGeom prst="rect">
            <a:avLst/>
          </a:prstGeom>
        </p:spPr>
        <p:txBody>
          <a:bodyPr wrap="square">
            <a:spAutoFit/>
          </a:bodyPr>
          <a:lstStyle/>
          <a:p>
            <a:pPr algn="just"/>
            <a:r>
              <a:rPr lang="uz-Cyrl-UZ" sz="1600" dirty="0" smtClean="0">
                <a:effectLst/>
              </a:rPr>
              <a:t>Zardushtiylik juda qadimiy dinlardan bo‘lib, ibtidoiy tuzumdan quldorlikka o‘tila boshlagan paytlarda Markaziy Osiyoda paydo bo‘lgan va alohida o‘ziga xos diniy dunyoqarash sifatida shakllangan. U o‘tmish qadimgi dinlarining eng kuchlilaridan biri sifatida Markaziy Osiyo, Ozarbayjon, Eron territoriyalarida keng tarqalgan, birinchi jahon dini bo‘lgan. Hatto Eron saltanatining rasmiy davlat diniga aylangan.</a:t>
            </a:r>
            <a:endParaRPr lang="ru-RU" sz="1600" dirty="0" smtClean="0">
              <a:effectLst/>
            </a:endParaRPr>
          </a:p>
          <a:p>
            <a:pPr algn="just"/>
            <a:r>
              <a:rPr lang="uz-Cyrl-UZ" sz="1600" dirty="0"/>
              <a:t>Zardushtiylik oyalarining paydo bo‘lishi eramizdan avvalgi X asrga to‘ri keladi. Uning muqaddas kitobi “Avesto” birdan yuzaga kelgan emas. U bir necha asrlar davomida shakllanib borgan. Zardusht «Avesto»ning qadimiy nushalarini o‘rganib va to‘plab 30 ta kohin bilan uch yil davomida bir tizimga solgan, gohlar qismini o‘zi ijod qilib 12 ming ho‘kiz terisiga zarhal harflar bilan “Avesto” matnini yozdirgan.</a:t>
            </a:r>
            <a:endParaRPr lang="ru-RU" sz="1600" dirty="0"/>
          </a:p>
        </p:txBody>
      </p:sp>
    </p:spTree>
    <p:extLst>
      <p:ext uri="{BB962C8B-B14F-4D97-AF65-F5344CB8AC3E}">
        <p14:creationId xmlns:p14="http://schemas.microsoft.com/office/powerpoint/2010/main" xmlns="" val="2301958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57685" y="642918"/>
            <a:ext cx="4302139" cy="4708981"/>
          </a:xfrm>
          <a:prstGeom prst="rect">
            <a:avLst/>
          </a:prstGeom>
        </p:spPr>
        <p:txBody>
          <a:bodyPr wrap="square">
            <a:spAutoFit/>
          </a:bodyPr>
          <a:lstStyle/>
          <a:p>
            <a:pPr algn="just"/>
            <a:r>
              <a:rPr lang="uz-Cyrl-UZ" sz="2000" dirty="0" smtClean="0">
                <a:solidFill>
                  <a:srgbClr val="FF0000"/>
                </a:solidFill>
                <a:effectLst/>
              </a:rPr>
              <a:t>Prezidentimiz Islom Karimov ta’kidlaganidek: “Eng mo‘tabar, qadimgi qo‘lyozmamiz “Avesto”ning yaratilganiga 3000 yil bo‘layapti. Bu nodir kitob bundan XXX asr muqaddam ikki daryo oraliida, mana shu zaminda umrguzaronlik qilgan ajdodlarimizning biz avlodlarga qoldirgan ma’naviy, tarixiy merosidir.</a:t>
            </a:r>
            <a:endParaRPr lang="ru-RU" sz="2000" dirty="0" smtClean="0">
              <a:solidFill>
                <a:srgbClr val="FF0000"/>
              </a:solidFill>
              <a:effectLst/>
            </a:endParaRPr>
          </a:p>
          <a:p>
            <a:pPr algn="just"/>
            <a:r>
              <a:rPr lang="uz-Cyrl-UZ" sz="2000" dirty="0" smtClean="0">
                <a:solidFill>
                  <a:srgbClr val="FF0000"/>
                </a:solidFill>
                <a:effectLst/>
              </a:rPr>
              <a:t>“Avesto” ayni zamonda bu qadim o‘lkada buyuk davlat, buyuk ma’naviyat, buyuk madaniyat bo‘lganidan guvohlik beruvchi tarixiy hujjatdirki, uni hech kim inkor eta olmaydi”.</a:t>
            </a:r>
            <a:endParaRPr lang="ru-RU" sz="2000" dirty="0">
              <a:solidFill>
                <a:srgbClr val="FF0000"/>
              </a:solidFill>
              <a:effectLst/>
            </a:endParaRPr>
          </a:p>
        </p:txBody>
      </p:sp>
      <p:pic>
        <p:nvPicPr>
          <p:cNvPr id="8194" name="Picture 2" descr="C:\Documents and Settings\сomp\Рабочий стол\Ma'naviyat\2411.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42910" y="1622439"/>
            <a:ext cx="3601540" cy="308198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040086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1538" y="548680"/>
            <a:ext cx="7820942" cy="5632311"/>
          </a:xfrm>
          <a:prstGeom prst="rect">
            <a:avLst/>
          </a:prstGeom>
        </p:spPr>
        <p:txBody>
          <a:bodyPr wrap="square">
            <a:spAutoFit/>
          </a:bodyPr>
          <a:lstStyle/>
          <a:p>
            <a:r>
              <a:rPr lang="uz-Cyrl-UZ" sz="2400" dirty="0" smtClean="0">
                <a:effectLst/>
              </a:rPr>
              <a:t>“Avesto” quyidagi besh qismdan iborat:</a:t>
            </a:r>
          </a:p>
          <a:p>
            <a:endParaRPr lang="ru-RU" sz="2400" dirty="0" smtClean="0">
              <a:effectLst/>
            </a:endParaRPr>
          </a:p>
          <a:p>
            <a:pPr marL="285750" lvl="0" indent="-285750">
              <a:buFont typeface="Wingdings" pitchFamily="2" charset="2"/>
              <a:buChar char="Ø"/>
            </a:pPr>
            <a:r>
              <a:rPr lang="uz-Cyrl-UZ" sz="2400" dirty="0"/>
              <a:t>Vendidod – 22 bobdan iborat bo‘lib, unda Axura Mazda Yerdagi barcha mavjudotning yaratuvchisi ekanligi bayon etiladi.</a:t>
            </a:r>
            <a:endParaRPr lang="ru-RU" sz="2400" dirty="0"/>
          </a:p>
          <a:p>
            <a:pPr marL="285750" lvl="0" indent="-285750">
              <a:buFont typeface="Wingdings" pitchFamily="2" charset="2"/>
              <a:buChar char="Ø"/>
            </a:pPr>
            <a:r>
              <a:rPr lang="uz-Cyrl-UZ" sz="2400" dirty="0"/>
              <a:t>Visparad – 24 bobdan iborat bo‘lib, ibodat qo‘shiqlaridan tashqil topgan. Zulmat kuchlariga qarshi kuchlar kuylanadi.</a:t>
            </a:r>
            <a:endParaRPr lang="ru-RU" sz="2400" dirty="0"/>
          </a:p>
          <a:p>
            <a:pPr marL="285750" lvl="0" indent="-285750">
              <a:buFont typeface="Wingdings" pitchFamily="2" charset="2"/>
              <a:buChar char="Ø"/>
            </a:pPr>
            <a:r>
              <a:rPr lang="uz-Cyrl-UZ" sz="2400" dirty="0"/>
              <a:t>Yasna – 72 bobdan iborat bo‘lib, qurbonlik vaqtida, marosimida aytiladigan qo‘shiqlardan tashqil topgan.</a:t>
            </a:r>
            <a:endParaRPr lang="ru-RU" sz="2400" dirty="0"/>
          </a:p>
          <a:p>
            <a:pPr marL="285750" lvl="0" indent="-285750">
              <a:buFont typeface="Wingdings" pitchFamily="2" charset="2"/>
              <a:buChar char="Ø"/>
            </a:pPr>
            <a:r>
              <a:rPr lang="uz-Cyrl-UZ" sz="2400" dirty="0"/>
              <a:t>Yasht – 22 qo‘shiqdan iborat bo‘lib, zardushtiylik ma’budlari madhi kuylangan.</a:t>
            </a:r>
            <a:endParaRPr lang="ru-RU" sz="2400" dirty="0"/>
          </a:p>
          <a:p>
            <a:pPr marL="285750" lvl="0" indent="-285750">
              <a:buFont typeface="Wingdings" pitchFamily="2" charset="2"/>
              <a:buChar char="Ø"/>
            </a:pPr>
            <a:r>
              <a:rPr lang="uz-Cyrl-UZ" sz="2400" dirty="0"/>
              <a:t>Xo‘rda Avesto – Kichik Avesto – quyosh, oy va boshqa xudo hamda ma’budalar sharafiga aytilgan kichik ibodat matnlaridan iborat.</a:t>
            </a:r>
            <a:endParaRPr lang="ru-RU" sz="2400" dirty="0"/>
          </a:p>
        </p:txBody>
      </p:sp>
    </p:spTree>
    <p:extLst>
      <p:ext uri="{BB962C8B-B14F-4D97-AF65-F5344CB8AC3E}">
        <p14:creationId xmlns:p14="http://schemas.microsoft.com/office/powerpoint/2010/main" xmlns="" val="30918406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57224" y="3068960"/>
            <a:ext cx="7978986" cy="3046988"/>
          </a:xfrm>
          <a:prstGeom prst="rect">
            <a:avLst/>
          </a:prstGeom>
        </p:spPr>
        <p:txBody>
          <a:bodyPr wrap="square">
            <a:spAutoFit/>
          </a:bodyPr>
          <a:lstStyle/>
          <a:p>
            <a:pPr algn="just"/>
            <a:r>
              <a:rPr lang="uz-Cyrl-UZ" sz="1600" dirty="0" smtClean="0">
                <a:effectLst/>
              </a:rPr>
              <a:t> “Avesto”da mehnat nihoyatda ulu</a:t>
            </a:r>
            <a:r>
              <a:rPr lang="en-US" sz="1600" dirty="0" smtClean="0">
                <a:effectLst/>
              </a:rPr>
              <a:t>g`</a:t>
            </a:r>
            <a:r>
              <a:rPr lang="uz-Cyrl-UZ" sz="1600" dirty="0" smtClean="0">
                <a:effectLst/>
              </a:rPr>
              <a:t>lanadi. Mehnatni yaxshilik, moddiy noz-ne’matlar manbai deb biladi. Inson sahovatli bo‘lishi uchun avvalo mehnat qilishi, o‘z qo‘li bilan noz-ne’matlar yaratishi zarurligi uqtiriladi. </a:t>
            </a:r>
            <a:endParaRPr lang="ru-RU" sz="1600" dirty="0" smtClean="0">
              <a:effectLst/>
            </a:endParaRPr>
          </a:p>
          <a:p>
            <a:pPr algn="just"/>
            <a:r>
              <a:rPr lang="uz-Cyrl-UZ" sz="1600" dirty="0" smtClean="0">
                <a:effectLst/>
              </a:rPr>
              <a:t>Zardusht xudo Axuramazdadan yer yuzidagi eng yaxshi joy qayerda, deb so‘raganida u, inson mehnat qilib qayerdaki o‘ziga uy tiklab, olovga va oilasiga, xotini va farzandlariga, podalariga o‘rin ajratib bersa, yem-xashagi ko‘p bo‘lib, chorvasi va itlari to‘q yashasa, uyida noz-ne’matlar muhayyo bo‘lib, xotini va farzandlari farovon yashasa, uyida e’tiqodi sobit, olovi alangali, boshqa narsalari ham mo‘l-ko‘l bo‘lsa, o‘sha manzil, o‘sha go‘sha uludir, muhtaramdir, deb javob beradi.</a:t>
            </a:r>
            <a:endParaRPr lang="ru-RU" sz="1600" dirty="0" smtClean="0">
              <a:effectLst/>
            </a:endParaRPr>
          </a:p>
          <a:p>
            <a:pPr algn="just"/>
            <a:r>
              <a:rPr lang="uz-Cyrl-UZ" sz="1600" dirty="0" smtClean="0">
                <a:effectLst/>
              </a:rPr>
              <a:t>“Avesto”da inson ahloq-odobi, ma’naviyati quyidagi uchlikda: Gumata – yaxshi fikr, Gugta – yaxshi so‘z, Gvarshta – yaxshi ishda ifodalanadi. “Men yaxshi fikr, yaxshi so‘z, yaxshi ishga shon-shavkat baxsh etaman”, - deb ta’kidlaydi Axura Mazda.</a:t>
            </a:r>
            <a:endParaRPr lang="ru-RU" sz="1600" dirty="0">
              <a:effectLst/>
            </a:endParaRPr>
          </a:p>
        </p:txBody>
      </p:sp>
      <p:pic>
        <p:nvPicPr>
          <p:cNvPr id="9218" name="Picture 2" descr="C:\Documents and Settings\сomp\Рабочий стол\taj-0211-16Mx.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71472" y="332656"/>
            <a:ext cx="8264738" cy="20955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5906019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9</TotalTime>
  <Words>1406</Words>
  <Application>Microsoft Office PowerPoint</Application>
  <PresentationFormat>Экран (4:3)</PresentationFormat>
  <Paragraphs>33</Paragraphs>
  <Slides>12</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12</vt:i4>
      </vt:variant>
    </vt:vector>
  </HeadingPairs>
  <TitlesOfParts>
    <vt:vector size="14" baseType="lpstr">
      <vt:lpstr>Эркер</vt:lpstr>
      <vt:lpstr>Солнцестояние</vt:lpstr>
      <vt:lpstr>«Avesto»da ma’naviyat masalalari</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E’tiboringiz   uchun raxmat</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«Avesto»da ma’naviyat masalalari</dc:title>
  <dc:creator>Admin</dc:creator>
  <cp:lastModifiedBy>Admin</cp:lastModifiedBy>
  <cp:revision>1</cp:revision>
  <dcterms:created xsi:type="dcterms:W3CDTF">2017-04-24T16:30:59Z</dcterms:created>
  <dcterms:modified xsi:type="dcterms:W3CDTF">2017-04-24T16:40:04Z</dcterms:modified>
</cp:coreProperties>
</file>